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409" r:id="rId2"/>
    <p:sldId id="436" r:id="rId3"/>
    <p:sldId id="435" r:id="rId4"/>
    <p:sldId id="437" r:id="rId5"/>
    <p:sldId id="438" r:id="rId6"/>
    <p:sldId id="439" r:id="rId7"/>
    <p:sldId id="449" r:id="rId8"/>
    <p:sldId id="450" r:id="rId9"/>
    <p:sldId id="441" r:id="rId10"/>
    <p:sldId id="444" r:id="rId11"/>
    <p:sldId id="443" r:id="rId12"/>
    <p:sldId id="445" r:id="rId13"/>
    <p:sldId id="447" r:id="rId14"/>
    <p:sldId id="451" r:id="rId15"/>
    <p:sldId id="452" r:id="rId16"/>
    <p:sldId id="442" r:id="rId17"/>
    <p:sldId id="453" r:id="rId18"/>
    <p:sldId id="446" r:id="rId19"/>
  </p:sldIdLst>
  <p:sldSz cx="1219517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FF9900"/>
    <a:srgbClr val="005F97"/>
    <a:srgbClr val="9A785B"/>
    <a:srgbClr val="92A2BD"/>
    <a:srgbClr val="AEA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00" autoAdjust="0"/>
  </p:normalViewPr>
  <p:slideViewPr>
    <p:cSldViewPr snapToGrid="0" snapToObjects="1" showGuides="1">
      <p:cViewPr>
        <p:scale>
          <a:sx n="110" d="100"/>
          <a:sy n="110" d="100"/>
        </p:scale>
        <p:origin x="114" y="-78"/>
      </p:cViewPr>
      <p:guideLst>
        <p:guide orient="horz" pos="1072"/>
        <p:guide orient="horz" pos="254"/>
        <p:guide orient="horz" pos="4111"/>
        <p:guide orient="horz" pos="1242"/>
        <p:guide orient="horz" pos="3940"/>
        <p:guide pos="7388"/>
        <p:guide pos="3842"/>
        <p:guide pos="2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8330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noProof="0" dirty="0" smtClean="0"/>
              <a:t> Focus on platform independent</a:t>
            </a:r>
            <a:r>
              <a:rPr lang="en-US" baseline="0" noProof="0" dirty="0" smtClean="0"/>
              <a:t> implementation</a:t>
            </a:r>
          </a:p>
          <a:p>
            <a:pPr>
              <a:buFontTx/>
              <a:buChar char="-"/>
            </a:pPr>
            <a:r>
              <a:rPr lang="en-US" noProof="0" dirty="0" smtClean="0"/>
              <a:t> Generator should take care about underlying platform</a:t>
            </a:r>
          </a:p>
          <a:p>
            <a:pPr>
              <a:buFontTx/>
              <a:buNone/>
            </a:pPr>
            <a:r>
              <a:rPr lang="en-US" noProof="0" dirty="0" smtClean="0">
                <a:sym typeface="Wingdings" pitchFamily="2" charset="2"/>
              </a:rPr>
              <a:t> Solution: Extend</a:t>
            </a:r>
            <a:r>
              <a:rPr lang="en-US" baseline="0" noProof="0" dirty="0" smtClean="0">
                <a:sym typeface="Wingdings" pitchFamily="2" charset="2"/>
              </a:rPr>
              <a:t> the </a:t>
            </a:r>
            <a:r>
              <a:rPr lang="en-US" baseline="0" noProof="0" dirty="0" err="1" smtClean="0">
                <a:sym typeface="Wingdings" pitchFamily="2" charset="2"/>
              </a:rPr>
              <a:t>mbeddr</a:t>
            </a:r>
            <a:r>
              <a:rPr lang="en-US" baseline="0" noProof="0" dirty="0" smtClean="0">
                <a:sym typeface="Wingdings" pitchFamily="2" charset="2"/>
              </a:rPr>
              <a:t> generator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plain C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AUTOSAR Specific function call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RTE specification must be well known by software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</a:t>
            </a:r>
            <a:r>
              <a:rPr lang="en-US" baseline="0" noProof="0" dirty="0" err="1" smtClean="0"/>
              <a:t>mbeddr</a:t>
            </a:r>
            <a:r>
              <a:rPr lang="en-US" baseline="0" noProof="0" dirty="0" smtClean="0"/>
              <a:t> C</a:t>
            </a:r>
          </a:p>
          <a:p>
            <a:pPr>
              <a:buFontTx/>
              <a:buNone/>
            </a:pPr>
            <a:r>
              <a:rPr lang="en-US" baseline="0" noProof="0" dirty="0" smtClean="0"/>
              <a:t>The only platform specific information needed is the @AUTOSAR port annotation</a:t>
            </a:r>
          </a:p>
          <a:p>
            <a:pPr>
              <a:buFontTx/>
              <a:buNone/>
            </a:pPr>
            <a:r>
              <a:rPr lang="en-US" baseline="0" noProof="0" dirty="0" smtClean="0"/>
              <a:t>No special AUTOSAR knowledge needed</a:t>
            </a:r>
          </a:p>
          <a:p>
            <a:pPr>
              <a:buFontTx/>
              <a:buNone/>
            </a:pPr>
            <a:r>
              <a:rPr lang="en-US" baseline="0" noProof="0" dirty="0" smtClean="0"/>
              <a:t>BUT: We still need the RTE header files to compile the generated code</a:t>
            </a:r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With</a:t>
            </a:r>
            <a:r>
              <a:rPr lang="de-DE" dirty="0" smtClean="0"/>
              <a:t> an AUTOSAR </a:t>
            </a:r>
            <a:r>
              <a:rPr lang="de-DE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on </a:t>
            </a:r>
            <a:r>
              <a:rPr lang="de-DE" dirty="0" err="1" smtClean="0"/>
              <a:t>implementation</a:t>
            </a:r>
            <a:r>
              <a:rPr lang="de-DE" dirty="0" smtClean="0"/>
              <a:t> (</a:t>
            </a:r>
            <a:r>
              <a:rPr lang="de-DE" dirty="0" err="1" smtClean="0"/>
              <a:t>taking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=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interfaces</a:t>
            </a:r>
            <a:r>
              <a:rPr lang="de-DE" baseline="0" dirty="0" smtClean="0"/>
              <a:t>)</a:t>
            </a:r>
          </a:p>
          <a:p>
            <a:pPr>
              <a:buFontTx/>
              <a:buChar char="-"/>
            </a:pPr>
            <a:r>
              <a:rPr lang="de-DE" baseline="0" dirty="0" smtClean="0"/>
              <a:t> all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scenario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idealistic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steps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</a:t>
            </a:r>
            <a:r>
              <a:rPr lang="de-DE" baseline="0" dirty="0" smtClean="0"/>
              <a:t>, …)</a:t>
            </a:r>
          </a:p>
          <a:p>
            <a:pPr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AUTOSAR VFB View </a:t>
            </a:r>
            <a:r>
              <a:rPr lang="de-DE" dirty="0" err="1" smtClean="0"/>
              <a:t>and</a:t>
            </a:r>
            <a:r>
              <a:rPr lang="de-DE" dirty="0" smtClean="0"/>
              <a:t> AUTOSAR System V</a:t>
            </a:r>
            <a:r>
              <a:rPr lang="de-DE" baseline="0" dirty="0" smtClean="0"/>
              <a:t>iew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AUTOSAR ECU View: RTE </a:t>
            </a:r>
            <a:r>
              <a:rPr lang="de-DE" dirty="0" err="1" smtClean="0"/>
              <a:t>as</a:t>
            </a:r>
            <a:r>
              <a:rPr lang="de-DE" dirty="0" smtClean="0"/>
              <a:t> VFB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missing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covered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AUTOSAR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dirty="0" smtClean="0"/>
              <a:t>1st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: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powerful </a:t>
            </a:r>
            <a:r>
              <a:rPr lang="de-DE" dirty="0" err="1" smtClean="0"/>
              <a:t>enough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closer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methodology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Focus on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(not </a:t>
            </a:r>
            <a:r>
              <a:rPr lang="de-DE" dirty="0" err="1" smtClean="0"/>
              <a:t>integration</a:t>
            </a:r>
            <a:r>
              <a:rPr lang="de-DE" dirty="0" smtClean="0"/>
              <a:t>):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a different </a:t>
            </a:r>
            <a:r>
              <a:rPr lang="de-DE" dirty="0" err="1" smtClean="0"/>
              <a:t>tool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subsequent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mainly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handmade</a:t>
            </a:r>
            <a:r>
              <a:rPr lang="de-DE" baseline="0" dirty="0" smtClean="0"/>
              <a:t>“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in AUTOSAR XML vs.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: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Ugly</a:t>
            </a:r>
            <a:r>
              <a:rPr lang="de-DE" baseline="0" dirty="0" smtClean="0"/>
              <a:t> XML</a:t>
            </a:r>
          </a:p>
          <a:p>
            <a:pPr>
              <a:buFontTx/>
              <a:buChar char="-"/>
            </a:pPr>
            <a:r>
              <a:rPr lang="de-DE" baseline="0" dirty="0" smtClean="0"/>
              <a:t> Special </a:t>
            </a:r>
            <a:r>
              <a:rPr lang="de-DE" baseline="0" dirty="0" err="1" smtClean="0"/>
              <a:t>authoring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BUT: AUTOSAR XML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format</a:t>
            </a:r>
            <a:endParaRPr lang="de-DE" baseline="0" dirty="0" smtClean="0"/>
          </a:p>
          <a:p>
            <a:r>
              <a:rPr lang="de-DE" baseline="0" dirty="0" smtClean="0">
                <a:sym typeface="Wingdings" pitchFamily="2" charset="2"/>
              </a:rPr>
              <a:t> </a:t>
            </a:r>
            <a:r>
              <a:rPr lang="de-DE" baseline="0" dirty="0" err="1" smtClean="0">
                <a:sym typeface="Wingdings" pitchFamily="2" charset="2"/>
              </a:rPr>
              <a:t>Why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shouldn‘t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just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mbeddr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component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language</a:t>
            </a:r>
            <a:r>
              <a:rPr lang="de-DE" baseline="0" dirty="0" smtClean="0">
                <a:sym typeface="Wingdings" pitchFamily="2" charset="2"/>
              </a:rPr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Tool </a:t>
            </a:r>
            <a:r>
              <a:rPr lang="de-DE" dirty="0" err="1" smtClean="0"/>
              <a:t>extension</a:t>
            </a:r>
            <a:r>
              <a:rPr lang="de-DE" dirty="0" smtClean="0"/>
              <a:t>: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Artop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AUTOSAR </a:t>
            </a:r>
            <a:r>
              <a:rPr lang="de-DE" dirty="0" err="1" smtClean="0"/>
              <a:t>serialization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3500" y="-392"/>
            <a:ext cx="12209455" cy="3719344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4111449 w 9154707"/>
              <a:gd name="connsiteY4" fmla="*/ 3138702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05279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3746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08627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50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4707" h="3719344">
                <a:moveTo>
                  <a:pt x="1529" y="391"/>
                </a:moveTo>
                <a:lnTo>
                  <a:pt x="9154377" y="0"/>
                </a:lnTo>
                <a:cubicBezTo>
                  <a:pt x="9155964" y="1278732"/>
                  <a:pt x="9151239" y="2440612"/>
                  <a:pt x="9152826" y="3719344"/>
                </a:cubicBezTo>
                <a:lnTo>
                  <a:pt x="4110924" y="3717048"/>
                </a:lnTo>
                <a:cubicBezTo>
                  <a:pt x="4112369" y="3628931"/>
                  <a:pt x="4110005" y="3229641"/>
                  <a:pt x="4111450" y="3141524"/>
                </a:cubicBezTo>
                <a:lnTo>
                  <a:pt x="0" y="3140897"/>
                </a:lnTo>
                <a:cubicBezTo>
                  <a:pt x="1445" y="1965221"/>
                  <a:pt x="84" y="1176067"/>
                  <a:pt x="1529" y="391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400">
                <a:latin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233650"/>
            <a:ext cx="11263312" cy="544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lang="de-DE" sz="36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853839"/>
            <a:ext cx="11263312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lang="de-DE" sz="2000" b="1" cap="all" baseline="0"/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5138" y="3360109"/>
            <a:ext cx="4518342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5138" y="5831326"/>
            <a:ext cx="1767694" cy="694887"/>
          </a:xfrm>
          <a:prstGeom prst="rect">
            <a:avLst/>
          </a:prstGeom>
        </p:spPr>
      </p:pic>
      <p:pic>
        <p:nvPicPr>
          <p:cNvPr id="15" name="Grafik 14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77383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950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4" y="1701801"/>
            <a:ext cx="12195176" cy="515620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  <p:extLst>
      <p:ext uri="{BB962C8B-B14F-4D97-AF65-F5344CB8AC3E}">
        <p14:creationId xmlns:p14="http://schemas.microsoft.com/office/powerpoint/2010/main" xmlns="" val="32420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isual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-2449" y="1697783"/>
            <a:ext cx="6090208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6111655" y="1697783"/>
            <a:ext cx="6099705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5138" y="4487292"/>
            <a:ext cx="5393205" cy="2038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de-DE" sz="1400"/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8911" y="4487291"/>
            <a:ext cx="5619539" cy="2038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36833" y="1637401"/>
            <a:ext cx="5391617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" y="1701801"/>
            <a:ext cx="6099703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1701801"/>
            <a:ext cx="12195175" cy="4824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36833" y="1913433"/>
            <a:ext cx="5391617" cy="44442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" y="1971676"/>
            <a:ext cx="6099703" cy="428307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839" y="3724716"/>
            <a:ext cx="11262611" cy="916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5840" y="4853839"/>
            <a:ext cx="11262610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5838" y="2851175"/>
            <a:ext cx="4526785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>
                <a:latin typeface="BMW Group Condensed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13159" y="-367"/>
            <a:ext cx="12216603" cy="3211380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647372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647372 h 3720338"/>
              <a:gd name="connsiteX0" fmla="*/ 1529 w 9154707"/>
              <a:gd name="connsiteY0" fmla="*/ 0 h 3072966"/>
              <a:gd name="connsiteX1" fmla="*/ 9154377 w 9154707"/>
              <a:gd name="connsiteY1" fmla="*/ 51367 h 3072966"/>
              <a:gd name="connsiteX2" fmla="*/ 9152826 w 9154707"/>
              <a:gd name="connsiteY2" fmla="*/ 3071972 h 3072966"/>
              <a:gd name="connsiteX3" fmla="*/ 3598741 w 9154707"/>
              <a:gd name="connsiteY3" fmla="*/ 3072966 h 3072966"/>
              <a:gd name="connsiteX4" fmla="*/ 3601621 w 9154707"/>
              <a:gd name="connsiteY4" fmla="*/ 2494619 h 3072966"/>
              <a:gd name="connsiteX5" fmla="*/ 0 w 9154707"/>
              <a:gd name="connsiteY5" fmla="*/ 2493525 h 3072966"/>
              <a:gd name="connsiteX6" fmla="*/ 1529 w 9154707"/>
              <a:gd name="connsiteY6" fmla="*/ 0 h 3072966"/>
              <a:gd name="connsiteX0" fmla="*/ 1529 w 9152826"/>
              <a:gd name="connsiteY0" fmla="*/ 138414 h 3211380"/>
              <a:gd name="connsiteX1" fmla="*/ 9145751 w 9152826"/>
              <a:gd name="connsiteY1" fmla="*/ 0 h 3211380"/>
              <a:gd name="connsiteX2" fmla="*/ 9152826 w 9152826"/>
              <a:gd name="connsiteY2" fmla="*/ 3210386 h 3211380"/>
              <a:gd name="connsiteX3" fmla="*/ 3598741 w 9152826"/>
              <a:gd name="connsiteY3" fmla="*/ 3211380 h 3211380"/>
              <a:gd name="connsiteX4" fmla="*/ 3601621 w 9152826"/>
              <a:gd name="connsiteY4" fmla="*/ 2633033 h 3211380"/>
              <a:gd name="connsiteX5" fmla="*/ 0 w 9152826"/>
              <a:gd name="connsiteY5" fmla="*/ 2631939 h 3211380"/>
              <a:gd name="connsiteX6" fmla="*/ 1529 w 9152826"/>
              <a:gd name="connsiteY6" fmla="*/ 138414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3608862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4669"/>
              <a:gd name="connsiteX1" fmla="*/ 9152992 w 9160067"/>
              <a:gd name="connsiteY1" fmla="*/ 0 h 3214669"/>
              <a:gd name="connsiteX2" fmla="*/ 9160067 w 9160067"/>
              <a:gd name="connsiteY2" fmla="*/ 3210386 h 3214669"/>
              <a:gd name="connsiteX3" fmla="*/ 4109231 w 9160067"/>
              <a:gd name="connsiteY3" fmla="*/ 3214669 h 3214669"/>
              <a:gd name="connsiteX4" fmla="*/ 4112111 w 9160067"/>
              <a:gd name="connsiteY4" fmla="*/ 2633033 h 3214669"/>
              <a:gd name="connsiteX5" fmla="*/ 7241 w 9160067"/>
              <a:gd name="connsiteY5" fmla="*/ 2631939 h 3214669"/>
              <a:gd name="connsiteX6" fmla="*/ 143 w 9160067"/>
              <a:gd name="connsiteY6" fmla="*/ 392 h 3214669"/>
              <a:gd name="connsiteX0" fmla="*/ 143 w 9160067"/>
              <a:gd name="connsiteY0" fmla="*/ 392 h 3217958"/>
              <a:gd name="connsiteX1" fmla="*/ 9152992 w 9160067"/>
              <a:gd name="connsiteY1" fmla="*/ 0 h 3217958"/>
              <a:gd name="connsiteX2" fmla="*/ 9160067 w 9160067"/>
              <a:gd name="connsiteY2" fmla="*/ 3210386 h 3217958"/>
              <a:gd name="connsiteX3" fmla="*/ 4112520 w 9160067"/>
              <a:gd name="connsiteY3" fmla="*/ 3217958 h 3217958"/>
              <a:gd name="connsiteX4" fmla="*/ 4112111 w 9160067"/>
              <a:gd name="connsiteY4" fmla="*/ 2633033 h 3217958"/>
              <a:gd name="connsiteX5" fmla="*/ 7241 w 9160067"/>
              <a:gd name="connsiteY5" fmla="*/ 2631939 h 3217958"/>
              <a:gd name="connsiteX6" fmla="*/ 143 w 9160067"/>
              <a:gd name="connsiteY6" fmla="*/ 392 h 3217958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4115809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067" h="3211380">
                <a:moveTo>
                  <a:pt x="143" y="392"/>
                </a:moveTo>
                <a:lnTo>
                  <a:pt x="9152992" y="0"/>
                </a:lnTo>
                <a:cubicBezTo>
                  <a:pt x="9154579" y="1278732"/>
                  <a:pt x="9158480" y="1931654"/>
                  <a:pt x="9160067" y="3210386"/>
                </a:cubicBezTo>
                <a:lnTo>
                  <a:pt x="4115809" y="3211380"/>
                </a:lnTo>
                <a:cubicBezTo>
                  <a:pt x="4117254" y="3123263"/>
                  <a:pt x="4110666" y="2721150"/>
                  <a:pt x="4112111" y="2633033"/>
                </a:cubicBezTo>
                <a:lnTo>
                  <a:pt x="7241" y="2631939"/>
                </a:lnTo>
                <a:cubicBezTo>
                  <a:pt x="8686" y="1456263"/>
                  <a:pt x="-1302" y="1176068"/>
                  <a:pt x="143" y="392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5138" y="5831326"/>
            <a:ext cx="1767694" cy="694887"/>
          </a:xfrm>
          <a:prstGeom prst="rect">
            <a:avLst/>
          </a:prstGeom>
        </p:spPr>
      </p:pic>
      <p:pic>
        <p:nvPicPr>
          <p:cNvPr id="15" name="Grafik 14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77383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841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5138" y="1720053"/>
            <a:ext cx="492669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341559"/>
            <a:ext cx="11260268" cy="5814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5839" y="965585"/>
            <a:ext cx="11259567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7" name="Grafik 6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5138" y="5831326"/>
            <a:ext cx="1767694" cy="694887"/>
          </a:xfrm>
          <a:prstGeom prst="rect">
            <a:avLst/>
          </a:prstGeom>
        </p:spPr>
      </p:pic>
      <p:pic>
        <p:nvPicPr>
          <p:cNvPr id="11" name="Grafik 10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77383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93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5138" y="2227504"/>
            <a:ext cx="492669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839" y="341559"/>
            <a:ext cx="11259567" cy="1098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5839" y="1470170"/>
            <a:ext cx="11259567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7" name="Grafik 6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5138" y="5831326"/>
            <a:ext cx="1767694" cy="694887"/>
          </a:xfrm>
          <a:prstGeom prst="rect">
            <a:avLst/>
          </a:prstGeom>
        </p:spPr>
      </p:pic>
      <p:pic>
        <p:nvPicPr>
          <p:cNvPr id="11" name="Grafik 10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77383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403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28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628679"/>
            <a:ext cx="11263312" cy="486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lang="de-DE" sz="2400" smtClean="0"/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63341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349375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639833"/>
            <a:ext cx="1126331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lang="de-DE" sz="2000" smtClean="0"/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629877"/>
            <a:ext cx="11263312" cy="487156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lang="de-DE" sz="2400" smtClean="0"/>
            </a:lvl1pPr>
            <a:lvl2pPr marL="715963" indent="-2841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1077913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143192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79387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641417"/>
            <a:ext cx="11263312" cy="4884796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lang="de-DE" sz="2000" smtClean="0"/>
            </a:lvl1pPr>
            <a:lvl2pPr marL="450850" indent="-18256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4" y="1701801"/>
            <a:ext cx="12195176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5138" y="6526214"/>
            <a:ext cx="4021247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 smtClean="0"/>
              <a:t>Topic, </a:t>
            </a:r>
            <a:r>
              <a:rPr lang="de-DE" dirty="0" err="1" smtClean="0"/>
              <a:t>department</a:t>
            </a:r>
            <a:r>
              <a:rPr lang="de-DE" dirty="0" smtClean="0"/>
              <a:t>, </a:t>
            </a:r>
            <a:r>
              <a:rPr lang="de-DE" dirty="0" err="1" smtClean="0"/>
              <a:t>date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739876" y="6528871"/>
            <a:ext cx="2988574" cy="32913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829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96" r:id="rId3"/>
    <p:sldLayoutId id="2147483672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1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Simplifying complex Embedded Development processes with </a:t>
            </a:r>
            <a:r>
              <a:rPr lang="en-GB" dirty="0" err="1" smtClean="0"/>
              <a:t>mbeddr</a:t>
            </a:r>
            <a:r>
              <a:rPr lang="en-GB" dirty="0" smtClean="0"/>
              <a:t>?</a:t>
            </a:r>
            <a:endParaRPr lang="en-GB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JC-M, 29.10.2013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11" name="Picture 10" descr="mbeddr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00" y="596325"/>
            <a:ext cx="12203046" cy="25841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Specification.</a:t>
            </a:r>
            <a:endParaRPr lang="en-GB" dirty="0" smtClean="0"/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2108" y="1263404"/>
            <a:ext cx="4655448" cy="5189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1630" y="2197257"/>
            <a:ext cx="3381137" cy="2820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6148091" y="3228230"/>
            <a:ext cx="116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/>
              <a:t>VS.</a:t>
            </a:r>
            <a:endParaRPr lang="de-DE" sz="5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SWC Description with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  <a:endParaRPr lang="en-GB" dirty="0" smtClean="0"/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5115" y="1936561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98290" y="2092645"/>
            <a:ext cx="3053802" cy="144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4271701" y="2902226"/>
            <a:ext cx="2359688" cy="53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 Transformation</a:t>
            </a:r>
            <a:endParaRPr lang="de-DE" dirty="0"/>
          </a:p>
        </p:txBody>
      </p:sp>
      <p:sp>
        <p:nvSpPr>
          <p:cNvPr id="10" name="Down Arrow 9"/>
          <p:cNvSpPr/>
          <p:nvPr/>
        </p:nvSpPr>
        <p:spPr>
          <a:xfrm>
            <a:off x="7832035" y="3951798"/>
            <a:ext cx="1463040" cy="1001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owchart: Multidocument 10"/>
          <p:cNvSpPr/>
          <p:nvPr/>
        </p:nvSpPr>
        <p:spPr>
          <a:xfrm>
            <a:off x="7450375" y="5255812"/>
            <a:ext cx="2220057" cy="1065475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AUTOSAR XML Description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6998290" y="3535643"/>
            <a:ext cx="305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2"/>
                </a:solidFill>
              </a:rPr>
              <a:t>(http://www.artop.org)</a:t>
            </a:r>
            <a:endParaRPr lang="de-DE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  <a:endParaRPr lang="en-GB" dirty="0" smtClean="0"/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41541" y="2624410"/>
            <a:ext cx="116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/>
              <a:t>2</a:t>
            </a:r>
            <a:r>
              <a:rPr lang="de-DE" sz="5400" b="1" dirty="0" smtClean="0"/>
              <a:t>. </a:t>
            </a:r>
            <a:r>
              <a:rPr lang="de-DE" sz="5400" b="1" dirty="0" err="1" smtClean="0"/>
              <a:t>Simplify</a:t>
            </a:r>
            <a:r>
              <a:rPr lang="de-DE" sz="5400" b="1" dirty="0" smtClean="0"/>
              <a:t> </a:t>
            </a:r>
          </a:p>
          <a:p>
            <a:pPr algn="ctr"/>
            <a:r>
              <a:rPr lang="de-DE" sz="5400" b="1" dirty="0" smtClean="0"/>
              <a:t>Software </a:t>
            </a:r>
            <a:r>
              <a:rPr lang="de-DE" sz="5400" b="1" dirty="0" err="1" smtClean="0"/>
              <a:t>Component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Implementation</a:t>
            </a:r>
            <a:r>
              <a:rPr lang="de-DE" sz="5400" b="1" dirty="0" smtClean="0"/>
              <a:t> </a:t>
            </a:r>
            <a:endParaRPr lang="de-DE" sz="5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  <a:endParaRPr lang="en-GB" dirty="0" smtClean="0"/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41541" y="2624410"/>
            <a:ext cx="116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/>
              <a:t>Do </a:t>
            </a:r>
            <a:r>
              <a:rPr lang="de-DE" sz="5400" b="1" dirty="0" err="1" smtClean="0"/>
              <a:t>we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really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need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to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know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which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middleware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is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used</a:t>
            </a:r>
            <a:r>
              <a:rPr lang="de-DE" sz="5400" b="1" dirty="0" smtClean="0"/>
              <a:t>?</a:t>
            </a:r>
            <a:endParaRPr lang="de-DE" sz="5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State of the ART.</a:t>
            </a:r>
            <a:endParaRPr lang="en-GB" dirty="0" smtClean="0"/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607766" y="1574118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68254" y="2096773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10" name="Chevron 9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996372" y="147472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14" name="Straight Connector 13"/>
          <p:cNvCxnSpPr>
            <a:stCxn id="10" idx="1"/>
            <a:endCxn id="12" idx="1"/>
          </p:cNvCxnSpPr>
          <p:nvPr/>
        </p:nvCxnSpPr>
        <p:spPr>
          <a:xfrm flipV="1">
            <a:off x="5510803" y="1927949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15400" y="2096773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3155571" y="3780453"/>
            <a:ext cx="5681601" cy="2331166"/>
            <a:chOff x="3155571" y="3595082"/>
            <a:chExt cx="5681601" cy="2331166"/>
          </a:xfrm>
        </p:grpSpPr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3155571" y="3894923"/>
              <a:ext cx="5681601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#include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Rte_Swc.h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void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MyRunnable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()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{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uint8 state;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Rte_Read_RPort_State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(&amp;state);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}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23890" y="3595082"/>
              <a:ext cx="7677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Swc.c</a:t>
              </a:r>
              <a:endParaRPr lang="de-DE" dirty="0"/>
            </a:p>
          </p:txBody>
        </p:sp>
      </p:grpSp>
      <p:sp>
        <p:nvSpPr>
          <p:cNvPr id="29" name="Down Arrow 28"/>
          <p:cNvSpPr/>
          <p:nvPr/>
        </p:nvSpPr>
        <p:spPr>
          <a:xfrm>
            <a:off x="5213020" y="3174521"/>
            <a:ext cx="989372" cy="43994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mbeddr</a:t>
            </a:r>
            <a:r>
              <a:rPr lang="en-GB" dirty="0" smtClean="0"/>
              <a:t> way.</a:t>
            </a:r>
            <a:endParaRPr lang="en-GB" dirty="0" smtClean="0"/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607766" y="1574118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5168254" y="2096773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10" name="Chevron 9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996372" y="147472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14" name="Straight Connector 13"/>
          <p:cNvCxnSpPr>
            <a:stCxn id="10" idx="1"/>
            <a:endCxn id="12" idx="1"/>
          </p:cNvCxnSpPr>
          <p:nvPr/>
        </p:nvCxnSpPr>
        <p:spPr>
          <a:xfrm flipV="1">
            <a:off x="5510803" y="1927949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15400" y="2096773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sp>
        <p:nvSpPr>
          <p:cNvPr id="29" name="Down Arrow 28"/>
          <p:cNvSpPr/>
          <p:nvPr/>
        </p:nvSpPr>
        <p:spPr>
          <a:xfrm>
            <a:off x="5213020" y="3174521"/>
            <a:ext cx="989372" cy="43994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9742" y="3935863"/>
            <a:ext cx="5181342" cy="2288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Header Generation.</a:t>
            </a:r>
            <a:endParaRPr lang="en-GB" dirty="0" smtClean="0"/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4382493" y="1334808"/>
            <a:ext cx="5475242" cy="2474012"/>
            <a:chOff x="4382493" y="1334808"/>
            <a:chExt cx="5475242" cy="2474012"/>
          </a:xfrm>
        </p:grpSpPr>
        <p:sp>
          <p:nvSpPr>
            <p:cNvPr id="9" name="Rectangle 8"/>
            <p:cNvSpPr/>
            <p:nvPr/>
          </p:nvSpPr>
          <p:spPr>
            <a:xfrm>
              <a:off x="4382493" y="1334808"/>
              <a:ext cx="5475242" cy="24740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</a:t>
              </a:r>
              <a:endParaRPr lang="de-DE" sz="16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743021" y="2338288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6153875" y="2668342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6153875" y="146849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7022" y="1334808"/>
            <a:ext cx="2895600" cy="2488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3358" y="4091364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0" name="Straight Connector 19"/>
          <p:cNvCxnSpPr/>
          <p:nvPr/>
        </p:nvCxnSpPr>
        <p:spPr>
          <a:xfrm>
            <a:off x="1048279" y="3968422"/>
            <a:ext cx="860447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382493" y="4091364"/>
            <a:ext cx="5475242" cy="2426898"/>
            <a:chOff x="4382493" y="4091364"/>
            <a:chExt cx="5475242" cy="2426898"/>
          </a:xfrm>
        </p:grpSpPr>
        <p:sp>
          <p:nvSpPr>
            <p:cNvPr id="7" name="Rectangle 6"/>
            <p:cNvSpPr/>
            <p:nvPr/>
          </p:nvSpPr>
          <p:spPr>
            <a:xfrm>
              <a:off x="4382493" y="4091364"/>
              <a:ext cx="5475242" cy="2426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 +</a:t>
              </a:r>
            </a:p>
            <a:p>
              <a:r>
                <a:rPr lang="de-DE" sz="1600" dirty="0" smtClean="0"/>
                <a:t>AUTOSAR </a:t>
              </a:r>
            </a:p>
            <a:p>
              <a:r>
                <a:rPr lang="de-DE" sz="1600" dirty="0" smtClean="0"/>
                <a:t>EXTENSIONS</a:t>
              </a:r>
              <a:endParaRPr lang="de-DE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03750" y="4135968"/>
              <a:ext cx="2504761" cy="21913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de-DE" sz="1600" dirty="0" smtClean="0"/>
                <a:t>AUTOSAR</a:t>
              </a:r>
            </a:p>
            <a:p>
              <a:pPr algn="r"/>
              <a:r>
                <a:rPr lang="de-DE" sz="1600" dirty="0" smtClean="0"/>
                <a:t>RELATED</a:t>
              </a:r>
              <a:endParaRPr lang="de-DE" sz="1600" dirty="0"/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6153875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6153875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7278093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Rte_Type.h</a:t>
              </a:r>
              <a:endParaRPr lang="en-US" sz="1200"/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7278093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Rte_Swc.h</a:t>
              </a:r>
              <a:endParaRPr lang="en-US" sz="1200"/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8402310" y="4213084"/>
              <a:ext cx="1250445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Rte_Swc_Type.h</a:t>
              </a:r>
              <a:endParaRPr lang="en-US" sz="120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743021" y="5082879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  <a:endParaRPr lang="en-GB" dirty="0" smtClean="0"/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grpSp>
        <p:nvGrpSpPr>
          <p:cNvPr id="8" name="Group 85"/>
          <p:cNvGrpSpPr/>
          <p:nvPr/>
        </p:nvGrpSpPr>
        <p:grpSpPr>
          <a:xfrm>
            <a:off x="5772363" y="4435341"/>
            <a:ext cx="405323" cy="337769"/>
            <a:chOff x="1343119" y="957013"/>
            <a:chExt cx="405323" cy="337769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5197094" y="329772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grpSp>
        <p:nvGrpSpPr>
          <p:cNvPr id="9" name="Group 89"/>
          <p:cNvGrpSpPr/>
          <p:nvPr/>
        </p:nvGrpSpPr>
        <p:grpSpPr>
          <a:xfrm>
            <a:off x="5772364" y="2825070"/>
            <a:ext cx="405323" cy="337769"/>
            <a:chOff x="1343119" y="957013"/>
            <a:chExt cx="405323" cy="337769"/>
          </a:xfrm>
        </p:grpSpPr>
        <p:sp>
          <p:nvSpPr>
            <p:cNvPr id="91" name="Right Arrow 90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42270" y="4933098"/>
            <a:ext cx="4028983" cy="957767"/>
            <a:chOff x="1343342" y="4933098"/>
            <a:chExt cx="4028983" cy="957767"/>
          </a:xfrm>
        </p:grpSpPr>
        <p:sp>
          <p:nvSpPr>
            <p:cNvPr id="61" name="Flowchart: Multidocument 60"/>
            <p:cNvSpPr/>
            <p:nvPr/>
          </p:nvSpPr>
          <p:spPr>
            <a:xfrm>
              <a:off x="2346581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85" name="Flowchart: Document 84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101" name="Flowchart: Document 100"/>
            <p:cNvSpPr/>
            <p:nvPr/>
          </p:nvSpPr>
          <p:spPr>
            <a:xfrm>
              <a:off x="3522234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115" name="Flowchart: Document 114"/>
            <p:cNvSpPr/>
            <p:nvPr/>
          </p:nvSpPr>
          <p:spPr>
            <a:xfrm>
              <a:off x="4532253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</p:grpSp>
      <p:sp>
        <p:nvSpPr>
          <p:cNvPr id="119" name="Flowchart: Document 118"/>
          <p:cNvSpPr/>
          <p:nvPr/>
        </p:nvSpPr>
        <p:spPr>
          <a:xfrm>
            <a:off x="5526134" y="1691387"/>
            <a:ext cx="874576" cy="900718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Functional Specification</a:t>
            </a:r>
            <a:endParaRPr lang="en-US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 smtClean="0"/>
          </a:p>
        </p:txBody>
      </p:sp>
      <p:pic>
        <p:nvPicPr>
          <p:cNvPr id="15" name="Picture 14" descr="mbeddr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6342" y="2265358"/>
            <a:ext cx="9535689" cy="201932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Motivation.</a:t>
            </a:r>
          </a:p>
          <a:p>
            <a:r>
              <a:rPr lang="en-GB" dirty="0" smtClean="0"/>
              <a:t>Automotive specific extensions.</a:t>
            </a:r>
            <a:endParaRPr lang="en-GB" dirty="0" smtClean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28679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8" name="Picture 7" descr="A0131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77" y="2199660"/>
            <a:ext cx="11171173" cy="271424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41847" y="2685940"/>
            <a:ext cx="6380922" cy="6628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en-US" dirty="0" smtClean="0"/>
              <a:t>Virtual Function Bus (VFB)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2735497" y="1383526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71139" y="1383526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65531" y="1389877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3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4731937" y="1172154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7119979" y="1172155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449002" y="3546282"/>
            <a:ext cx="6869927" cy="2882349"/>
            <a:chOff x="2449002" y="3546282"/>
            <a:chExt cx="6869927" cy="2882349"/>
          </a:xfrm>
        </p:grpSpPr>
        <p:sp>
          <p:nvSpPr>
            <p:cNvPr id="23" name="Rectangle 22"/>
            <p:cNvSpPr/>
            <p:nvPr/>
          </p:nvSpPr>
          <p:spPr>
            <a:xfrm>
              <a:off x="2878372" y="4166484"/>
              <a:ext cx="2862470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1</a:t>
              </a:r>
              <a:endParaRPr lang="de-DE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449002" y="6392849"/>
              <a:ext cx="6869927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012975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86977" y="4397071"/>
              <a:ext cx="1178933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2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12974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23048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14552" y="4166484"/>
              <a:ext cx="2871691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2</a:t>
              </a:r>
              <a:endParaRPr lang="de-DE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0237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3</a:t>
              </a:r>
              <a:endParaRPr lang="en-US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90236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0310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265282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Oval 41"/>
            <p:cNvSpPr/>
            <p:nvPr/>
          </p:nvSpPr>
          <p:spPr>
            <a:xfrm>
              <a:off x="7541634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Straight Connector 43"/>
            <p:cNvCxnSpPr>
              <a:stCxn id="41" idx="0"/>
              <a:endCxn id="31" idx="2"/>
            </p:cNvCxnSpPr>
            <p:nvPr/>
          </p:nvCxnSpPr>
          <p:spPr>
            <a:xfrm flipH="1" flipV="1">
              <a:off x="4299516" y="5955527"/>
              <a:ext cx="176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2"/>
              <a:endCxn id="42" idx="0"/>
            </p:cNvCxnSpPr>
            <p:nvPr/>
          </p:nvCxnSpPr>
          <p:spPr>
            <a:xfrm>
              <a:off x="7576778" y="5955527"/>
              <a:ext cx="85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5351470" y="3546282"/>
              <a:ext cx="1152394" cy="42937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  <a:endParaRPr lang="en-GB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2869507" y="1653219"/>
            <a:ext cx="6163653" cy="3755668"/>
            <a:chOff x="2576223" y="1644593"/>
            <a:chExt cx="6163653" cy="3755668"/>
          </a:xfrm>
        </p:grpSpPr>
        <p:sp>
          <p:nvSpPr>
            <p:cNvPr id="16" name="Rectangle 15"/>
            <p:cNvSpPr/>
            <p:nvPr/>
          </p:nvSpPr>
          <p:spPr>
            <a:xfrm>
              <a:off x="2576223" y="1644593"/>
              <a:ext cx="6163653" cy="14802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26727" y="1749286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6223" y="3124874"/>
              <a:ext cx="6163653" cy="461164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AUTOSAR </a:t>
              </a:r>
              <a:r>
                <a:rPr lang="de-DE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Runtime</a:t>
              </a:r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Environment (RTE)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76223" y="3586038"/>
              <a:ext cx="6163653" cy="13530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2982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1165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n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6223" y="4939097"/>
              <a:ext cx="6163653" cy="4611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ECU Hardware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6009" y="250532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2982" y="2504662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1165" y="252056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3966" y="1858331"/>
              <a:ext cx="1081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AUTOSAR</a:t>
              </a:r>
            </a:p>
            <a:p>
              <a:pPr algn="ctr"/>
              <a:r>
                <a:rPr lang="de-DE" dirty="0" smtClean="0"/>
                <a:t>Software</a:t>
              </a:r>
              <a:endParaRPr lang="de-DE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883966" y="2735249"/>
              <a:ext cx="10813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/>
            <p:cNvSpPr/>
            <p:nvPr/>
          </p:nvSpPr>
          <p:spPr>
            <a:xfrm>
              <a:off x="3379304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4953662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7736619" y="2996979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51939" y="1175933"/>
          <a:ext cx="8130117" cy="52169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10039"/>
                <a:gridCol w="2710039"/>
                <a:gridCol w="2710039"/>
              </a:tblGrid>
              <a:tr h="347794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Components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Runnable</a:t>
                      </a:r>
                      <a:r>
                        <a:rPr lang="en-US" sz="1600" noProof="0" dirty="0" smtClean="0"/>
                        <a:t> Entities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Interfaces:</a:t>
                      </a:r>
                      <a:endParaRPr lang="de-DE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Sender /</a:t>
                      </a:r>
                      <a:r>
                        <a:rPr lang="de-DE" sz="1600" baseline="0" dirty="0" smtClean="0"/>
                        <a:t> Receiver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Client / Server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Mode Switch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Data </a:t>
                      </a:r>
                      <a:r>
                        <a:rPr lang="de-DE" sz="1600" b="1" dirty="0" err="1" smtClean="0"/>
                        <a:t>Types</a:t>
                      </a:r>
                      <a:r>
                        <a:rPr lang="de-DE" sz="1600" b="1" dirty="0" smtClean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dirty="0" smtClean="0"/>
                        <a:t>- Mode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Event Trigger: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Server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?</a:t>
            </a:r>
          </a:p>
          <a:p>
            <a:r>
              <a:rPr lang="en-GB" dirty="0" smtClean="0"/>
              <a:t>The Challenge.</a:t>
            </a:r>
            <a:endParaRPr lang="en-GB" dirty="0" smtClean="0"/>
          </a:p>
        </p:txBody>
      </p:sp>
      <p:pic>
        <p:nvPicPr>
          <p:cNvPr id="2052" name="Picture 4" descr="http://mbeddr.files.wordpress.com/2013/05/bottom-2.png?w=810"/>
          <p:cNvPicPr>
            <a:picLocks noChangeAspect="1" noChangeArrowheads="1"/>
          </p:cNvPicPr>
          <p:nvPr/>
        </p:nvPicPr>
        <p:blipFill>
          <a:blip r:embed="rId3" cstate="print"/>
          <a:srcRect l="83736" b="51452"/>
          <a:stretch>
            <a:fillRect/>
          </a:stretch>
        </p:blipFill>
        <p:spPr bwMode="auto">
          <a:xfrm>
            <a:off x="7790413" y="1204197"/>
            <a:ext cx="1254802" cy="282078"/>
          </a:xfrm>
          <a:prstGeom prst="rect">
            <a:avLst/>
          </a:prstGeom>
          <a:noFill/>
        </p:spPr>
      </p:pic>
      <p:pic>
        <p:nvPicPr>
          <p:cNvPr id="10" name="Picture 9" descr="Autosar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8351" y="1212148"/>
            <a:ext cx="2043146" cy="250274"/>
          </a:xfrm>
          <a:prstGeom prst="rect">
            <a:avLst/>
          </a:prstGeom>
        </p:spPr>
      </p:pic>
      <p:pic>
        <p:nvPicPr>
          <p:cNvPr id="205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1495973"/>
            <a:ext cx="375822" cy="375822"/>
          </a:xfrm>
          <a:prstGeom prst="rect">
            <a:avLst/>
          </a:prstGeom>
          <a:noFill/>
        </p:spPr>
      </p:pic>
      <p:pic>
        <p:nvPicPr>
          <p:cNvPr id="1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1844235"/>
            <a:ext cx="375822" cy="375822"/>
          </a:xfrm>
          <a:prstGeom prst="rect">
            <a:avLst/>
          </a:prstGeom>
          <a:noFill/>
        </p:spPr>
      </p:pic>
      <p:pic>
        <p:nvPicPr>
          <p:cNvPr id="20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2544466"/>
            <a:ext cx="375822" cy="375822"/>
          </a:xfrm>
          <a:prstGeom prst="rect">
            <a:avLst/>
          </a:prstGeom>
          <a:noFill/>
        </p:spPr>
      </p:pic>
      <p:pic>
        <p:nvPicPr>
          <p:cNvPr id="21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2912337"/>
            <a:ext cx="375822" cy="375822"/>
          </a:xfrm>
          <a:prstGeom prst="rect">
            <a:avLst/>
          </a:prstGeom>
          <a:noFill/>
        </p:spPr>
      </p:pic>
      <p:pic>
        <p:nvPicPr>
          <p:cNvPr id="2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3260599"/>
            <a:ext cx="375822" cy="375822"/>
          </a:xfrm>
          <a:prstGeom prst="rect">
            <a:avLst/>
          </a:prstGeom>
          <a:noFill/>
        </p:spPr>
      </p:pic>
      <p:pic>
        <p:nvPicPr>
          <p:cNvPr id="23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3612568"/>
            <a:ext cx="375822" cy="375822"/>
          </a:xfrm>
          <a:prstGeom prst="rect">
            <a:avLst/>
          </a:prstGeom>
          <a:noFill/>
        </p:spPr>
      </p:pic>
      <p:pic>
        <p:nvPicPr>
          <p:cNvPr id="2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5349471"/>
            <a:ext cx="375822" cy="375822"/>
          </a:xfrm>
          <a:prstGeom prst="rect">
            <a:avLst/>
          </a:prstGeom>
          <a:noFill/>
        </p:spPr>
      </p:pic>
      <p:pic>
        <p:nvPicPr>
          <p:cNvPr id="2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5685538"/>
            <a:ext cx="375822" cy="375822"/>
          </a:xfrm>
          <a:prstGeom prst="rect">
            <a:avLst/>
          </a:prstGeom>
          <a:noFill/>
        </p:spPr>
      </p:pic>
      <p:pic>
        <p:nvPicPr>
          <p:cNvPr id="2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6033800"/>
            <a:ext cx="375822" cy="375822"/>
          </a:xfrm>
          <a:prstGeom prst="rect">
            <a:avLst/>
          </a:prstGeom>
          <a:noFill/>
        </p:spPr>
      </p:pic>
      <p:pic>
        <p:nvPicPr>
          <p:cNvPr id="2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631" y="1523533"/>
            <a:ext cx="375822" cy="375822"/>
          </a:xfrm>
          <a:prstGeom prst="rect">
            <a:avLst/>
          </a:prstGeom>
          <a:noFill/>
        </p:spPr>
      </p:pic>
      <p:pic>
        <p:nvPicPr>
          <p:cNvPr id="29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631" y="1871795"/>
            <a:ext cx="375822" cy="375822"/>
          </a:xfrm>
          <a:prstGeom prst="rect">
            <a:avLst/>
          </a:prstGeom>
          <a:noFill/>
        </p:spPr>
      </p:pic>
      <p:pic>
        <p:nvPicPr>
          <p:cNvPr id="30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631" y="2572026"/>
            <a:ext cx="375822" cy="375822"/>
          </a:xfrm>
          <a:prstGeom prst="rect">
            <a:avLst/>
          </a:prstGeom>
          <a:noFill/>
        </p:spPr>
      </p:pic>
      <p:pic>
        <p:nvPicPr>
          <p:cNvPr id="31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631" y="2939897"/>
            <a:ext cx="375822" cy="375822"/>
          </a:xfrm>
          <a:prstGeom prst="rect">
            <a:avLst/>
          </a:prstGeom>
          <a:noFill/>
        </p:spPr>
      </p:pic>
      <p:pic>
        <p:nvPicPr>
          <p:cNvPr id="3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631" y="5377031"/>
            <a:ext cx="375822" cy="375822"/>
          </a:xfrm>
          <a:prstGeom prst="rect">
            <a:avLst/>
          </a:prstGeom>
          <a:noFill/>
        </p:spPr>
      </p:pic>
      <p:pic>
        <p:nvPicPr>
          <p:cNvPr id="33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631" y="5713098"/>
            <a:ext cx="375822" cy="375822"/>
          </a:xfrm>
          <a:prstGeom prst="rect">
            <a:avLst/>
          </a:prstGeom>
          <a:noFill/>
        </p:spPr>
      </p:pic>
      <p:pic>
        <p:nvPicPr>
          <p:cNvPr id="2056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69092" y="3371931"/>
            <a:ext cx="187752" cy="187752"/>
          </a:xfrm>
          <a:prstGeom prst="rect">
            <a:avLst/>
          </a:prstGeom>
          <a:noFill/>
        </p:spPr>
      </p:pic>
      <p:pic>
        <p:nvPicPr>
          <p:cNvPr id="35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69092" y="3680279"/>
            <a:ext cx="187752" cy="187752"/>
          </a:xfrm>
          <a:prstGeom prst="rect">
            <a:avLst/>
          </a:prstGeom>
          <a:noFill/>
        </p:spPr>
      </p:pic>
      <p:pic>
        <p:nvPicPr>
          <p:cNvPr id="37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69092" y="6134409"/>
            <a:ext cx="187752" cy="187752"/>
          </a:xfrm>
          <a:prstGeom prst="rect">
            <a:avLst/>
          </a:prstGeom>
          <a:noFill/>
        </p:spPr>
      </p:pic>
      <p:pic>
        <p:nvPicPr>
          <p:cNvPr id="3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4308821"/>
            <a:ext cx="375822" cy="375822"/>
          </a:xfrm>
          <a:prstGeom prst="rect">
            <a:avLst/>
          </a:prstGeom>
          <a:noFill/>
        </p:spPr>
      </p:pic>
      <p:pic>
        <p:nvPicPr>
          <p:cNvPr id="39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69092" y="4376532"/>
            <a:ext cx="187752" cy="187752"/>
          </a:xfrm>
          <a:prstGeom prst="rect">
            <a:avLst/>
          </a:prstGeom>
          <a:noFill/>
        </p:spPr>
      </p:pic>
      <p:pic>
        <p:nvPicPr>
          <p:cNvPr id="40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5857" y="4660790"/>
            <a:ext cx="375822" cy="375822"/>
          </a:xfrm>
          <a:prstGeom prst="rect">
            <a:avLst/>
          </a:prstGeom>
          <a:noFill/>
        </p:spPr>
      </p:pic>
      <p:pic>
        <p:nvPicPr>
          <p:cNvPr id="41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69092" y="4728501"/>
            <a:ext cx="187752" cy="18775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solution.</a:t>
            </a:r>
            <a:endParaRPr lang="en-GB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9987" y="2227026"/>
            <a:ext cx="2851152" cy="1428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6077" y="3886595"/>
            <a:ext cx="3223261" cy="707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0750" y="4878010"/>
            <a:ext cx="3687009" cy="1488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7537" y="1228497"/>
            <a:ext cx="2502436" cy="816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platzhalter 4"/>
          <p:cNvSpPr txBox="1">
            <a:spLocks/>
          </p:cNvSpPr>
          <p:nvPr/>
        </p:nvSpPr>
        <p:spPr>
          <a:xfrm>
            <a:off x="475980" y="1629877"/>
            <a:ext cx="4436596" cy="487156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of AUTOSAR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specific language  extensions: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Interface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Groups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 Switch Interfaces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Triggers for </a:t>
            </a:r>
            <a:r>
              <a:rPr lang="en-US" sz="2400" dirty="0" err="1" smtClean="0"/>
              <a:t>Runnables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  <a:endParaRPr lang="en-GB" dirty="0" smtClean="0"/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grpSp>
        <p:nvGrpSpPr>
          <p:cNvPr id="139" name="Group 138"/>
          <p:cNvGrpSpPr/>
          <p:nvPr/>
        </p:nvGrpSpPr>
        <p:grpSpPr>
          <a:xfrm>
            <a:off x="986736" y="1691387"/>
            <a:ext cx="1621292" cy="4142429"/>
            <a:chOff x="986736" y="1691387"/>
            <a:chExt cx="1621292" cy="4142429"/>
          </a:xfrm>
        </p:grpSpPr>
        <p:grpSp>
          <p:nvGrpSpPr>
            <p:cNvPr id="81" name="Group 80"/>
            <p:cNvGrpSpPr/>
            <p:nvPr/>
          </p:nvGrpSpPr>
          <p:grpSpPr>
            <a:xfrm>
              <a:off x="1562005" y="4435341"/>
              <a:ext cx="405323" cy="337769"/>
              <a:chOff x="1343119" y="957013"/>
              <a:chExt cx="405323" cy="337769"/>
            </a:xfrm>
          </p:grpSpPr>
          <p:sp>
            <p:nvSpPr>
              <p:cNvPr id="82" name="Right Arrow 81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3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84" name="Rounded Rectangle 83"/>
            <p:cNvSpPr/>
            <p:nvPr/>
          </p:nvSpPr>
          <p:spPr>
            <a:xfrm>
              <a:off x="986736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Specify Software Component</a:t>
              </a:r>
              <a:endParaRPr lang="en-US" dirty="0"/>
            </a:p>
          </p:txBody>
        </p:sp>
        <p:sp>
          <p:nvSpPr>
            <p:cNvPr id="85" name="Flowchart: Document 84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562506" y="2825070"/>
              <a:ext cx="405323" cy="337769"/>
              <a:chOff x="1343119" y="957013"/>
              <a:chExt cx="405323" cy="337769"/>
            </a:xfrm>
          </p:grpSpPr>
          <p:sp>
            <p:nvSpPr>
              <p:cNvPr id="117" name="Right Arrow 116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8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19" name="Flowchart: Document 118"/>
            <p:cNvSpPr/>
            <p:nvPr/>
          </p:nvSpPr>
          <p:spPr>
            <a:xfrm>
              <a:off x="1343342" y="1691387"/>
              <a:ext cx="874576" cy="900718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Functional Specification</a:t>
              </a:r>
              <a:endParaRPr lang="en-US" sz="1100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478550" y="1691387"/>
            <a:ext cx="2588097" cy="4142429"/>
            <a:chOff x="5478550" y="1691387"/>
            <a:chExt cx="2588097" cy="4142429"/>
          </a:xfrm>
        </p:grpSpPr>
        <p:grpSp>
          <p:nvGrpSpPr>
            <p:cNvPr id="86" name="Group 85"/>
            <p:cNvGrpSpPr/>
            <p:nvPr/>
          </p:nvGrpSpPr>
          <p:grpSpPr>
            <a:xfrm>
              <a:off x="6818386" y="4435341"/>
              <a:ext cx="405323" cy="337769"/>
              <a:chOff x="1343119" y="957013"/>
              <a:chExt cx="405323" cy="337769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89" name="Rounded Rectangle 88"/>
            <p:cNvSpPr/>
            <p:nvPr/>
          </p:nvSpPr>
          <p:spPr>
            <a:xfrm>
              <a:off x="6243117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Implement Software Component</a:t>
              </a:r>
              <a:endParaRPr lang="en-US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6818387" y="2825070"/>
              <a:ext cx="405323" cy="337769"/>
              <a:chOff x="1343119" y="957013"/>
              <a:chExt cx="405323" cy="337769"/>
            </a:xfrm>
          </p:grpSpPr>
          <p:sp>
            <p:nvSpPr>
              <p:cNvPr id="91" name="Right Arrow 9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94" name="Flowchart: Document 93"/>
            <p:cNvSpPr/>
            <p:nvPr/>
          </p:nvSpPr>
          <p:spPr>
            <a:xfrm>
              <a:off x="6159274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96" name="Flowchart: Multidocument 95"/>
            <p:cNvSpPr/>
            <p:nvPr/>
          </p:nvSpPr>
          <p:spPr>
            <a:xfrm>
              <a:off x="7117742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101" name="Flowchart: Document 100"/>
            <p:cNvSpPr/>
            <p:nvPr/>
          </p:nvSpPr>
          <p:spPr>
            <a:xfrm>
              <a:off x="6579310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 rot="16200000">
              <a:off x="5444407" y="3477533"/>
              <a:ext cx="609394" cy="541108"/>
              <a:chOff x="1343119" y="957013"/>
              <a:chExt cx="405323" cy="337769"/>
            </a:xfrm>
          </p:grpSpPr>
          <p:sp>
            <p:nvSpPr>
              <p:cNvPr id="121" name="Right Arrow 12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2821034" y="1691387"/>
            <a:ext cx="2351918" cy="4199478"/>
            <a:chOff x="2821034" y="1691387"/>
            <a:chExt cx="2351918" cy="4199478"/>
          </a:xfrm>
        </p:grpSpPr>
        <p:grpSp>
          <p:nvGrpSpPr>
            <p:cNvPr id="42" name="Group 41"/>
            <p:cNvGrpSpPr/>
            <p:nvPr/>
          </p:nvGrpSpPr>
          <p:grpSpPr>
            <a:xfrm>
              <a:off x="4126929" y="4435341"/>
              <a:ext cx="405323" cy="337769"/>
              <a:chOff x="1343119" y="957013"/>
              <a:chExt cx="405323" cy="337769"/>
            </a:xfrm>
          </p:grpSpPr>
          <p:sp>
            <p:nvSpPr>
              <p:cNvPr id="43" name="Right Arrow 42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3551660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Generate Component Header</a:t>
              </a:r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126930" y="2825070"/>
              <a:ext cx="405323" cy="337769"/>
              <a:chOff x="1343119" y="957013"/>
              <a:chExt cx="405323" cy="337769"/>
            </a:xfrm>
          </p:grpSpPr>
          <p:sp>
            <p:nvSpPr>
              <p:cNvPr id="53" name="Right Arrow 52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9" name="Flowchart: Document 58"/>
            <p:cNvSpPr/>
            <p:nvPr/>
          </p:nvSpPr>
          <p:spPr>
            <a:xfrm>
              <a:off x="3942270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61" name="Flowchart: Multidocument 60"/>
            <p:cNvSpPr/>
            <p:nvPr/>
          </p:nvSpPr>
          <p:spPr>
            <a:xfrm>
              <a:off x="3799433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grpSp>
          <p:nvGrpSpPr>
            <p:cNvPr id="130" name="Group 129"/>
            <p:cNvGrpSpPr/>
            <p:nvPr/>
          </p:nvGrpSpPr>
          <p:grpSpPr>
            <a:xfrm rot="16200000">
              <a:off x="2786891" y="3477533"/>
              <a:ext cx="609394" cy="541108"/>
              <a:chOff x="1343119" y="957013"/>
              <a:chExt cx="405323" cy="337769"/>
            </a:xfrm>
          </p:grpSpPr>
          <p:sp>
            <p:nvSpPr>
              <p:cNvPr id="131" name="Right Arrow 13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8253380" y="1691387"/>
            <a:ext cx="2797741" cy="4142429"/>
            <a:chOff x="8253380" y="1691387"/>
            <a:chExt cx="2797741" cy="4142429"/>
          </a:xfrm>
        </p:grpSpPr>
        <p:grpSp>
          <p:nvGrpSpPr>
            <p:cNvPr id="103" name="Group 102"/>
            <p:cNvGrpSpPr/>
            <p:nvPr/>
          </p:nvGrpSpPr>
          <p:grpSpPr>
            <a:xfrm>
              <a:off x="9802860" y="4435341"/>
              <a:ext cx="405323" cy="337769"/>
              <a:chOff x="1343119" y="957013"/>
              <a:chExt cx="405323" cy="337769"/>
            </a:xfrm>
          </p:grpSpPr>
          <p:sp>
            <p:nvSpPr>
              <p:cNvPr id="105" name="Right Arrow 104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09" name="Rounded Rectangle 108"/>
            <p:cNvSpPr/>
            <p:nvPr/>
          </p:nvSpPr>
          <p:spPr>
            <a:xfrm>
              <a:off x="9227591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Compile Software Component</a:t>
              </a:r>
              <a:endParaRPr lang="en-US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9802861" y="2825070"/>
              <a:ext cx="405323" cy="337769"/>
              <a:chOff x="1343119" y="957013"/>
              <a:chExt cx="405323" cy="337769"/>
            </a:xfrm>
          </p:grpSpPr>
          <p:sp>
            <p:nvSpPr>
              <p:cNvPr id="111" name="Right Arrow 11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13" name="Flowchart: Document 112"/>
            <p:cNvSpPr/>
            <p:nvPr/>
          </p:nvSpPr>
          <p:spPr>
            <a:xfrm>
              <a:off x="9143748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114" name="Flowchart: Multidocument 113"/>
            <p:cNvSpPr/>
            <p:nvPr/>
          </p:nvSpPr>
          <p:spPr>
            <a:xfrm>
              <a:off x="10102216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115" name="Flowchart: Document 114"/>
            <p:cNvSpPr/>
            <p:nvPr/>
          </p:nvSpPr>
          <p:spPr>
            <a:xfrm>
              <a:off x="9563784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  <p:grpSp>
          <p:nvGrpSpPr>
            <p:cNvPr id="133" name="Group 132"/>
            <p:cNvGrpSpPr/>
            <p:nvPr/>
          </p:nvGrpSpPr>
          <p:grpSpPr>
            <a:xfrm rot="16200000">
              <a:off x="8219237" y="3477532"/>
              <a:ext cx="609394" cy="541108"/>
              <a:chOff x="1343119" y="957013"/>
              <a:chExt cx="405323" cy="337769"/>
            </a:xfrm>
          </p:grpSpPr>
          <p:sp>
            <p:nvSpPr>
              <p:cNvPr id="134" name="Right Arrow 133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5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  <a:endParaRPr lang="en-GB" dirty="0" smtClean="0"/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sp>
        <p:nvSpPr>
          <p:cNvPr id="50" name="Rounded Rectangle 49"/>
          <p:cNvSpPr/>
          <p:nvPr/>
        </p:nvSpPr>
        <p:spPr>
          <a:xfrm>
            <a:off x="3853592" y="2954615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Generate Component Header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2099543" y="1734414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Specify Software Component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599192" y="4305692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7511993" y="5628153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Compile Software Component</a:t>
            </a:r>
            <a:endParaRPr lang="en-US" dirty="0"/>
          </a:p>
        </p:txBody>
      </p:sp>
      <p:sp>
        <p:nvSpPr>
          <p:cNvPr id="55" name="Bent-Up Arrow 54"/>
          <p:cNvSpPr/>
          <p:nvPr/>
        </p:nvSpPr>
        <p:spPr>
          <a:xfrm rot="5400000">
            <a:off x="2839627" y="2791306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Bent-Up Arrow 55"/>
          <p:cNvSpPr/>
          <p:nvPr/>
        </p:nvSpPr>
        <p:spPr>
          <a:xfrm rot="5400000">
            <a:off x="4593676" y="4011078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ent-Up Arrow 56"/>
          <p:cNvSpPr/>
          <p:nvPr/>
        </p:nvSpPr>
        <p:spPr>
          <a:xfrm rot="5400000">
            <a:off x="6318788" y="5347919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reeform 68"/>
          <p:cNvSpPr/>
          <p:nvPr/>
        </p:nvSpPr>
        <p:spPr bwMode="auto">
          <a:xfrm>
            <a:off x="4442604" y="2053087"/>
            <a:ext cx="4390845" cy="3071004"/>
          </a:xfrm>
          <a:custGeom>
            <a:avLst/>
            <a:gdLst>
              <a:gd name="connsiteX0" fmla="*/ 4211515 w 4211515"/>
              <a:gd name="connsiteY0" fmla="*/ 2674327 h 2674327"/>
              <a:gd name="connsiteX1" fmla="*/ 3050930 w 4211515"/>
              <a:gd name="connsiteY1" fmla="*/ 441081 h 2674327"/>
              <a:gd name="connsiteX2" fmla="*/ 0 w 4211515"/>
              <a:gd name="connsiteY2" fmla="*/ 27842 h 267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1515" h="2674327">
                <a:moveTo>
                  <a:pt x="4211515" y="2674327"/>
                </a:moveTo>
                <a:cubicBezTo>
                  <a:pt x="3982182" y="1778244"/>
                  <a:pt x="3752849" y="882162"/>
                  <a:pt x="3050930" y="441081"/>
                </a:cubicBezTo>
                <a:cubicBezTo>
                  <a:pt x="2349011" y="0"/>
                  <a:pt x="514350" y="96715"/>
                  <a:pt x="0" y="27842"/>
                </a:cubicBezTo>
              </a:path>
            </a:pathLst>
          </a:custGeom>
          <a:ln w="152400"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MWType V2 Regular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JC-M,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  <a:endParaRPr lang="en-GB" dirty="0" smtClean="0"/>
          </a:p>
        </p:txBody>
      </p:sp>
      <p:pic>
        <p:nvPicPr>
          <p:cNvPr id="27655" name="Picture 7" descr="C:\Users\stefan.schmierer\AppData\Local\Microsoft\Windows\Temporary Internet Files\Content.IE5\6L5H6YEF\MC90044128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2745" y="-1177584"/>
            <a:ext cx="138116" cy="138116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41541" y="2624410"/>
            <a:ext cx="116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/>
              <a:t>1. </a:t>
            </a:r>
            <a:r>
              <a:rPr lang="de-DE" sz="5400" b="1" dirty="0" err="1" smtClean="0"/>
              <a:t>Simplify</a:t>
            </a:r>
            <a:r>
              <a:rPr lang="de-DE" sz="5400" b="1" dirty="0" smtClean="0"/>
              <a:t> </a:t>
            </a:r>
          </a:p>
          <a:p>
            <a:pPr algn="ctr"/>
            <a:r>
              <a:rPr lang="de-DE" sz="5400" b="1" dirty="0" smtClean="0"/>
              <a:t>Software </a:t>
            </a:r>
            <a:r>
              <a:rPr lang="de-DE" sz="5400" b="1" dirty="0" err="1" smtClean="0"/>
              <a:t>Component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Specification</a:t>
            </a:r>
            <a:r>
              <a:rPr lang="de-DE" sz="5400" b="1" dirty="0" smtClean="0"/>
              <a:t> </a:t>
            </a:r>
            <a:endParaRPr lang="de-DE" sz="5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MW_Car_IT_16zu9_2L_E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BMW_Car_IT_16zu9_2L_E</Template>
  <TotalTime>0</TotalTime>
  <Words>863</Words>
  <Application>Microsoft Office PowerPoint</Application>
  <PresentationFormat>Custom</PresentationFormat>
  <Paragraphs>255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BMW_Car_IT_16zu9_2L_E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 Schmierer</dc:creator>
  <cp:lastModifiedBy>Stefan Schmierer</cp:lastModifiedBy>
  <cp:revision>12</cp:revision>
  <dcterms:created xsi:type="dcterms:W3CDTF">2013-09-30T12:56:50Z</dcterms:created>
  <dcterms:modified xsi:type="dcterms:W3CDTF">2013-10-09T15:39:32Z</dcterms:modified>
</cp:coreProperties>
</file>