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  <p:sldMasterId id="2147483677" r:id="rId3"/>
  </p:sldMasterIdLst>
  <p:notesMasterIdLst>
    <p:notesMasterId r:id="rId19"/>
  </p:notesMasterIdLst>
  <p:sldIdLst>
    <p:sldId id="288" r:id="rId4"/>
    <p:sldId id="257" r:id="rId5"/>
    <p:sldId id="259" r:id="rId6"/>
    <p:sldId id="295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282" r:id="rId15"/>
    <p:sldId id="290" r:id="rId16"/>
    <p:sldId id="302" r:id="rId17"/>
    <p:sldId id="25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6793" autoAdjust="0"/>
  </p:normalViewPr>
  <p:slideViewPr>
    <p:cSldViewPr>
      <p:cViewPr varScale="1">
        <p:scale>
          <a:sx n="119" d="100"/>
          <a:sy n="119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E3BE-87E6-4956-9420-A92C45ECD066}" type="datetimeFigureOut">
              <a:rPr lang="en-US" smtClean="0"/>
              <a:pPr/>
              <a:t>29/05/15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9A2B-39C4-41C0-ACA4-A3576BD89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6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3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0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9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0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9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249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3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2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2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7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7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2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7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3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6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3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29/05/15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9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29/05/15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0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0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8105" y="6165304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2400" b="1" dirty="0" smtClean="0">
                <a:solidFill>
                  <a:srgbClr val="262626"/>
                </a:solidFill>
              </a:rPr>
              <a:t>EQ2440 Project in Wireless Communication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696" y="1628800"/>
            <a:ext cx="7056784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5400" b="1" dirty="0" smtClean="0"/>
              <a:t>Teleconference with noise and eco cancellation</a:t>
            </a:r>
            <a:endParaRPr lang="en-US" sz="3300" dirty="0"/>
          </a:p>
        </p:txBody>
      </p:sp>
      <p:sp>
        <p:nvSpPr>
          <p:cNvPr id="6" name="textruta 2"/>
          <p:cNvSpPr txBox="1">
            <a:spLocks noChangeArrowheads="1"/>
          </p:cNvSpPr>
          <p:nvPr/>
        </p:nvSpPr>
        <p:spPr bwMode="auto">
          <a:xfrm>
            <a:off x="3419872" y="3141661"/>
            <a:ext cx="22304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Jonas Sedin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sv-SE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Gaudy</a:t>
            </a:r>
            <a:endParaRPr lang="sv-SE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Xavier Bush</a:t>
            </a:r>
            <a:endParaRPr lang="sv-SE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ruta 2"/>
          <p:cNvSpPr txBox="1">
            <a:spLocks noChangeArrowheads="1"/>
          </p:cNvSpPr>
          <p:nvPr/>
        </p:nvSpPr>
        <p:spPr bwMode="auto">
          <a:xfrm>
            <a:off x="5968827" y="3419474"/>
            <a:ext cx="25202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Zetterberg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0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4" y="2276872"/>
            <a:ext cx="798871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0831"/>
            <a:ext cx="2792908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sv-SE" altLang="zh-CN" dirty="0" smtClean="0"/>
              <a:t>    </a:t>
            </a:r>
            <a:r>
              <a:rPr lang="sv-SE" altLang="zh-CN" dirty="0" err="1" smtClean="0"/>
              <a:t>Conclusions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4172" y="1412776"/>
            <a:ext cx="8528308" cy="5169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Theory results</a:t>
            </a:r>
            <a:endParaRPr lang="en-US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LMS </a:t>
            </a:r>
            <a:r>
              <a:rPr lang="sv-SE" altLang="zh-CN" sz="2000" dirty="0" err="1" smtClean="0"/>
              <a:t>provides</a:t>
            </a:r>
            <a:r>
              <a:rPr lang="sv-SE" altLang="zh-CN" sz="2000" dirty="0" smtClean="0"/>
              <a:t> a </a:t>
            </a:r>
            <a:r>
              <a:rPr lang="sv-SE" altLang="zh-CN" sz="2000" dirty="0" err="1" smtClean="0"/>
              <a:t>big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reduction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of</a:t>
            </a:r>
            <a:r>
              <a:rPr lang="sv-SE" altLang="zh-CN" sz="2000" dirty="0" smtClean="0"/>
              <a:t> the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err="1" smtClean="0"/>
              <a:t>logMMSE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after</a:t>
            </a:r>
            <a:r>
              <a:rPr lang="sv-SE" altLang="zh-CN" sz="2000" dirty="0" smtClean="0"/>
              <a:t> LMS </a:t>
            </a:r>
            <a:r>
              <a:rPr lang="sv-SE" altLang="zh-CN" sz="2000" dirty="0" err="1" smtClean="0"/>
              <a:t>removes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almost</a:t>
            </a:r>
            <a:r>
              <a:rPr lang="sv-SE" altLang="zh-CN" sz="2000" dirty="0" smtClean="0"/>
              <a:t> the 100% </a:t>
            </a:r>
            <a:r>
              <a:rPr lang="sv-SE" altLang="zh-CN" sz="2000" dirty="0" err="1" smtClean="0"/>
              <a:t>of</a:t>
            </a:r>
            <a:r>
              <a:rPr lang="sv-SE" altLang="zh-CN" sz="2000" dirty="0" smtClean="0"/>
              <a:t> the </a:t>
            </a:r>
            <a:r>
              <a:rPr lang="sv-SE" altLang="zh-CN" sz="2000" dirty="0" err="1" smtClean="0"/>
              <a:t>noise</a:t>
            </a:r>
            <a:endParaRPr lang="sv-SE" altLang="zh-CN" sz="2000" dirty="0"/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err="1" smtClean="0"/>
              <a:t>Android</a:t>
            </a:r>
            <a:r>
              <a:rPr lang="sv-SE" altLang="zh-CN" sz="2400" b="1" dirty="0" smtClean="0"/>
              <a:t> </a:t>
            </a:r>
            <a:r>
              <a:rPr lang="sv-SE" altLang="zh-CN" sz="2400" b="1" dirty="0" err="1" smtClean="0"/>
              <a:t>results</a:t>
            </a:r>
            <a:endParaRPr lang="sv-SE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Distance between phones affects filter order (5m =&gt; order 163)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Big order =&gt; voice </a:t>
            </a:r>
            <a:r>
              <a:rPr lang="sv-SE" altLang="zh-CN" sz="2000" dirty="0" err="1" smtClean="0"/>
              <a:t>distortion</a:t>
            </a:r>
            <a:endParaRPr lang="sv-SE" altLang="zh-CN" sz="2000" dirty="0" smtClean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err="1" smtClean="0"/>
              <a:t>Trade</a:t>
            </a:r>
            <a:r>
              <a:rPr lang="sv-SE" altLang="zh-CN" sz="2000" dirty="0" smtClean="0"/>
              <a:t>-off </a:t>
            </a:r>
            <a:r>
              <a:rPr lang="sv-SE" altLang="zh-CN" sz="2000" dirty="0" err="1" smtClean="0"/>
              <a:t>between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cancellation</a:t>
            </a:r>
            <a:r>
              <a:rPr lang="sv-SE" altLang="zh-CN" sz="2000" dirty="0" smtClean="0"/>
              <a:t> and voice </a:t>
            </a:r>
            <a:r>
              <a:rPr lang="sv-SE" altLang="zh-CN" sz="2000" dirty="0" err="1" smtClean="0"/>
              <a:t>distortion</a:t>
            </a:r>
            <a:endParaRPr lang="sv-SE" altLang="zh-CN" sz="2000" dirty="0" smtClean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err="1" smtClean="0"/>
              <a:t>Static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phones</a:t>
            </a:r>
            <a:r>
              <a:rPr lang="sv-SE" altLang="zh-CN" sz="2000" dirty="0" smtClean="0"/>
              <a:t> limitation</a:t>
            </a:r>
            <a:endParaRPr lang="sv-SE" altLang="zh-CN" sz="2000" dirty="0"/>
          </a:p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Set-up for good results</a:t>
            </a:r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Distance between </a:t>
            </a:r>
            <a:r>
              <a:rPr lang="en-US" altLang="zh-CN" sz="2000" i="1" dirty="0" smtClean="0"/>
              <a:t>Sender Phone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Noise Phone: 0.5 m</a:t>
            </a:r>
            <a:endParaRPr lang="en-US" altLang="zh-CN" sz="2000" dirty="0"/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Order of NLMS: 10-50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29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Future 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Proposal for future projects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Reach a non-static application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Reach phonic isolation between the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Sender Phone</a:t>
            </a:r>
            <a:r>
              <a:rPr lang="en-US" altLang="zh-CN" sz="2400" dirty="0" smtClean="0">
                <a:solidFill>
                  <a:schemeClr val="tx1"/>
                </a:solidFill>
              </a:rPr>
              <a:t> and the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Noise phone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Reach maximum correlation between the additive </a:t>
            </a:r>
            <a:r>
              <a:rPr lang="en-US" altLang="zh-CN" sz="2400" dirty="0" smtClean="0">
                <a:solidFill>
                  <a:schemeClr val="tx1"/>
                </a:solidFill>
              </a:rPr>
              <a:t>noise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of the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Sender Phone</a:t>
            </a:r>
            <a:r>
              <a:rPr lang="en-US" altLang="zh-CN" sz="2400" dirty="0" smtClean="0">
                <a:solidFill>
                  <a:schemeClr val="tx1"/>
                </a:solidFill>
              </a:rPr>
              <a:t> with the pure noise </a:t>
            </a:r>
            <a:r>
              <a:rPr lang="en-US" altLang="zh-CN" sz="2400" dirty="0" smtClean="0">
                <a:solidFill>
                  <a:schemeClr val="tx1"/>
                </a:solidFill>
              </a:rPr>
              <a:t>recording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Echo cancellation: enable </a:t>
            </a:r>
            <a:r>
              <a:rPr lang="en-US" altLang="zh-CN" sz="2400" smtClean="0">
                <a:solidFill>
                  <a:schemeClr val="tx1"/>
                </a:solidFill>
              </a:rPr>
              <a:t>hands free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1"/>
              </a:buClr>
              <a:buSzPct val="50000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Potential Application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PotentialApplic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>
            <a:fillRect/>
          </a:stretch>
        </p:blipFill>
        <p:spPr>
          <a:xfrm>
            <a:off x="755576" y="2132856"/>
            <a:ext cx="7332237" cy="4032448"/>
          </a:xfrm>
        </p:spPr>
      </p:pic>
    </p:spTree>
    <p:extLst>
      <p:ext uri="{BB962C8B-B14F-4D97-AF65-F5344CB8AC3E}">
        <p14:creationId xmlns:p14="http://schemas.microsoft.com/office/powerpoint/2010/main" val="68427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43608" y="2708920"/>
            <a:ext cx="70104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5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Background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endParaRPr lang="en-US" altLang="zh-CN" sz="2400" b="1" dirty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The first recognized work </a:t>
            </a:r>
            <a:r>
              <a:rPr lang="en-US" sz="2400" dirty="0" smtClean="0"/>
              <a:t>and patent on </a:t>
            </a:r>
            <a:r>
              <a:rPr lang="en-US" sz="2400" dirty="0"/>
              <a:t>eliminating noise from speech signal was documented in </a:t>
            </a:r>
            <a:r>
              <a:rPr lang="en-US" sz="2400" dirty="0" smtClean="0"/>
              <a:t>1934. 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1950, </a:t>
            </a:r>
            <a:r>
              <a:rPr lang="en-US" sz="2400" dirty="0" smtClean="0"/>
              <a:t>a </a:t>
            </a:r>
            <a:r>
              <a:rPr lang="en-US" sz="2400" dirty="0"/>
              <a:t>systems </a:t>
            </a:r>
            <a:r>
              <a:rPr lang="en-US" sz="2400" dirty="0" smtClean="0"/>
              <a:t>was designed where </a:t>
            </a:r>
            <a:r>
              <a:rPr lang="en-US" sz="2400" dirty="0"/>
              <a:t>the noise in helicopter and airplane cockpits </a:t>
            </a:r>
            <a:r>
              <a:rPr lang="en-US" sz="2400" dirty="0" smtClean="0"/>
              <a:t>communication were canceled. 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In </a:t>
            </a:r>
            <a:r>
              <a:rPr lang="en-US" altLang="zh-CN" sz="2400" dirty="0"/>
              <a:t>1985,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highly efficient Short-Time Spectral Amplitude (STSA) estimator for speech signals to minimize the mean square error of the </a:t>
            </a:r>
            <a:r>
              <a:rPr lang="en-US" altLang="zh-CN" sz="2400" dirty="0" smtClean="0"/>
              <a:t>log-spectra was developed.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7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81" y="321777"/>
            <a:ext cx="7068015" cy="42183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Problem Formulation</a:t>
            </a:r>
            <a:endParaRPr lang="zh-CN" altLang="en-US" sz="3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The diversity of noise nature and its sources lead to a big challenge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Develop high performance solutions in these diverse environments.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Important to take into account the variability that the noise may experience.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Different classification of the noise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Duration of the noise sequences, color of the noise and stationarity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Therefore, a lot of systems are using combined techniques to reach the best possible performance</a:t>
            </a:r>
          </a:p>
          <a:p>
            <a:pPr>
              <a:buSzPct val="50000"/>
              <a:buFont typeface="Wingdings" panose="05000000000000000000" pitchFamily="2" charset="2"/>
              <a:buChar char="p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7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97167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Approaches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Two approaches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Noise cancellation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Speech enhancement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7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Noise cancellation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1130"/>
            <a:ext cx="6649605" cy="374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Noise cancellation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LMS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Speech enhancement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logMMSE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Unsuccessful approaches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RLS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Computationally</a:t>
            </a:r>
            <a:r>
              <a:rPr lang="sv-SE" dirty="0" smtClean="0"/>
              <a:t> </a:t>
            </a:r>
            <a:r>
              <a:rPr lang="sv-SE" dirty="0" err="1" smtClean="0"/>
              <a:t>infeasible</a:t>
            </a:r>
            <a:endParaRPr lang="sv-SE" dirty="0" smtClean="0"/>
          </a:p>
          <a:p>
            <a:r>
              <a:rPr lang="sv-SE" dirty="0" err="1" smtClean="0"/>
              <a:t>Frequency</a:t>
            </a:r>
            <a:r>
              <a:rPr lang="sv-SE" dirty="0" smtClean="0"/>
              <a:t> LMS</a:t>
            </a:r>
          </a:p>
          <a:p>
            <a:pPr>
              <a:buNone/>
            </a:pPr>
            <a:r>
              <a:rPr lang="sv-SE" dirty="0" smtClean="0"/>
              <a:t>	- Not </a:t>
            </a:r>
            <a:r>
              <a:rPr lang="sv-SE" dirty="0" err="1" smtClean="0"/>
              <a:t>enough</a:t>
            </a:r>
            <a:r>
              <a:rPr lang="sv-SE" dirty="0" smtClean="0"/>
              <a:t> </a:t>
            </a:r>
            <a:r>
              <a:rPr lang="sv-SE" dirty="0" err="1" smtClean="0"/>
              <a:t>noise</a:t>
            </a:r>
            <a:r>
              <a:rPr lang="sv-SE" dirty="0" smtClean="0"/>
              <a:t> </a:t>
            </a:r>
            <a:r>
              <a:rPr lang="sv-SE" dirty="0" err="1" smtClean="0"/>
              <a:t>reduction</a:t>
            </a:r>
            <a:endParaRPr lang="sv-SE" dirty="0" smtClean="0"/>
          </a:p>
          <a:p>
            <a:r>
              <a:rPr lang="sv-SE" dirty="0" smtClean="0"/>
              <a:t>Kalman filter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Difficult</a:t>
            </a:r>
            <a:r>
              <a:rPr lang="sv-SE" dirty="0" smtClean="0"/>
              <a:t> to </a:t>
            </a:r>
            <a:r>
              <a:rPr lang="sv-SE" dirty="0" err="1" smtClean="0"/>
              <a:t>postulate</a:t>
            </a:r>
            <a:r>
              <a:rPr lang="sv-SE" dirty="0" smtClean="0"/>
              <a:t> a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space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computationally</a:t>
            </a:r>
            <a:r>
              <a:rPr lang="sv-SE" dirty="0" smtClean="0"/>
              <a:t> </a:t>
            </a:r>
            <a:r>
              <a:rPr lang="sv-SE" dirty="0" err="1" smtClean="0"/>
              <a:t>infeasible</a:t>
            </a:r>
            <a:endParaRPr lang="sv-SE" dirty="0" smtClean="0"/>
          </a:p>
          <a:p>
            <a:r>
              <a:rPr lang="sv-SE" dirty="0" err="1" smtClean="0"/>
              <a:t>Lattice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 </a:t>
            </a:r>
            <a:r>
              <a:rPr lang="sv-SE" dirty="0" err="1" smtClean="0"/>
              <a:t>Least</a:t>
            </a:r>
            <a:r>
              <a:rPr lang="sv-SE" dirty="0" smtClean="0"/>
              <a:t> Squares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Instable</a:t>
            </a:r>
            <a:r>
              <a:rPr lang="sv-SE" dirty="0" smtClean="0"/>
              <a:t> and </a:t>
            </a:r>
            <a:r>
              <a:rPr lang="sv-SE" dirty="0" err="1" smtClean="0"/>
              <a:t>difficult</a:t>
            </a:r>
            <a:r>
              <a:rPr lang="sv-SE" dirty="0" smtClean="0"/>
              <a:t> to </a:t>
            </a:r>
            <a:r>
              <a:rPr lang="sv-SE" dirty="0" err="1" smtClean="0"/>
              <a:t>implement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08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59" y="2132856"/>
            <a:ext cx="6144482" cy="45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E65E916-49B3-4620-8F80-F3D5FD9EF1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Floating SmartArt bullet list</Template>
  <TotalTime>0</TotalTime>
  <Words>336</Words>
  <Application>Microsoft Macintosh PowerPoint</Application>
  <PresentationFormat>On-screen Show (4:3)</PresentationFormat>
  <Paragraphs>81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Introducing PowerPoint 2010</vt:lpstr>
      <vt:lpstr>1_Introducing PowerPoint 2010</vt:lpstr>
      <vt:lpstr>Teleconference with noise and eco cancellation</vt:lpstr>
      <vt:lpstr>  Background</vt:lpstr>
      <vt:lpstr>Problem Formulation</vt:lpstr>
      <vt:lpstr>  Approaches</vt:lpstr>
      <vt:lpstr>Noise cancellation</vt:lpstr>
      <vt:lpstr>Noise cancellation</vt:lpstr>
      <vt:lpstr>Speech enhancement</vt:lpstr>
      <vt:lpstr>Unsuccessful approaches</vt:lpstr>
      <vt:lpstr>Android</vt:lpstr>
      <vt:lpstr>Android</vt:lpstr>
      <vt:lpstr>Android</vt:lpstr>
      <vt:lpstr>    Conclusions</vt:lpstr>
      <vt:lpstr>    Future Work</vt:lpstr>
      <vt:lpstr>    Potential Application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2014-12-17T14:07:19Z</dcterms:created>
  <dcterms:modified xsi:type="dcterms:W3CDTF">2015-05-29T10:29:02Z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TC020116449991</vt:lpwstr>
  </property>
</Properties>
</file>