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24"/>
  </p:notesMasterIdLst>
  <p:sldIdLst>
    <p:sldId id="288" r:id="rId4"/>
    <p:sldId id="257" r:id="rId5"/>
    <p:sldId id="259" r:id="rId6"/>
    <p:sldId id="295" r:id="rId7"/>
    <p:sldId id="261" r:id="rId8"/>
    <p:sldId id="296" r:id="rId9"/>
    <p:sldId id="297" r:id="rId10"/>
    <p:sldId id="303" r:id="rId11"/>
    <p:sldId id="304" r:id="rId12"/>
    <p:sldId id="305" r:id="rId13"/>
    <p:sldId id="306" r:id="rId14"/>
    <p:sldId id="307" r:id="rId15"/>
    <p:sldId id="298" r:id="rId16"/>
    <p:sldId id="299" r:id="rId17"/>
    <p:sldId id="300" r:id="rId18"/>
    <p:sldId id="301" r:id="rId19"/>
    <p:sldId id="282" r:id="rId20"/>
    <p:sldId id="290" r:id="rId21"/>
    <p:sldId id="302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66793" autoAdjust="0"/>
  </p:normalViewPr>
  <p:slideViewPr>
    <p:cSldViewPr>
      <p:cViewPr varScale="1">
        <p:scale>
          <a:sx n="92" d="100"/>
          <a:sy n="92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3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can be shown to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/>
                          </m:ctrlPr>
                        </m:sSubSupPr>
                        <m:e>
                          <m:r>
                            <a:rPr lang="en-US" sz="2400" i="1"/>
                            <m:t>𝐴</m:t>
                          </m:r>
                        </m:e>
                        <m:sub>
                          <m:r>
                            <a:rPr lang="en-US" sz="2400" i="1"/>
                            <m:t>𝑘</m:t>
                          </m:r>
                        </m:sub>
                        <m:sup>
                          <m:r>
                            <a:rPr lang="en-US" sz="2400" i="1"/>
                            <m:t>h𝑎𝑡</m:t>
                          </m:r>
                        </m:sup>
                      </m:sSubSup>
                      <m:r>
                        <a:rPr lang="en-US" sz="2400" i="1"/>
                        <m:t>=</m:t>
                      </m:r>
                      <m:r>
                        <m:rPr>
                          <m:sty m:val="p"/>
                        </m:rPr>
                        <a:rPr lang="en-US" sz="2400"/>
                        <m:t>exp</m:t>
                      </m:r>
                      <m:r>
                        <a:rPr lang="en-US" sz="2400" i="1"/>
                        <m:t>{</m:t>
                      </m:r>
                      <m:r>
                        <a:rPr lang="en-US" sz="2400" i="1"/>
                        <m:t>𝐸</m:t>
                      </m:r>
                      <m:r>
                        <a:rPr lang="en-US" sz="2400" i="1"/>
                        <m:t>[</m:t>
                      </m:r>
                      <m:r>
                        <m:rPr>
                          <m:sty m:val="p"/>
                        </m:rPr>
                        <a:rPr lang="en-US" sz="2400"/>
                        <m:t>ln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𝐴</m:t>
                          </m:r>
                        </m:e>
                        <m:sub>
                          <m:r>
                            <a:rPr lang="en-US" sz="2400" i="1"/>
                            <m:t>𝑘</m:t>
                          </m:r>
                        </m:sub>
                      </m:sSub>
                      <m:r>
                        <a:rPr lang="en-US" sz="2400" i="1"/>
                        <m:t>|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𝑌</m:t>
                          </m:r>
                        </m:e>
                        <m:sub>
                          <m:r>
                            <a:rPr lang="en-US" sz="2400" i="1"/>
                            <m:t>𝑘</m:t>
                          </m:r>
                        </m:sub>
                      </m:sSub>
                      <m:r>
                        <a:rPr lang="en-US" sz="2400" i="1"/>
                        <m:t>)}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What we have to solve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0</m:t>
                              </m:r>
                            </m:sub>
                            <m:sup>
                              <m:r>
                                <a:rPr lang="en-US" sz="2000" i="1"/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sz="2000" i="1"/>
                                  </m:ctrlPr>
                                </m:naryPr>
                                <m:sub>
                                  <m:r>
                                    <a:rPr lang="en-US" sz="20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/>
                                    <m:t>2</m:t>
                                  </m:r>
                                  <m:r>
                                    <a:rPr lang="en-US" sz="2000" i="1"/>
                                    <m:t>𝜋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𝑝</m:t>
                                  </m:r>
                                  <m:r>
                                    <a:rPr lang="en-US" sz="2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)</m:t>
                                  </m:r>
                                  <m:r>
                                    <a:rPr lang="en-US" sz="2000" i="1"/>
                                    <m:t>𝑝</m:t>
                                  </m:r>
                                  <m:r>
                                    <a:rPr lang="en-US" sz="2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)</m:t>
                                  </m:r>
                                  <m:r>
                                    <a:rPr lang="en-US" sz="2000" i="1"/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0</m:t>
                              </m:r>
                            </m:sub>
                            <m:sup>
                              <m:r>
                                <a:rPr lang="en-US" sz="2000" i="1"/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sz="2000" i="1"/>
                                  </m:ctrlPr>
                                </m:naryPr>
                                <m:sub>
                                  <m:r>
                                    <a:rPr lang="en-US" sz="20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/>
                                    <m:t>2</m:t>
                                  </m:r>
                                  <m:r>
                                    <a:rPr lang="en-US" sz="2000" i="1"/>
                                    <m:t>𝜋</m:t>
                                  </m:r>
                                </m:sup>
                                <m:e>
                                  <m:r>
                                    <a:rPr lang="en-US" sz="2000" i="1"/>
                                    <m:t>𝑝</m:t>
                                  </m:r>
                                  <m:r>
                                    <a:rPr lang="en-US" sz="2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)</m:t>
                                  </m:r>
                                  <m:r>
                                    <a:rPr lang="en-US" sz="2000" i="1"/>
                                    <m:t>𝑝</m:t>
                                  </m:r>
                                  <m:r>
                                    <a:rPr lang="en-US" sz="2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)</m:t>
                                  </m:r>
                                  <m:r>
                                    <a:rPr lang="en-US" sz="2000" i="1"/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/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𝑌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𝑎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</m:sSub>
                        <m:r>
                          <a:rPr lang="en-US" sz="2000" i="1"/>
                          <m:t>,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𝛼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𝜋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𝜆</m:t>
                            </m:r>
                          </m:e>
                          <m:sub>
                            <m:r>
                              <a:rPr lang="en-US" sz="2000" i="1"/>
                              <m:t>𝑑</m:t>
                            </m:r>
                          </m:sub>
                        </m:sSub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𝑘</m:t>
                        </m:r>
                        <m:r>
                          <a:rPr lang="en-US" sz="2000" i="1"/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2000"/>
                      <m:t>exp</m:t>
                    </m:r>
                    <m:r>
                      <a:rPr lang="en-US" sz="2000"/>
                      <m:t>(</m:t>
                    </m:r>
                    <m:r>
                      <a:rPr lang="en-US" sz="2000" i="1"/>
                      <m:t>−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𝜆</m:t>
                            </m:r>
                          </m:e>
                          <m:sub>
                            <m:r>
                              <a:rPr lang="en-US" sz="2000" i="1"/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𝑘</m:t>
                            </m:r>
                          </m:e>
                        </m:d>
                      </m:den>
                    </m:f>
                    <m:r>
                      <a:rPr lang="en-US" sz="2000"/>
                      <m:t>|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𝑌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en-US" sz="2000" i="1"/>
                      <m:t>−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𝑎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r>
                          <a:rPr lang="en-US" sz="2000" i="1"/>
                          <m:t>𝑗</m:t>
                        </m:r>
                        <m:r>
                          <a:rPr lang="en-US" sz="2000" i="1"/>
                          <m:t>𝛼</m:t>
                        </m:r>
                      </m:sup>
                    </m:sSup>
                    <m:r>
                      <a:rPr lang="en-US" sz="2000"/>
                      <m:t>|)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and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𝑎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en-US" sz="2000" i="1"/>
                      <m:t>,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𝛼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en-US" sz="2000" i="1"/>
                      <m:t>)=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𝑎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000" i="1"/>
                          <m:t>𝜋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𝜆</m:t>
                            </m:r>
                          </m:e>
                          <m:sub>
                            <m:r>
                              <a:rPr lang="en-US" sz="2000" i="1"/>
                              <m:t>𝑥</m:t>
                            </m:r>
                          </m:sub>
                        </m:sSub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𝑘</m:t>
                        </m:r>
                        <m:r>
                          <a:rPr lang="en-US" sz="2000" i="1"/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2000"/>
                      <m:t>exp</m:t>
                    </m:r>
                    <m:r>
                      <a:rPr lang="en-US" sz="2000"/>
                      <m:t>(</m:t>
                    </m:r>
                    <m:r>
                      <a:rPr lang="en-US" sz="2000" i="1"/>
                      <m:t>−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en-US" sz="2000" i="1"/>
                              <m:t>𝑎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𝜆</m:t>
                            </m:r>
                          </m:e>
                          <m:sub>
                            <m:r>
                              <a:rPr lang="en-US" sz="2000" i="1"/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𝑘</m:t>
                            </m:r>
                          </m:e>
                        </m:d>
                      </m:den>
                    </m:f>
                    <m:r>
                      <a:rPr lang="en-US" sz="2000"/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1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 smtClean="0"/>
                  <a:t>In the end it is </a:t>
                </a:r>
                <a:r>
                  <a:rPr lang="sv-SE" sz="2800" dirty="0" err="1" smtClean="0"/>
                  <a:t>solved</a:t>
                </a:r>
                <a:r>
                  <a:rPr lang="sv-SE" sz="2800" dirty="0" smtClean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i="1"/>
                          </m:ctrlPr>
                        </m:sSubSupPr>
                        <m:e>
                          <m:r>
                            <a:rPr lang="sv-SE" sz="2400" i="1"/>
                            <m:t>𝐴</m:t>
                          </m:r>
                        </m:e>
                        <m:sub>
                          <m:r>
                            <a:rPr lang="sv-SE" sz="2400" i="1"/>
                            <m:t>𝑘</m:t>
                          </m:r>
                        </m:sub>
                        <m:sup>
                          <m:r>
                            <a:rPr lang="sv-SE" sz="2400" i="1"/>
                            <m:t>h𝑎𝑡</m:t>
                          </m:r>
                        </m:sup>
                      </m:sSubSup>
                      <m:r>
                        <a:rPr lang="sv-SE" sz="2400" i="1"/>
                        <m:t>=</m:t>
                      </m:r>
                      <m:f>
                        <m:fPr>
                          <m:ctrlPr>
                            <a:rPr lang="sv-SE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/>
                              </m:ctrlPr>
                            </m:sSubPr>
                            <m:e>
                              <m:r>
                                <a:rPr lang="sv-SE" sz="2400" i="1"/>
                                <m:t>𝜉</m:t>
                              </m:r>
                            </m:e>
                            <m:sub>
                              <m:r>
                                <a:rPr lang="sv-SE" sz="2400" i="1"/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sz="2400" i="1"/>
                            <m:t>1+</m:t>
                          </m:r>
                          <m:sSub>
                            <m:sSubPr>
                              <m:ctrlPr>
                                <a:rPr lang="sv-SE" sz="2400" i="1"/>
                              </m:ctrlPr>
                            </m:sSubPr>
                            <m:e>
                              <m:r>
                                <a:rPr lang="sv-SE" sz="2400" i="1"/>
                                <m:t>𝜉</m:t>
                              </m:r>
                            </m:e>
                            <m:sub>
                              <m:r>
                                <a:rPr lang="sv-SE" sz="24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sv-SE" sz="2400"/>
                        <m:t>exp</m:t>
                      </m:r>
                      <m:r>
                        <a:rPr lang="sv-SE" sz="2400" i="1"/>
                        <m:t>{</m:t>
                      </m:r>
                      <m:f>
                        <m:fPr>
                          <m:ctrlPr>
                            <a:rPr lang="sv-SE" sz="2400" i="1"/>
                          </m:ctrlPr>
                        </m:fPr>
                        <m:num>
                          <m:r>
                            <a:rPr lang="sv-SE" sz="2400" i="1"/>
                            <m:t>1</m:t>
                          </m:r>
                        </m:num>
                        <m:den>
                          <m:r>
                            <a:rPr lang="sv-SE" sz="2400" i="1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v-SE" sz="2400" i="1"/>
                          </m:ctrlPr>
                        </m:naryPr>
                        <m:sub>
                          <m:sSub>
                            <m:sSubPr>
                              <m:ctrlPr>
                                <a:rPr lang="sv-SE" sz="2400" i="1"/>
                              </m:ctrlPr>
                            </m:sSubPr>
                            <m:e>
                              <m:r>
                                <a:rPr lang="sv-SE" sz="2400" i="1"/>
                                <m:t>𝑣</m:t>
                              </m:r>
                            </m:e>
                            <m:sub>
                              <m:r>
                                <a:rPr lang="sv-SE" sz="2400" i="1"/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sv-SE" sz="2400" i="1"/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sv-SE" sz="24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i="1"/>
                                  </m:ctrlPr>
                                </m:sSupPr>
                                <m:e>
                                  <m:r>
                                    <a:rPr lang="sv-SE" sz="2400" i="1"/>
                                    <m:t>𝑒</m:t>
                                  </m:r>
                                </m:e>
                                <m:sup>
                                  <m:r>
                                    <a:rPr lang="sv-SE" sz="2400" i="1"/>
                                    <m:t>−</m:t>
                                  </m:r>
                                  <m:r>
                                    <a:rPr lang="sv-SE" sz="2400" i="1"/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i="1"/>
                                <m:t>𝑡</m:t>
                              </m:r>
                            </m:den>
                          </m:f>
                          <m:r>
                            <a:rPr lang="sv-SE" sz="2400" i="1"/>
                            <m:t>𝑑𝑡</m:t>
                          </m:r>
                        </m:e>
                      </m:nary>
                      <m:r>
                        <a:rPr lang="sv-SE" sz="2400" i="1"/>
                        <m:t>}</m:t>
                      </m:r>
                      <m:sSub>
                        <m:sSubPr>
                          <m:ctrlPr>
                            <a:rPr lang="sv-SE" sz="2400" i="1"/>
                          </m:ctrlPr>
                        </m:sSubPr>
                        <m:e>
                          <m:r>
                            <a:rPr lang="sv-SE" sz="2400" i="1"/>
                            <m:t>𝑅</m:t>
                          </m:r>
                        </m:e>
                        <m:sub>
                          <m:r>
                            <a:rPr lang="sv-SE" sz="2400" i="1"/>
                            <m:t>𝑘</m:t>
                          </m:r>
                        </m:sub>
                      </m:sSub>
                    </m:oMath>
                  </m:oMathPara>
                </a14:m>
                <a:endParaRPr lang="sv-SE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𝑣</m:t>
                        </m:r>
                      </m:e>
                      <m:sub>
                        <m:r>
                          <a:rPr lang="sv-SE" sz="2400" i="1"/>
                          <m:t>𝑘</m:t>
                        </m:r>
                      </m:sub>
                    </m:sSub>
                    <m:r>
                      <a:rPr lang="sv-SE" sz="2400" i="1"/>
                      <m:t>=</m:t>
                    </m:r>
                    <m:f>
                      <m:fPr>
                        <m:ctrlPr>
                          <a:rPr lang="sv-SE" sz="2400" i="1"/>
                        </m:ctrlPr>
                      </m:fPr>
                      <m:num>
                        <m:sSub>
                          <m:sSubPr>
                            <m:ctrlPr>
                              <a:rPr lang="sv-SE" sz="2400" i="1"/>
                            </m:ctrlPr>
                          </m:sSubPr>
                          <m:e>
                            <m:r>
                              <a:rPr lang="sv-SE" sz="2400" i="1"/>
                              <m:t>𝜉</m:t>
                            </m:r>
                          </m:e>
                          <m:sub>
                            <m:r>
                              <a:rPr lang="sv-SE" sz="2400" i="1"/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sv-SE" sz="2400" i="1"/>
                          <m:t>1+</m:t>
                        </m:r>
                        <m:sSub>
                          <m:sSubPr>
                            <m:ctrlPr>
                              <a:rPr lang="sv-SE" sz="2400" i="1"/>
                            </m:ctrlPr>
                          </m:sSubPr>
                          <m:e>
                            <m:r>
                              <a:rPr lang="sv-SE" sz="2400" i="1"/>
                              <m:t>𝜉</m:t>
                            </m:r>
                          </m:e>
                          <m:sub>
                            <m:r>
                              <a:rPr lang="sv-SE" sz="2400" i="1"/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𝛾</m:t>
                        </m:r>
                      </m:e>
                      <m:sub>
                        <m:r>
                          <a:rPr lang="sv-SE" sz="2400" i="1"/>
                          <m:t>𝑘</m:t>
                        </m:r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 smtClean="0"/>
                  <a:t>A priori SNR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𝜉</m:t>
                        </m:r>
                      </m:e>
                      <m:sub>
                        <m:r>
                          <a:rPr lang="sv-SE" sz="2400" i="1"/>
                          <m:t>𝑘</m:t>
                        </m:r>
                      </m:sub>
                    </m:sSub>
                    <m:r>
                      <a:rPr lang="sv-SE" sz="2400" i="1"/>
                      <m:t>=</m:t>
                    </m:r>
                    <m:f>
                      <m:fPr>
                        <m:ctrlPr>
                          <a:rPr lang="sv-SE" sz="2400" i="1"/>
                        </m:ctrlPr>
                      </m:fPr>
                      <m:num>
                        <m:sSub>
                          <m:sSubPr>
                            <m:ctrlPr>
                              <a:rPr lang="sv-SE" sz="2400" i="1"/>
                            </m:ctrlPr>
                          </m:sSubPr>
                          <m:e>
                            <m:r>
                              <a:rPr lang="sv-SE" sz="2400" i="1"/>
                              <m:t>𝜆</m:t>
                            </m:r>
                          </m:e>
                          <m:sub>
                            <m:r>
                              <a:rPr lang="sv-SE" sz="2400" i="1"/>
                              <m:t>𝑥</m:t>
                            </m:r>
                          </m:sub>
                        </m:sSub>
                        <m:r>
                          <a:rPr lang="sv-SE" sz="2400" i="1"/>
                          <m:t>(</m:t>
                        </m:r>
                        <m:r>
                          <a:rPr lang="sv-SE" sz="2400" i="1"/>
                          <m:t>𝑘</m:t>
                        </m:r>
                        <m:r>
                          <a:rPr lang="sv-SE" sz="2400" i="1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sv-SE" sz="2400" i="1"/>
                            </m:ctrlPr>
                          </m:sSubPr>
                          <m:e>
                            <m:r>
                              <a:rPr lang="sv-SE" sz="2400" i="1"/>
                              <m:t>𝜆</m:t>
                            </m:r>
                          </m:e>
                          <m:sub>
                            <m:r>
                              <a:rPr lang="sv-SE" sz="2400" i="1"/>
                              <m:t>𝑑</m:t>
                            </m:r>
                          </m:sub>
                        </m:sSub>
                        <m:r>
                          <a:rPr lang="sv-SE" sz="2400" i="1"/>
                          <m:t>(</m:t>
                        </m:r>
                        <m:r>
                          <a:rPr lang="sv-SE" sz="2400" i="1"/>
                          <m:t>𝑘</m:t>
                        </m:r>
                        <m:r>
                          <a:rPr lang="sv-SE" sz="2400" i="1"/>
                          <m:t>)</m:t>
                        </m:r>
                      </m:den>
                    </m:f>
                    <m:r>
                      <a:rPr lang="sv-SE" sz="2400" i="1"/>
                      <m:t>=</m:t>
                    </m:r>
                    <m:f>
                      <m:fPr>
                        <m:ctrlPr>
                          <a:rPr lang="sv-SE" sz="2400" i="1"/>
                        </m:ctrlPr>
                      </m:fPr>
                      <m:num>
                        <m:r>
                          <a:rPr lang="sv-SE" sz="2400" i="1"/>
                          <m:t>𝐸</m:t>
                        </m:r>
                        <m:r>
                          <a:rPr lang="sv-SE" sz="2400" i="1"/>
                          <m:t>[</m:t>
                        </m:r>
                        <m:sSup>
                          <m:sSupPr>
                            <m:ctrlPr>
                              <a:rPr lang="sv-SE" sz="2400" i="1"/>
                            </m:ctrlPr>
                          </m:sSupPr>
                          <m:e>
                            <m:r>
                              <a:rPr lang="sv-SE" sz="2400" i="1"/>
                              <m:t>|</m:t>
                            </m:r>
                            <m:sSub>
                              <m:sSubPr>
                                <m:ctrlPr>
                                  <a:rPr lang="sv-SE" sz="2400" i="1"/>
                                </m:ctrlPr>
                              </m:sSubPr>
                              <m:e>
                                <m:r>
                                  <a:rPr lang="sv-SE" sz="2400" i="1"/>
                                  <m:t>𝑋</m:t>
                                </m:r>
                              </m:e>
                              <m:sub>
                                <m:r>
                                  <a:rPr lang="sv-SE" sz="2400" i="1"/>
                                  <m:t>𝑘</m:t>
                                </m:r>
                              </m:sub>
                            </m:sSub>
                            <m:r>
                              <a:rPr lang="sv-SE" sz="2400" i="1"/>
                              <m:t>|</m:t>
                            </m:r>
                          </m:e>
                          <m:sup>
                            <m:r>
                              <a:rPr lang="sv-SE" sz="2400" i="1"/>
                              <m:t>2</m:t>
                            </m:r>
                          </m:sup>
                        </m:sSup>
                        <m:r>
                          <a:rPr lang="sv-SE" sz="2400" i="1"/>
                          <m:t>]</m:t>
                        </m:r>
                      </m:num>
                      <m:den>
                        <m:r>
                          <a:rPr lang="sv-SE" sz="2400" i="1"/>
                          <m:t>𝐸</m:t>
                        </m:r>
                        <m:r>
                          <a:rPr lang="sv-SE" sz="2400" i="1"/>
                          <m:t>[</m:t>
                        </m:r>
                        <m:sSup>
                          <m:sSupPr>
                            <m:ctrlPr>
                              <a:rPr lang="sv-SE" sz="2400" i="1"/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i="1"/>
                                    </m:ctrlPr>
                                  </m:sSubPr>
                                  <m:e>
                                    <m:r>
                                      <a:rPr lang="sv-SE" sz="2400" i="1"/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sz="2400" i="1"/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sz="2400" i="1"/>
                              <m:t>2</m:t>
                            </m:r>
                          </m:sup>
                        </m:sSup>
                        <m:r>
                          <a:rPr lang="sv-SE" sz="2400" i="1"/>
                          <m:t>]</m:t>
                        </m:r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dirty="0" smtClean="0"/>
                  <a:t>A posteriori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𝛾</m:t>
                        </m:r>
                      </m:e>
                      <m:sub>
                        <m:r>
                          <a:rPr lang="sv-SE" sz="2400" i="1"/>
                          <m:t>𝑘</m:t>
                        </m:r>
                      </m:sub>
                    </m:sSub>
                    <m:r>
                      <a:rPr lang="sv-SE" sz="2400" i="1"/>
                      <m:t>=</m:t>
                    </m:r>
                    <m:f>
                      <m:fPr>
                        <m:ctrlPr>
                          <a:rPr lang="sv-SE" sz="2400" i="1"/>
                        </m:ctrlPr>
                      </m:fPr>
                      <m:num>
                        <m:sSubSup>
                          <m:sSubSupPr>
                            <m:ctrlPr>
                              <a:rPr lang="sv-SE" sz="2400" i="1"/>
                            </m:ctrlPr>
                          </m:sSubSupPr>
                          <m:e>
                            <m:r>
                              <a:rPr lang="sv-SE" sz="2400" i="1"/>
                              <m:t>𝑅</m:t>
                            </m:r>
                          </m:e>
                          <m:sub>
                            <m:r>
                              <a:rPr lang="sv-SE" sz="2400" i="1"/>
                              <m:t>𝑘</m:t>
                            </m:r>
                          </m:sub>
                          <m:sup>
                            <m:r>
                              <a:rPr lang="sv-SE" sz="2400" i="1"/>
                              <m:t>2</m:t>
                            </m:r>
                          </m:sup>
                        </m:sSubSup>
                        <m:r>
                          <a:rPr lang="sv-SE" sz="2400" i="1"/>
                          <m:t>(</m:t>
                        </m:r>
                        <m:r>
                          <a:rPr lang="sv-SE" sz="2400" i="1"/>
                          <m:t>𝑘</m:t>
                        </m:r>
                        <m:r>
                          <a:rPr lang="sv-SE" sz="2400" i="1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sv-SE" sz="2400" i="1"/>
                            </m:ctrlPr>
                          </m:sSubPr>
                          <m:e>
                            <m:r>
                              <a:rPr lang="sv-SE" sz="2400" i="1"/>
                              <m:t>𝜆</m:t>
                            </m:r>
                          </m:e>
                          <m:sub>
                            <m:r>
                              <a:rPr lang="sv-SE" sz="2400" i="1"/>
                              <m:t>𝑑</m:t>
                            </m:r>
                          </m:sub>
                        </m:sSub>
                        <m:r>
                          <a:rPr lang="sv-SE" sz="2400" i="1"/>
                          <m:t>(</m:t>
                        </m:r>
                        <m:r>
                          <a:rPr lang="sv-SE" sz="2400" i="1"/>
                          <m:t>𝑘</m:t>
                        </m:r>
                        <m:r>
                          <a:rPr lang="sv-SE" sz="2400" i="1"/>
                          <m:t>)</m:t>
                        </m:r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dirty="0" smtClean="0"/>
                  <a:t>The </a:t>
                </a:r>
                <a:r>
                  <a:rPr lang="sv-SE" sz="2400" dirty="0" err="1" smtClean="0"/>
                  <a:t>two</a:t>
                </a:r>
                <a:r>
                  <a:rPr lang="sv-SE" sz="2400" dirty="0" smtClean="0"/>
                  <a:t> problems lies in </a:t>
                </a:r>
                <a:r>
                  <a:rPr lang="sv-SE" sz="2400" dirty="0" err="1" smtClean="0"/>
                  <a:t>estimating</a:t>
                </a:r>
                <a:r>
                  <a:rPr lang="sv-SE" sz="2400" dirty="0" smtClean="0"/>
                  <a:t> the </a:t>
                </a:r>
                <a:r>
                  <a:rPr lang="sv-SE" sz="2400" dirty="0" err="1" smtClean="0"/>
                  <a:t>variance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of</a:t>
                </a:r>
                <a:r>
                  <a:rPr lang="sv-SE" sz="2400" dirty="0" smtClean="0"/>
                  <a:t> the voice and the </a:t>
                </a:r>
                <a:r>
                  <a:rPr lang="sv-SE" sz="2400" dirty="0" err="1" smtClean="0"/>
                  <a:t>noise</a:t>
                </a:r>
                <a:endParaRPr lang="sv-SE" sz="2400" dirty="0"/>
              </a:p>
              <a:p>
                <a:endParaRPr lang="sv-SE" sz="2400" dirty="0"/>
              </a:p>
              <a:p>
                <a:endParaRPr lang="sv-SE" dirty="0" smtClean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46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The </a:t>
                </a:r>
                <a:r>
                  <a:rPr lang="sv-SE" dirty="0" err="1" smtClean="0"/>
                  <a:t>noise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variance</a:t>
                </a:r>
                <a:r>
                  <a:rPr lang="sv-SE" dirty="0" smtClean="0"/>
                  <a:t> is </a:t>
                </a:r>
                <a:r>
                  <a:rPr lang="sv-SE" dirty="0" err="1" smtClean="0"/>
                  <a:t>calculated</a:t>
                </a:r>
                <a:r>
                  <a:rPr lang="sv-SE" dirty="0" smtClean="0"/>
                  <a:t> in </a:t>
                </a:r>
                <a:r>
                  <a:rPr lang="sv-SE" dirty="0" err="1" smtClean="0"/>
                  <a:t>pauses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where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there</a:t>
                </a:r>
                <a:r>
                  <a:rPr lang="sv-SE" dirty="0" smtClean="0"/>
                  <a:t> is no </a:t>
                </a:r>
                <a:r>
                  <a:rPr lang="sv-SE" dirty="0" err="1" smtClean="0"/>
                  <a:t>speech</a:t>
                </a:r>
                <a:endParaRPr lang="sv-SE" dirty="0" smtClean="0"/>
              </a:p>
              <a:p>
                <a:r>
                  <a:rPr lang="sv-SE" dirty="0" smtClean="0"/>
                  <a:t>The a priori SNR is </a:t>
                </a:r>
                <a:r>
                  <a:rPr lang="sv-SE" dirty="0" err="1" smtClean="0"/>
                  <a:t>calculated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using</a:t>
                </a:r>
                <a:r>
                  <a:rPr lang="sv-SE" dirty="0" smtClean="0"/>
                  <a:t> a ”Decision-</a:t>
                </a:r>
                <a:r>
                  <a:rPr lang="sv-SE" dirty="0" err="1" smtClean="0"/>
                  <a:t>directed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estimation</a:t>
                </a:r>
                <a:r>
                  <a:rPr lang="sv-SE" dirty="0" smtClean="0"/>
                  <a:t>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i="1"/>
                          </m:ctrlPr>
                        </m:sSubSupPr>
                        <m:e>
                          <m:r>
                            <a:rPr lang="sv-SE" sz="2000" i="1"/>
                            <m:t>𝜉</m:t>
                          </m:r>
                        </m:e>
                        <m:sub>
                          <m:r>
                            <a:rPr lang="sv-SE" sz="2000" i="1"/>
                            <m:t>𝑘</m:t>
                          </m:r>
                        </m:sub>
                        <m:sup>
                          <m:r>
                            <a:rPr lang="sv-SE" sz="2000" i="1"/>
                            <m:t>h𝑎𝑡</m:t>
                          </m:r>
                        </m:sup>
                      </m:sSubSup>
                      <m:d>
                        <m:dPr>
                          <m:ctrlPr>
                            <a:rPr lang="sv-SE" sz="2000" i="1"/>
                          </m:ctrlPr>
                        </m:dPr>
                        <m:e>
                          <m:r>
                            <a:rPr lang="sv-SE" sz="2000" i="1"/>
                            <m:t>𝑛</m:t>
                          </m:r>
                        </m:e>
                      </m:d>
                      <m:r>
                        <a:rPr lang="sv-SE" sz="2000" i="1"/>
                        <m:t>=</m:t>
                      </m:r>
                      <m:r>
                        <a:rPr lang="sv-SE" sz="2000" i="1"/>
                        <m:t>𝛼</m:t>
                      </m:r>
                      <m:f>
                        <m:fPr>
                          <m:ctrlPr>
                            <a:rPr lang="sv-SE" sz="2000" i="1"/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000" i="1"/>
                              </m:ctrlPr>
                            </m:sSubSupPr>
                            <m:e>
                              <m:r>
                                <a:rPr lang="sv-SE" sz="2000" i="1"/>
                                <m:t>𝐴</m:t>
                              </m:r>
                            </m:e>
                            <m:sub>
                              <m:r>
                                <a:rPr lang="sv-SE" sz="2000" i="1"/>
                                <m:t>𝑘</m:t>
                              </m:r>
                            </m:sub>
                            <m:sup>
                              <m:r>
                                <a:rPr lang="sv-SE" sz="2000" i="1"/>
                                <m:t>2</m:t>
                              </m:r>
                            </m:sup>
                          </m:sSubSup>
                          <m:r>
                            <a:rPr lang="sv-SE" sz="2000" i="1"/>
                            <m:t>(</m:t>
                          </m:r>
                          <m:r>
                            <a:rPr lang="sv-SE" sz="2000" i="1"/>
                            <m:t>𝑛</m:t>
                          </m:r>
                          <m:r>
                            <a:rPr lang="sv-SE" sz="2000" i="1"/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sv-SE" sz="2000" i="1"/>
                              </m:ctrlPr>
                            </m:sSubPr>
                            <m:e>
                              <m:r>
                                <a:rPr lang="sv-SE" sz="2000" i="1"/>
                                <m:t>𝜆</m:t>
                              </m:r>
                            </m:e>
                            <m:sub>
                              <m:r>
                                <a:rPr lang="sv-SE" sz="2000" i="1"/>
                                <m:t>𝑑</m:t>
                              </m:r>
                            </m:sub>
                          </m:sSub>
                          <m:r>
                            <a:rPr lang="sv-SE" sz="2000" i="1"/>
                            <m:t>(</m:t>
                          </m:r>
                          <m:r>
                            <a:rPr lang="sv-SE" sz="2000" i="1"/>
                            <m:t>𝑘</m:t>
                          </m:r>
                          <m:r>
                            <a:rPr lang="sv-SE" sz="2000" i="1"/>
                            <m:t>,</m:t>
                          </m:r>
                          <m:r>
                            <a:rPr lang="sv-SE" sz="2000" i="1"/>
                            <m:t>𝑛</m:t>
                          </m:r>
                          <m:r>
                            <a:rPr lang="sv-SE" sz="2000" i="1"/>
                            <m:t>−1)</m:t>
                          </m:r>
                        </m:den>
                      </m:f>
                      <m:r>
                        <a:rPr lang="sv-SE" sz="2000" i="1"/>
                        <m:t>+(1−</m:t>
                      </m:r>
                      <m:r>
                        <a:rPr lang="sv-SE" sz="2000" i="1"/>
                        <m:t>𝛼</m:t>
                      </m:r>
                      <m:r>
                        <a:rPr lang="sv-SE" sz="2000" i="1"/>
                        <m:t>)</m:t>
                      </m:r>
                      <m:r>
                        <m:rPr>
                          <m:sty m:val="p"/>
                        </m:rPr>
                        <a:rPr lang="sv-SE" sz="2000"/>
                        <m:t>max</m:t>
                      </m:r>
                      <m:r>
                        <a:rPr lang="sv-SE" sz="2000"/>
                        <m:t>⁡</m:t>
                      </m:r>
                      <m:r>
                        <a:rPr lang="sv-SE" sz="2000" i="1"/>
                        <m:t>(</m:t>
                      </m:r>
                      <m:sSub>
                        <m:sSubPr>
                          <m:ctrlPr>
                            <a:rPr lang="sv-SE" sz="2000" i="1"/>
                          </m:ctrlPr>
                        </m:sSubPr>
                        <m:e>
                          <m:r>
                            <a:rPr lang="sv-SE" sz="2000" i="1"/>
                            <m:t>𝛾</m:t>
                          </m:r>
                        </m:e>
                        <m:sub>
                          <m:r>
                            <a:rPr lang="sv-SE" sz="2000" i="1"/>
                            <m:t>𝑘</m:t>
                          </m:r>
                        </m:sub>
                      </m:sSub>
                      <m:r>
                        <a:rPr lang="sv-SE" sz="2000" i="1"/>
                        <m:t>−1, 0)</m:t>
                      </m:r>
                    </m:oMath>
                  </m:oMathPara>
                </a14:m>
                <a:endParaRPr lang="sv-SE" sz="2000" dirty="0"/>
              </a:p>
              <a:p>
                <a:endParaRPr lang="sv-SE" dirty="0" smtClean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6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Unsuccessful approaches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RLS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Frequency</a:t>
            </a:r>
            <a:r>
              <a:rPr lang="sv-SE" dirty="0" smtClean="0"/>
              <a:t> LMS</a:t>
            </a:r>
          </a:p>
          <a:p>
            <a:pPr>
              <a:buNone/>
            </a:pPr>
            <a:r>
              <a:rPr lang="sv-SE" dirty="0" smtClean="0"/>
              <a:t>	- Not </a:t>
            </a:r>
            <a:r>
              <a:rPr lang="sv-SE" dirty="0" err="1" smtClean="0"/>
              <a:t>enough</a:t>
            </a:r>
            <a:r>
              <a:rPr lang="sv-SE" dirty="0" smtClean="0"/>
              <a:t> </a:t>
            </a:r>
            <a:r>
              <a:rPr lang="sv-SE" dirty="0" err="1" smtClean="0"/>
              <a:t>noise</a:t>
            </a:r>
            <a:r>
              <a:rPr lang="sv-SE" dirty="0" smtClean="0"/>
              <a:t> </a:t>
            </a:r>
            <a:r>
              <a:rPr lang="sv-SE" dirty="0" err="1" smtClean="0"/>
              <a:t>reduction</a:t>
            </a:r>
            <a:endParaRPr lang="sv-SE" dirty="0" smtClean="0"/>
          </a:p>
          <a:p>
            <a:r>
              <a:rPr lang="sv-SE" dirty="0" smtClean="0"/>
              <a:t>Kalman filter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postulate</a:t>
            </a:r>
            <a:r>
              <a:rPr lang="sv-SE" dirty="0" smtClean="0"/>
              <a:t> a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Lattice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 </a:t>
            </a:r>
            <a:r>
              <a:rPr lang="sv-SE" dirty="0" err="1" smtClean="0"/>
              <a:t>Least</a:t>
            </a:r>
            <a:r>
              <a:rPr lang="sv-SE" dirty="0" smtClean="0"/>
              <a:t> Squares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Instable</a:t>
            </a:r>
            <a:r>
              <a:rPr lang="sv-SE" dirty="0" smtClean="0"/>
              <a:t> and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implement</a:t>
            </a:r>
            <a:endParaRPr lang="sv-SE" dirty="0" smtClean="0"/>
          </a:p>
          <a:p>
            <a:pPr marL="45720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9" y="2132856"/>
            <a:ext cx="6144482" cy="45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4" y="2276872"/>
            <a:ext cx="798871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0831"/>
            <a:ext cx="2792908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</a:t>
            </a:r>
            <a:r>
              <a:rPr lang="sv-SE" altLang="zh-CN" dirty="0" err="1" smtClean="0"/>
              <a:t>Conclusions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Theory results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LMS </a:t>
            </a:r>
            <a:r>
              <a:rPr lang="sv-SE" altLang="zh-CN" sz="2000" dirty="0" err="1" smtClean="0"/>
              <a:t>provides</a:t>
            </a:r>
            <a:r>
              <a:rPr lang="sv-SE" altLang="zh-CN" sz="2000" dirty="0" smtClean="0"/>
              <a:t> a </a:t>
            </a:r>
            <a:r>
              <a:rPr lang="sv-SE" altLang="zh-CN" sz="2000" dirty="0" err="1" smtClean="0"/>
              <a:t>big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reduction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after</a:t>
            </a:r>
            <a:r>
              <a:rPr lang="sv-SE" altLang="zh-CN" sz="2000" dirty="0" smtClean="0"/>
              <a:t> LMS </a:t>
            </a:r>
            <a:r>
              <a:rPr lang="sv-SE" altLang="zh-CN" sz="2000" dirty="0" err="1" smtClean="0"/>
              <a:t>removes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almost</a:t>
            </a:r>
            <a:r>
              <a:rPr lang="sv-SE" altLang="zh-CN" sz="2000" dirty="0" smtClean="0"/>
              <a:t> the 100%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err="1" smtClean="0"/>
              <a:t>Android</a:t>
            </a:r>
            <a:r>
              <a:rPr lang="sv-SE" altLang="zh-CN" sz="2400" b="1" dirty="0" smtClean="0"/>
              <a:t> </a:t>
            </a:r>
            <a:r>
              <a:rPr lang="sv-SE" altLang="zh-CN" sz="2400" b="1" dirty="0" err="1" smtClean="0"/>
              <a:t>results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Distance between phones affects </a:t>
            </a:r>
            <a:r>
              <a:rPr lang="en-US" altLang="zh-CN" sz="2000" dirty="0" smtClean="0"/>
              <a:t>correlation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Correlation affects </a:t>
            </a:r>
            <a:r>
              <a:rPr lang="en-US" altLang="zh-CN" sz="2000" dirty="0" smtClean="0"/>
              <a:t>filter </a:t>
            </a:r>
            <a:r>
              <a:rPr lang="en-US" altLang="zh-CN" sz="2000" dirty="0" smtClean="0"/>
              <a:t>order (5m =&gt; order 163)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Big order =&gt;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Trade</a:t>
            </a:r>
            <a:r>
              <a:rPr lang="sv-SE" altLang="zh-CN" sz="2000" dirty="0" smtClean="0"/>
              <a:t>-off </a:t>
            </a:r>
            <a:r>
              <a:rPr lang="sv-SE" altLang="zh-CN" sz="2000" dirty="0" err="1" smtClean="0"/>
              <a:t>between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cancellation</a:t>
            </a:r>
            <a:r>
              <a:rPr lang="sv-SE" altLang="zh-CN" sz="2000" dirty="0" smtClean="0"/>
              <a:t> and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Static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phones</a:t>
            </a:r>
            <a:r>
              <a:rPr lang="sv-SE" altLang="zh-CN" sz="2000" dirty="0" smtClean="0"/>
              <a:t> limitation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Set-up for good results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Distance between </a:t>
            </a:r>
            <a:r>
              <a:rPr lang="en-US" altLang="zh-CN" sz="2000" i="1" dirty="0" smtClean="0"/>
              <a:t>Sender Phone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Noise Phone: 0.5 m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Order of NLMS: 10-50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Proposal for future projects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a non-static application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phonic isolation between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and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Noise phone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maximum correlation between the additive noise of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with the pure noise recording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Echo cancellation: enable </a:t>
            </a:r>
            <a:r>
              <a:rPr lang="en-US" altLang="zh-CN" sz="2400" smtClean="0">
                <a:solidFill>
                  <a:schemeClr val="tx1"/>
                </a:solidFill>
              </a:rPr>
              <a:t>hands free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50000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Potential 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otentialAppli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>
            <a:fillRect/>
          </a:stretch>
        </p:blipFill>
        <p:spPr>
          <a:xfrm>
            <a:off x="755576" y="2132856"/>
            <a:ext cx="7332237" cy="4032448"/>
          </a:xfrm>
        </p:spPr>
      </p:pic>
    </p:spTree>
    <p:extLst>
      <p:ext uri="{BB962C8B-B14F-4D97-AF65-F5344CB8AC3E}">
        <p14:creationId xmlns:p14="http://schemas.microsoft.com/office/powerpoint/2010/main" val="6842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Background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highly efficient Short-Time Spectral Amplitude (STSA) estimator for speech signals to minimize the mean square error of the </a:t>
            </a:r>
            <a:r>
              <a:rPr lang="en-US" altLang="zh-CN" sz="2400" dirty="0" smtClean="0"/>
              <a:t>log-spectra was developed.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010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stationarity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97167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Approaches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Two approaches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Noise cancellation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Speech enhancement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1130"/>
            <a:ext cx="6649605" cy="37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</a:t>
            </a:r>
            <a:r>
              <a:rPr lang="en-US" altLang="zh-CN" dirty="0" smtClean="0"/>
              <a:t>cancellation - LMS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tshållare för innehåll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 smtClean="0"/>
                  <a:t>LMS – </a:t>
                </a:r>
                <a:r>
                  <a:rPr lang="sv-SE" sz="2800" dirty="0" err="1" smtClean="0"/>
                  <a:t>Least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Mean</a:t>
                </a:r>
                <a:r>
                  <a:rPr lang="sv-SE" sz="2800" dirty="0" smtClean="0"/>
                  <a:t> Square</a:t>
                </a:r>
              </a:p>
              <a:p>
                <a:r>
                  <a:rPr lang="sv-SE" sz="2800" dirty="0" err="1" smtClean="0"/>
                  <a:t>Updated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through</a:t>
                </a:r>
                <a:endParaRPr lang="sv-SE" sz="2800" dirty="0" smtClean="0"/>
              </a:p>
              <a:p>
                <a:pPr marL="0" indent="0">
                  <a:buNone/>
                </a:pP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𝜃</m:t>
                        </m:r>
                      </m:e>
                      <m:sub>
                        <m:r>
                          <a:rPr lang="sv-SE" sz="2400" i="1"/>
                          <m:t>h𝑎𝑡</m:t>
                        </m:r>
                      </m:sub>
                    </m:sSub>
                    <m:r>
                      <a:rPr lang="sv-SE" sz="2400" i="1"/>
                      <m:t>(</m:t>
                    </m:r>
                    <m:r>
                      <a:rPr lang="sv-SE" sz="2400" i="1"/>
                      <m:t>𝑛</m:t>
                    </m:r>
                    <m:r>
                      <a:rPr lang="sv-SE" sz="2400" i="1"/>
                      <m:t>)=</m:t>
                    </m:r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𝜃</m:t>
                        </m:r>
                      </m:e>
                      <m:sub>
                        <m:r>
                          <a:rPr lang="sv-SE" sz="2400" i="1"/>
                          <m:t>h𝑎𝑡</m:t>
                        </m:r>
                      </m:sub>
                    </m:sSub>
                    <m:r>
                      <a:rPr lang="sv-SE" sz="2400" i="1"/>
                      <m:t>(</m:t>
                    </m:r>
                    <m:r>
                      <a:rPr lang="sv-SE" sz="2400" i="1"/>
                      <m:t>𝑛</m:t>
                    </m:r>
                    <m:r>
                      <a:rPr lang="sv-SE" sz="2400" i="1"/>
                      <m:t>−1)+</m:t>
                    </m:r>
                    <m:r>
                      <a:rPr lang="sv-SE" sz="2400" i="1"/>
                      <m:t>𝑌</m:t>
                    </m:r>
                    <m:r>
                      <a:rPr lang="sv-SE" sz="2400" i="1"/>
                      <m:t>(</m:t>
                    </m:r>
                    <m:r>
                      <a:rPr lang="sv-SE" sz="2400" i="1"/>
                      <m:t>𝑛</m:t>
                    </m:r>
                    <m:r>
                      <a:rPr lang="sv-SE" sz="2400" i="1"/>
                      <m:t>)(</m:t>
                    </m:r>
                    <m:r>
                      <a:rPr lang="sv-SE" sz="2400" i="1"/>
                      <m:t>𝑥</m:t>
                    </m:r>
                    <m:d>
                      <m:dPr>
                        <m:ctrlPr>
                          <a:rPr lang="sv-SE" sz="2400" i="1"/>
                        </m:ctrlPr>
                      </m:dPr>
                      <m:e>
                        <m:r>
                          <a:rPr lang="sv-SE" sz="2400" i="1"/>
                          <m:t>𝑛</m:t>
                        </m:r>
                      </m:e>
                    </m:d>
                    <m:r>
                      <a:rPr lang="sv-SE" sz="2400" i="1"/>
                      <m:t>−</m:t>
                    </m:r>
                    <m:sSup>
                      <m:sSupPr>
                        <m:ctrlPr>
                          <a:rPr lang="sv-SE" sz="2400" i="1"/>
                        </m:ctrlPr>
                      </m:sSupPr>
                      <m:e>
                        <m:r>
                          <a:rPr lang="sv-SE" sz="2400" i="1"/>
                          <m:t>𝑌</m:t>
                        </m:r>
                      </m:e>
                      <m:sup>
                        <m:r>
                          <a:rPr lang="sv-SE" sz="24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𝜃</m:t>
                        </m:r>
                      </m:e>
                      <m:sub>
                        <m:r>
                          <a:rPr lang="sv-SE" sz="2400" i="1"/>
                          <m:t>h𝑎𝑡</m:t>
                        </m:r>
                      </m:sub>
                    </m:sSub>
                    <m:r>
                      <a:rPr lang="sv-SE" sz="2400" i="1"/>
                      <m:t>(</m:t>
                    </m:r>
                    <m:r>
                      <a:rPr lang="sv-SE" sz="2400" i="1"/>
                      <m:t>𝑛</m:t>
                    </m:r>
                    <m:r>
                      <a:rPr lang="sv-SE" sz="2400" i="1"/>
                      <m:t>−1))</m:t>
                    </m:r>
                  </m:oMath>
                </a14:m>
                <a:endParaRPr lang="sv-SE" dirty="0" smtClean="0"/>
              </a:p>
              <a:p>
                <a:r>
                  <a:rPr lang="sv-SE" sz="2800" dirty="0" smtClean="0"/>
                  <a:t>In </a:t>
                </a:r>
                <a:r>
                  <a:rPr lang="sv-SE" sz="2800" dirty="0" err="1" smtClean="0"/>
                  <a:t>this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case</a:t>
                </a:r>
                <a:r>
                  <a:rPr lang="sv-SE" sz="2800" dirty="0" smtClean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/>
                      </a:rPr>
                      <m:t>𝑥</m:t>
                    </m:r>
                    <m:r>
                      <a:rPr lang="sv-SE" sz="2800" b="0" i="1" smtClean="0">
                        <a:latin typeface="Cambria Math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</a:rPr>
                      <m:t>𝑛</m:t>
                    </m:r>
                    <m:r>
                      <a:rPr lang="sv-SE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 smtClean="0"/>
                  <a:t>is </a:t>
                </a:r>
                <a:r>
                  <a:rPr lang="sv-SE" sz="2800" dirty="0" err="1" smtClean="0"/>
                  <a:t>our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noisy</a:t>
                </a:r>
                <a:r>
                  <a:rPr lang="sv-SE" sz="2800" dirty="0" smtClean="0"/>
                  <a:t> voice, and Y is </a:t>
                </a:r>
                <a:r>
                  <a:rPr lang="sv-SE" sz="2800" dirty="0" err="1" smtClean="0"/>
                  <a:t>our</a:t>
                </a:r>
                <a:r>
                  <a:rPr lang="sv-SE" sz="2800" dirty="0" smtClean="0"/>
                  <a:t> pure </a:t>
                </a:r>
                <a:r>
                  <a:rPr lang="sv-SE" sz="2800" dirty="0" err="1" smtClean="0"/>
                  <a:t>noise</a:t>
                </a:r>
                <a:endParaRPr lang="sv-SE" sz="2800" dirty="0" smtClean="0"/>
              </a:p>
              <a:p>
                <a:r>
                  <a:rPr lang="sv-SE" sz="2800" dirty="0" err="1" smtClean="0"/>
                  <a:t>We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used</a:t>
                </a:r>
                <a:r>
                  <a:rPr lang="sv-SE" sz="2800" dirty="0" smtClean="0"/>
                  <a:t> a filter </a:t>
                </a:r>
                <a:r>
                  <a:rPr lang="sv-SE" sz="2800" dirty="0" err="1" smtClean="0"/>
                  <a:t>of</a:t>
                </a:r>
                <a:r>
                  <a:rPr lang="sv-SE" sz="2800" dirty="0" smtClean="0"/>
                  <a:t> 1000 </a:t>
                </a:r>
                <a:r>
                  <a:rPr lang="sv-SE" sz="2800" dirty="0" err="1" smtClean="0"/>
                  <a:t>samples</a:t>
                </a:r>
                <a:endParaRPr lang="sv-SE" sz="2800" dirty="0" smtClean="0"/>
              </a:p>
              <a:p>
                <a:r>
                  <a:rPr lang="sv-SE" sz="2800" dirty="0" err="1" smtClean="0"/>
                  <a:t>Simplicity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of</a:t>
                </a:r>
                <a:r>
                  <a:rPr lang="sv-SE" sz="2800" dirty="0" smtClean="0"/>
                  <a:t> O(n)</a:t>
                </a:r>
              </a:p>
              <a:p>
                <a:endParaRPr lang="sv-SE" dirty="0" smtClean="0"/>
              </a:p>
              <a:p>
                <a:endParaRPr lang="sv-SE" dirty="0" smtClean="0"/>
              </a:p>
              <a:p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</p:txBody>
          </p:sp>
        </mc:Choice>
        <mc:Fallback>
          <p:sp>
            <p:nvSpPr>
              <p:cNvPr id="4" name="Platshållare för innehåll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Speech enhancement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Single</a:t>
            </a:r>
            <a:r>
              <a:rPr lang="sv-SE" sz="2800" dirty="0" smtClean="0"/>
              <a:t> </a:t>
            </a:r>
            <a:r>
              <a:rPr lang="sv-SE" sz="2800" dirty="0" err="1" smtClean="0"/>
              <a:t>microphone</a:t>
            </a:r>
            <a:r>
              <a:rPr lang="sv-SE" sz="2800" dirty="0" smtClean="0"/>
              <a:t> approach</a:t>
            </a:r>
          </a:p>
          <a:p>
            <a:r>
              <a:rPr lang="sv-SE" sz="2800" dirty="0" smtClean="0"/>
              <a:t>Transform and block-</a:t>
            </a:r>
            <a:r>
              <a:rPr lang="sv-SE" sz="2800" dirty="0" err="1" smtClean="0"/>
              <a:t>based</a:t>
            </a:r>
            <a:endParaRPr lang="sv-SE" sz="2800" dirty="0" smtClean="0"/>
          </a:p>
          <a:p>
            <a:r>
              <a:rPr lang="sv-SE" sz="2800" dirty="0" err="1" smtClean="0"/>
              <a:t>Instead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  <a:r>
              <a:rPr lang="sv-SE" sz="2800" dirty="0" err="1" smtClean="0"/>
              <a:t>cancelling</a:t>
            </a:r>
            <a:r>
              <a:rPr lang="sv-SE" sz="2800" dirty="0" smtClean="0"/>
              <a:t> the </a:t>
            </a:r>
            <a:r>
              <a:rPr lang="sv-SE" sz="2800" dirty="0" err="1" smtClean="0"/>
              <a:t>noise</a:t>
            </a:r>
            <a:r>
              <a:rPr lang="sv-SE" sz="2800" dirty="0" smtClean="0"/>
              <a:t>, </a:t>
            </a:r>
            <a:r>
              <a:rPr lang="sv-SE" sz="2800" dirty="0" err="1" smtClean="0"/>
              <a:t>approximate</a:t>
            </a:r>
            <a:r>
              <a:rPr lang="sv-SE" sz="2800" dirty="0" smtClean="0"/>
              <a:t> the voice</a:t>
            </a:r>
          </a:p>
          <a:p>
            <a:r>
              <a:rPr lang="sv-SE" sz="2800" dirty="0" err="1" smtClean="0"/>
              <a:t>Our</a:t>
            </a:r>
            <a:r>
              <a:rPr lang="sv-SE" sz="2800" dirty="0" smtClean="0"/>
              <a:t> </a:t>
            </a:r>
            <a:r>
              <a:rPr lang="sv-SE" sz="2800" dirty="0" err="1" smtClean="0"/>
              <a:t>method</a:t>
            </a:r>
            <a:r>
              <a:rPr lang="sv-SE" sz="2800" dirty="0" smtClean="0"/>
              <a:t> is </a:t>
            </a:r>
            <a:r>
              <a:rPr lang="sv-SE" sz="2800" dirty="0" err="1" smtClean="0"/>
              <a:t>based</a:t>
            </a:r>
            <a:r>
              <a:rPr lang="sv-SE" sz="2800" dirty="0" smtClean="0"/>
              <a:t> on the paper ”</a:t>
            </a:r>
            <a:r>
              <a:rPr lang="sv-SE" sz="2800" dirty="0" err="1" smtClean="0"/>
              <a:t>Speech</a:t>
            </a:r>
            <a:r>
              <a:rPr lang="sv-SE" sz="2800" dirty="0" smtClean="0"/>
              <a:t> Enhancement </a:t>
            </a:r>
            <a:r>
              <a:rPr lang="sv-SE" sz="2800" dirty="0" err="1" smtClean="0"/>
              <a:t>using</a:t>
            </a:r>
            <a:r>
              <a:rPr lang="sv-SE" sz="2800" dirty="0" smtClean="0"/>
              <a:t> a minimum </a:t>
            </a:r>
            <a:r>
              <a:rPr lang="sv-SE" sz="2800" dirty="0" err="1" smtClean="0"/>
              <a:t>mean</a:t>
            </a:r>
            <a:r>
              <a:rPr lang="sv-SE" sz="2800" dirty="0" smtClean="0"/>
              <a:t> </a:t>
            </a:r>
            <a:r>
              <a:rPr lang="sv-SE" sz="2800" dirty="0" err="1" smtClean="0"/>
              <a:t>square</a:t>
            </a:r>
            <a:r>
              <a:rPr lang="sv-SE" sz="2800" dirty="0" smtClean="0"/>
              <a:t> </a:t>
            </a:r>
            <a:r>
              <a:rPr lang="sv-SE" sz="2800" dirty="0" err="1" smtClean="0"/>
              <a:t>error</a:t>
            </a:r>
            <a:r>
              <a:rPr lang="sv-SE" sz="2800" dirty="0" smtClean="0"/>
              <a:t> log-</a:t>
            </a:r>
            <a:r>
              <a:rPr lang="sv-SE" sz="2800" dirty="0" err="1" smtClean="0"/>
              <a:t>spectral</a:t>
            </a:r>
            <a:r>
              <a:rPr lang="sv-SE" sz="2800" dirty="0" smtClean="0"/>
              <a:t> </a:t>
            </a:r>
            <a:r>
              <a:rPr lang="sv-SE" sz="2800" dirty="0" err="1" smtClean="0"/>
              <a:t>Amplitude</a:t>
            </a:r>
            <a:r>
              <a:rPr lang="sv-SE" sz="2800" dirty="0" smtClean="0"/>
              <a:t> </a:t>
            </a:r>
            <a:r>
              <a:rPr lang="sv-SE" sz="2800" dirty="0" err="1" smtClean="0"/>
              <a:t>Estimator</a:t>
            </a:r>
            <a:r>
              <a:rPr lang="sv-SE" sz="2800" dirty="0" smtClean="0"/>
              <a:t>”(</a:t>
            </a:r>
            <a:r>
              <a:rPr lang="sv-SE" sz="2800" dirty="0" err="1" smtClean="0"/>
              <a:t>Ephraim</a:t>
            </a:r>
            <a:r>
              <a:rPr lang="sv-SE" sz="2800" dirty="0" smtClean="0"/>
              <a:t>, 1985)</a:t>
            </a:r>
            <a:endParaRPr lang="sv-SE" sz="2800" dirty="0" smtClean="0"/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Overlapping</a:t>
            </a:r>
            <a:r>
              <a:rPr lang="sv-SE" sz="2800" dirty="0" smtClean="0"/>
              <a:t> </a:t>
            </a:r>
            <a:r>
              <a:rPr lang="sv-SE" sz="2800" dirty="0" err="1" smtClean="0"/>
              <a:t>frames</a:t>
            </a:r>
            <a:r>
              <a:rPr lang="sv-SE" sz="2800" dirty="0" smtClean="0"/>
              <a:t> and </a:t>
            </a:r>
            <a:r>
              <a:rPr lang="sv-SE" sz="2800" dirty="0" err="1" smtClean="0"/>
              <a:t>windowing</a:t>
            </a:r>
            <a:endParaRPr lang="sv-SE" sz="2800" dirty="0" smtClean="0"/>
          </a:p>
          <a:p>
            <a:r>
              <a:rPr lang="sv-SE" sz="2800" dirty="0" smtClean="0"/>
              <a:t>FFT</a:t>
            </a:r>
          </a:p>
          <a:p>
            <a:r>
              <a:rPr lang="sv-SE" sz="2800" dirty="0" err="1" smtClean="0"/>
              <a:t>Processing</a:t>
            </a:r>
            <a:r>
              <a:rPr lang="sv-SE" sz="2800" dirty="0" smtClean="0"/>
              <a:t> </a:t>
            </a:r>
            <a:r>
              <a:rPr lang="sv-SE" sz="2800" dirty="0" err="1" smtClean="0"/>
              <a:t>functions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estimate</a:t>
            </a:r>
            <a:r>
              <a:rPr lang="sv-SE" sz="2800" dirty="0" smtClean="0"/>
              <a:t> the </a:t>
            </a:r>
            <a:r>
              <a:rPr lang="sv-SE" sz="2800" dirty="0" err="1" smtClean="0"/>
              <a:t>speech</a:t>
            </a:r>
            <a:endParaRPr lang="sv-SE" sz="2800" dirty="0" smtClean="0"/>
          </a:p>
          <a:p>
            <a:r>
              <a:rPr lang="sv-SE" sz="2800" dirty="0" smtClean="0"/>
              <a:t>IFFT</a:t>
            </a:r>
          </a:p>
          <a:p>
            <a:r>
              <a:rPr lang="sv-SE" sz="2800" dirty="0" err="1" smtClean="0"/>
              <a:t>Overlap</a:t>
            </a:r>
            <a:r>
              <a:rPr lang="sv-SE" sz="2800" dirty="0" smtClean="0"/>
              <a:t> and </a:t>
            </a:r>
            <a:r>
              <a:rPr lang="sv-SE" sz="2800" dirty="0" err="1" smtClean="0"/>
              <a:t>add</a:t>
            </a:r>
            <a:endParaRPr lang="sv-SE" sz="2800" dirty="0" smtClean="0"/>
          </a:p>
        </p:txBody>
      </p:sp>
      <p:pic>
        <p:nvPicPr>
          <p:cNvPr id="1026" name="Picture 2" descr="C:\Users\EQ2440\Desktop\eq2440_2015\ProjectReport\images\theory\logmmsebox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53440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 smtClean="0"/>
                  <a:t>The </a:t>
                </a:r>
                <a:r>
                  <a:rPr lang="sv-SE" sz="2800" dirty="0" err="1" smtClean="0"/>
                  <a:t>Fourier</a:t>
                </a:r>
                <a:r>
                  <a:rPr lang="sv-SE" sz="2800" dirty="0" smtClean="0"/>
                  <a:t> series </a:t>
                </a:r>
                <a:r>
                  <a:rPr lang="sv-SE" sz="2800" dirty="0" err="1" smtClean="0"/>
                  <a:t>coefficients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of</a:t>
                </a:r>
                <a:r>
                  <a:rPr lang="sv-SE" sz="2800" dirty="0" smtClean="0"/>
                  <a:t> the </a:t>
                </a:r>
                <a:r>
                  <a:rPr lang="sv-SE" sz="2800" dirty="0" err="1" smtClean="0"/>
                  <a:t>noise</a:t>
                </a:r>
                <a:r>
                  <a:rPr lang="sv-SE" sz="2800" dirty="0" smtClean="0"/>
                  <a:t> and voice </a:t>
                </a:r>
                <a:r>
                  <a:rPr lang="sv-SE" sz="2800" dirty="0" err="1" smtClean="0"/>
                  <a:t>can</a:t>
                </a:r>
                <a:r>
                  <a:rPr lang="sv-SE" sz="2800" dirty="0" smtClean="0"/>
                  <a:t> be modelled as </a:t>
                </a:r>
                <a:r>
                  <a:rPr lang="sv-SE" sz="2800" dirty="0" err="1" smtClean="0"/>
                  <a:t>statistically</a:t>
                </a:r>
                <a:r>
                  <a:rPr lang="sv-SE" sz="2800" dirty="0" smtClean="0"/>
                  <a:t> independent </a:t>
                </a:r>
                <a:r>
                  <a:rPr lang="sv-SE" sz="2800" dirty="0" err="1" smtClean="0"/>
                  <a:t>Gaussian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random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variables</a:t>
                </a:r>
                <a:r>
                  <a:rPr lang="sv-SE" sz="2800" dirty="0" smtClean="0"/>
                  <a:t> </a:t>
                </a:r>
              </a:p>
              <a:p>
                <a:r>
                  <a:rPr lang="sv-SE" sz="2800" dirty="0" err="1" smtClean="0"/>
                  <a:t>Motivated</a:t>
                </a:r>
                <a:r>
                  <a:rPr lang="sv-SE" sz="2800" dirty="0" smtClean="0"/>
                  <a:t> by the Central Limit </a:t>
                </a:r>
                <a:r>
                  <a:rPr lang="sv-SE" sz="2800" dirty="0" err="1" smtClean="0"/>
                  <a:t>theorem</a:t>
                </a:r>
                <a:endParaRPr lang="sv-SE" sz="2800" dirty="0" smtClean="0"/>
              </a:p>
              <a:p>
                <a:pPr marL="0" indent="0">
                  <a:buNone/>
                </a:pPr>
                <a:r>
                  <a:rPr lang="sv-SE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𝑌</m:t>
                        </m:r>
                      </m:e>
                      <m:sub>
                        <m:r>
                          <a:rPr lang="sv-SE" sz="2400" i="1"/>
                          <m:t>𝑘</m:t>
                        </m:r>
                      </m:sub>
                    </m:sSub>
                    <m:r>
                      <a:rPr lang="sv-SE" sz="2400" i="1"/>
                      <m:t>=</m:t>
                    </m:r>
                    <m:nary>
                      <m:naryPr>
                        <m:limLoc m:val="subSup"/>
                        <m:ctrlPr>
                          <a:rPr lang="sv-SE" sz="2400" i="1"/>
                        </m:ctrlPr>
                      </m:naryPr>
                      <m:sub>
                        <m:r>
                          <a:rPr lang="sv-SE" sz="2400" i="1"/>
                          <m:t>0</m:t>
                        </m:r>
                      </m:sub>
                      <m:sup>
                        <m:r>
                          <a:rPr lang="sv-SE" sz="2400" i="1"/>
                          <m:t>𝑇</m:t>
                        </m:r>
                      </m:sup>
                      <m:e>
                        <m:r>
                          <a:rPr lang="sv-SE" sz="2400" i="1"/>
                          <m:t>𝑦</m:t>
                        </m:r>
                        <m:r>
                          <a:rPr lang="sv-SE" sz="2400" i="1"/>
                          <m:t>(</m:t>
                        </m:r>
                        <m:r>
                          <a:rPr lang="sv-SE" sz="2400" i="1"/>
                          <m:t>𝑛</m:t>
                        </m:r>
                        <m:r>
                          <a:rPr lang="sv-SE" sz="2400" i="1"/>
                          <m:t>)</m:t>
                        </m:r>
                        <m:sSup>
                          <m:sSupPr>
                            <m:ctrlPr>
                              <a:rPr lang="sv-SE" sz="2400" i="1"/>
                            </m:ctrlPr>
                          </m:sSupPr>
                          <m:e>
                            <m:r>
                              <a:rPr lang="sv-SE" sz="2400" i="1"/>
                              <m:t>𝑒</m:t>
                            </m:r>
                          </m:e>
                          <m:sup>
                            <m:r>
                              <a:rPr lang="sv-SE" sz="2400" i="1"/>
                              <m:t>−</m:t>
                            </m:r>
                            <m:r>
                              <a:rPr lang="sv-SE" sz="2400" i="1"/>
                              <m:t>𝑗</m:t>
                            </m:r>
                            <m:r>
                              <a:rPr lang="sv-SE" sz="2400" i="1"/>
                              <m:t>2</m:t>
                            </m:r>
                            <m:r>
                              <a:rPr lang="sv-SE" sz="2400" i="1"/>
                              <m:t>𝜋</m:t>
                            </m:r>
                            <m:r>
                              <a:rPr lang="sv-SE" sz="2400" i="1"/>
                              <m:t>𝐾𝑡</m:t>
                            </m:r>
                            <m:r>
                              <a:rPr lang="sv-SE" sz="2400" i="1"/>
                              <m:t>/</m:t>
                            </m:r>
                            <m:r>
                              <a:rPr lang="sv-SE" sz="2400" i="1"/>
                              <m:t>𝑇</m:t>
                            </m:r>
                          </m:sup>
                        </m:sSup>
                        <m:r>
                          <a:rPr lang="sv-SE" sz="2400" i="1"/>
                          <m:t>𝑑𝑡</m:t>
                        </m:r>
                      </m:e>
                    </m:nary>
                  </m:oMath>
                </a14:m>
                <a:endParaRPr lang="sv-SE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800" i="1"/>
                        </m:ctrlPr>
                      </m:sSubPr>
                      <m:e>
                        <m:r>
                          <a:rPr lang="sv-SE" sz="2800" i="1"/>
                          <m:t>𝑌</m:t>
                        </m:r>
                      </m:e>
                      <m:sub>
                        <m:r>
                          <a:rPr lang="sv-SE" sz="2800" i="1"/>
                          <m:t>𝑘</m:t>
                        </m:r>
                      </m:sub>
                    </m:sSub>
                    <m:r>
                      <a:rPr lang="sv-SE" sz="2800" i="1"/>
                      <m:t>=</m:t>
                    </m:r>
                    <m:sSub>
                      <m:sSubPr>
                        <m:ctrlPr>
                          <a:rPr lang="sv-SE" sz="2800" i="1"/>
                        </m:ctrlPr>
                      </m:sSubPr>
                      <m:e>
                        <m:r>
                          <a:rPr lang="sv-SE" sz="2800" i="1"/>
                          <m:t>𝑅</m:t>
                        </m:r>
                      </m:e>
                      <m:sub>
                        <m:r>
                          <a:rPr lang="sv-SE" sz="2800" i="1"/>
                          <m:t>𝑘</m:t>
                        </m:r>
                      </m:sub>
                    </m:sSub>
                    <m:sSup>
                      <m:sSupPr>
                        <m:ctrlPr>
                          <a:rPr lang="sv-SE" sz="2800" i="1"/>
                        </m:ctrlPr>
                      </m:sSupPr>
                      <m:e>
                        <m:r>
                          <a:rPr lang="sv-SE" sz="2800" i="1"/>
                          <m:t>𝑒</m:t>
                        </m:r>
                      </m:e>
                      <m:sup>
                        <m:r>
                          <a:rPr lang="sv-SE" sz="2800" i="1"/>
                          <m:t>𝑗</m:t>
                        </m:r>
                        <m:sSub>
                          <m:sSubPr>
                            <m:ctrlPr>
                              <a:rPr lang="sv-SE" sz="2800" i="1"/>
                            </m:ctrlPr>
                          </m:sSubPr>
                          <m:e>
                            <m:r>
                              <a:rPr lang="sv-SE" sz="2800" i="1"/>
                              <m:t>𝜃</m:t>
                            </m:r>
                          </m:e>
                          <m:sub>
                            <m:r>
                              <a:rPr lang="sv-SE" sz="2800" i="1"/>
                              <m:t>𝑘</m:t>
                            </m:r>
                          </m:sub>
                        </m:sSub>
                      </m:sup>
                    </m:sSup>
                    <m:r>
                      <a:rPr lang="sv-SE" sz="2800" i="1"/>
                      <m:t>=</m:t>
                    </m:r>
                    <m:sSub>
                      <m:sSubPr>
                        <m:ctrlPr>
                          <a:rPr lang="sv-SE" sz="2800" i="1"/>
                        </m:ctrlPr>
                      </m:sSubPr>
                      <m:e>
                        <m:r>
                          <a:rPr lang="sv-SE" sz="2800" i="1"/>
                          <m:t>𝐴</m:t>
                        </m:r>
                      </m:e>
                      <m:sub>
                        <m:r>
                          <a:rPr lang="sv-SE" sz="2800" i="1"/>
                          <m:t>𝑘</m:t>
                        </m:r>
                      </m:sub>
                    </m:sSub>
                    <m:sSup>
                      <m:sSupPr>
                        <m:ctrlPr>
                          <a:rPr lang="sv-SE" sz="2800" i="1"/>
                        </m:ctrlPr>
                      </m:sSupPr>
                      <m:e>
                        <m:r>
                          <a:rPr lang="sv-SE" sz="2800" i="1"/>
                          <m:t>𝑒</m:t>
                        </m:r>
                      </m:e>
                      <m:sup>
                        <m:r>
                          <a:rPr lang="sv-SE" sz="2800" i="1"/>
                          <m:t>𝑗</m:t>
                        </m:r>
                        <m:sSub>
                          <m:sSubPr>
                            <m:ctrlPr>
                              <a:rPr lang="sv-SE" sz="2800" i="1"/>
                            </m:ctrlPr>
                          </m:sSubPr>
                          <m:e>
                            <m:r>
                              <a:rPr lang="sv-SE" sz="2800" i="1"/>
                              <m:t>𝜗</m:t>
                            </m:r>
                          </m:e>
                          <m:sub>
                            <m:r>
                              <a:rPr lang="sv-SE" sz="2800" i="1"/>
                              <m:t>𝑘</m:t>
                            </m:r>
                          </m:sub>
                        </m:sSub>
                      </m:sup>
                    </m:sSup>
                    <m:r>
                      <a:rPr lang="sv-SE" sz="2800" i="1"/>
                      <m:t>+</m:t>
                    </m:r>
                    <m:sSub>
                      <m:sSubPr>
                        <m:ctrlPr>
                          <a:rPr lang="sv-SE" sz="2800" i="1"/>
                        </m:ctrlPr>
                      </m:sSubPr>
                      <m:e>
                        <m:r>
                          <a:rPr lang="sv-SE" sz="2800" i="1"/>
                          <m:t>𝐷</m:t>
                        </m:r>
                      </m:e>
                      <m:sub>
                        <m:r>
                          <a:rPr lang="sv-SE" sz="2800" i="1"/>
                          <m:t>𝑘</m:t>
                        </m:r>
                      </m:sub>
                    </m:sSub>
                  </m:oMath>
                </a14:m>
                <a:endParaRPr lang="sv-SE" sz="2800" dirty="0" smtClean="0"/>
              </a:p>
              <a:p>
                <a:r>
                  <a:rPr lang="sv-SE" sz="2800" dirty="0" err="1" smtClean="0"/>
                  <a:t>We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want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to</a:t>
                </a:r>
                <a:r>
                  <a:rPr lang="sv-SE" sz="2800" dirty="0" smtClean="0"/>
                  <a:t> </a:t>
                </a:r>
                <a:r>
                  <a:rPr lang="sv-SE" sz="2800" dirty="0" err="1" smtClean="0"/>
                  <a:t>minimize</a:t>
                </a:r>
                <a:r>
                  <a:rPr lang="sv-SE" sz="2800" dirty="0" smtClean="0"/>
                  <a:t> the </a:t>
                </a:r>
                <a:r>
                  <a:rPr lang="sv-SE" sz="2800" dirty="0" err="1" smtClean="0"/>
                  <a:t>function</a:t>
                </a:r>
                <a:endParaRPr lang="sv-SE" sz="2800" dirty="0" smtClean="0"/>
              </a:p>
              <a:p>
                <a:pPr marL="0" indent="0">
                  <a:buNone/>
                </a:pPr>
                <a:r>
                  <a:rPr lang="sv-SE" sz="2800" dirty="0" smtClean="0"/>
                  <a:t>	</a:t>
                </a:r>
                <a14:m>
                  <m:oMath xmlns:m="http://schemas.openxmlformats.org/officeDocument/2006/math">
                    <m:r>
                      <a:rPr lang="sv-SE" sz="2800" i="1"/>
                      <m:t>𝐸</m:t>
                    </m:r>
                    <m:r>
                      <a:rPr lang="sv-SE" sz="2800" i="1"/>
                      <m:t>[(</m:t>
                    </m:r>
                    <m:sSup>
                      <m:sSupPr>
                        <m:ctrlPr>
                          <a:rPr lang="sv-SE" sz="2800" i="1"/>
                        </m:ctrlPr>
                      </m:sSupPr>
                      <m:e>
                        <m:r>
                          <a:rPr lang="sv-SE" sz="2800" i="1"/>
                          <m:t>(</m:t>
                        </m:r>
                        <m:func>
                          <m:funcPr>
                            <m:ctrlPr>
                              <a:rPr lang="sv-SE" sz="28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v-SE" sz="2800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sv-SE" sz="2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800" i="1"/>
                                    </m:ctrlPr>
                                  </m:sSubPr>
                                  <m:e>
                                    <m:r>
                                      <a:rPr lang="sv-SE" sz="2800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sv-SE" sz="2800" i="1"/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sv-SE" sz="2800" i="1"/>
                          <m:t>−</m:t>
                        </m:r>
                        <m:r>
                          <m:rPr>
                            <m:sty m:val="p"/>
                          </m:rPr>
                          <a:rPr lang="sv-SE" sz="2800"/>
                          <m:t>log</m:t>
                        </m:r>
                        <m:r>
                          <a:rPr lang="sv-SE" sz="2800" i="1"/>
                          <m:t>(</m:t>
                        </m:r>
                        <m:sSubSup>
                          <m:sSubSupPr>
                            <m:ctrlPr>
                              <a:rPr lang="sv-SE" sz="2800" i="1"/>
                            </m:ctrlPr>
                          </m:sSubSupPr>
                          <m:e>
                            <m:r>
                              <a:rPr lang="sv-SE" sz="2800" i="1"/>
                              <m:t>𝐴</m:t>
                            </m:r>
                          </m:e>
                          <m:sub>
                            <m:r>
                              <a:rPr lang="sv-SE" sz="2800" i="1"/>
                              <m:t>𝑘</m:t>
                            </m:r>
                          </m:sub>
                          <m:sup>
                            <m:r>
                              <a:rPr lang="sv-SE" sz="2800" i="1"/>
                              <m:t>h𝑎𝑡</m:t>
                            </m:r>
                          </m:sup>
                        </m:sSubSup>
                        <m:r>
                          <a:rPr lang="sv-SE" sz="2800" i="1"/>
                          <m:t>))</m:t>
                        </m:r>
                      </m:e>
                      <m:sup>
                        <m:r>
                          <a:rPr lang="sv-SE" sz="2800" i="1"/>
                          <m:t>2</m:t>
                        </m:r>
                      </m:sup>
                    </m:sSup>
                    <m:r>
                      <a:rPr lang="sv-SE" sz="2800" i="1"/>
                      <m:t>]</m:t>
                    </m:r>
                  </m:oMath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910</Words>
  <Application>Microsoft Office PowerPoint</Application>
  <PresentationFormat>On-screen Show (4:3)</PresentationFormat>
  <Paragraphs>118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Introducing PowerPoint 2010</vt:lpstr>
      <vt:lpstr>1_Introducing PowerPoint 2010</vt:lpstr>
      <vt:lpstr>Teleconference with noise and eco cancellation</vt:lpstr>
      <vt:lpstr>  Background</vt:lpstr>
      <vt:lpstr>Problem Formulation</vt:lpstr>
      <vt:lpstr>  Approaches</vt:lpstr>
      <vt:lpstr>Noise cancellation</vt:lpstr>
      <vt:lpstr>Noise cancellation - LMS</vt:lpstr>
      <vt:lpstr>Speech enhancement</vt:lpstr>
      <vt:lpstr>LogMMSE</vt:lpstr>
      <vt:lpstr>logMMSE</vt:lpstr>
      <vt:lpstr>logMMSE</vt:lpstr>
      <vt:lpstr>logMMSE</vt:lpstr>
      <vt:lpstr>logMMSE</vt:lpstr>
      <vt:lpstr>Unsuccessful approaches</vt:lpstr>
      <vt:lpstr>Android</vt:lpstr>
      <vt:lpstr>Android</vt:lpstr>
      <vt:lpstr>Android</vt:lpstr>
      <vt:lpstr>    Conclusions</vt:lpstr>
      <vt:lpstr>    Future Work</vt:lpstr>
      <vt:lpstr>    Potential Application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2015-05-29T12:37:11Z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