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Lst>
  <p:notesMasterIdLst>
    <p:notesMasterId r:id="rId27"/>
  </p:notesMasterIdLst>
  <p:sldIdLst>
    <p:sldId id="256" r:id="rId4"/>
    <p:sldId id="257" r:id="rId5"/>
    <p:sldId id="279" r:id="rId6"/>
    <p:sldId id="258" r:id="rId7"/>
    <p:sldId id="281" r:id="rId8"/>
    <p:sldId id="282" r:id="rId9"/>
    <p:sldId id="283" r:id="rId10"/>
    <p:sldId id="259" r:id="rId11"/>
    <p:sldId id="262" r:id="rId12"/>
    <p:sldId id="284" r:id="rId13"/>
    <p:sldId id="261" r:id="rId14"/>
    <p:sldId id="285" r:id="rId15"/>
    <p:sldId id="260" r:id="rId16"/>
    <p:sldId id="287" r:id="rId17"/>
    <p:sldId id="286" r:id="rId18"/>
    <p:sldId id="268" r:id="rId19"/>
    <p:sldId id="269" r:id="rId20"/>
    <p:sldId id="271" r:id="rId21"/>
    <p:sldId id="288" r:id="rId22"/>
    <p:sldId id="289" r:id="rId23"/>
    <p:sldId id="274" r:id="rId24"/>
    <p:sldId id="291" r:id="rId25"/>
    <p:sldId id="290" r:id="rId26"/>
  </p:sldIdLst>
  <p:sldSz cx="9144000" cy="6858000" type="screen4x3"/>
  <p:notesSz cx="6858000" cy="9144000"/>
  <p:defaultTextStyle>
    <a:defPPr>
      <a:defRPr lang="en-GB"/>
    </a:defPPr>
    <a:lvl1pPr algn="l" defTabSz="457200" rtl="0" eaLnBrk="0" fontAlgn="base" hangingPunct="0">
      <a:spcBef>
        <a:spcPct val="0"/>
      </a:spcBef>
      <a:spcAft>
        <a:spcPct val="0"/>
      </a:spcAft>
      <a:buClr>
        <a:srgbClr val="000000"/>
      </a:buClr>
      <a:buSzPct val="100000"/>
      <a:buFont typeface="Times New Roman" pitchFamily="16" charset="0"/>
      <a:defRPr sz="1400" kern="1200">
        <a:solidFill>
          <a:schemeClr val="bg1"/>
        </a:solidFill>
        <a:latin typeface="Verdana" pitchFamily="32" charset="0"/>
        <a:ea typeface="+mn-ea"/>
        <a:cs typeface="+mn-cs"/>
      </a:defRPr>
    </a:lvl1pPr>
    <a:lvl2pPr marL="742950" indent="-285750" algn="l" defTabSz="457200" rtl="0" eaLnBrk="0" fontAlgn="base" hangingPunct="0">
      <a:spcBef>
        <a:spcPct val="0"/>
      </a:spcBef>
      <a:spcAft>
        <a:spcPct val="0"/>
      </a:spcAft>
      <a:buClr>
        <a:srgbClr val="000000"/>
      </a:buClr>
      <a:buSzPct val="100000"/>
      <a:buFont typeface="Times New Roman" pitchFamily="16" charset="0"/>
      <a:defRPr sz="1400" kern="1200">
        <a:solidFill>
          <a:schemeClr val="bg1"/>
        </a:solidFill>
        <a:latin typeface="Verdana" pitchFamily="32" charset="0"/>
        <a:ea typeface="+mn-ea"/>
        <a:cs typeface="+mn-cs"/>
      </a:defRPr>
    </a:lvl2pPr>
    <a:lvl3pPr marL="1143000" indent="-228600" algn="l" defTabSz="457200" rtl="0" eaLnBrk="0" fontAlgn="base" hangingPunct="0">
      <a:spcBef>
        <a:spcPct val="0"/>
      </a:spcBef>
      <a:spcAft>
        <a:spcPct val="0"/>
      </a:spcAft>
      <a:buClr>
        <a:srgbClr val="000000"/>
      </a:buClr>
      <a:buSzPct val="100000"/>
      <a:buFont typeface="Times New Roman" pitchFamily="16" charset="0"/>
      <a:defRPr sz="1400" kern="1200">
        <a:solidFill>
          <a:schemeClr val="bg1"/>
        </a:solidFill>
        <a:latin typeface="Verdana" pitchFamily="32" charset="0"/>
        <a:ea typeface="+mn-ea"/>
        <a:cs typeface="+mn-cs"/>
      </a:defRPr>
    </a:lvl3pPr>
    <a:lvl4pPr marL="1600200" indent="-228600" algn="l" defTabSz="457200" rtl="0" eaLnBrk="0" fontAlgn="base" hangingPunct="0">
      <a:spcBef>
        <a:spcPct val="0"/>
      </a:spcBef>
      <a:spcAft>
        <a:spcPct val="0"/>
      </a:spcAft>
      <a:buClr>
        <a:srgbClr val="000000"/>
      </a:buClr>
      <a:buSzPct val="100000"/>
      <a:buFont typeface="Times New Roman" pitchFamily="16" charset="0"/>
      <a:defRPr sz="1400" kern="1200">
        <a:solidFill>
          <a:schemeClr val="bg1"/>
        </a:solidFill>
        <a:latin typeface="Verdana" pitchFamily="32" charset="0"/>
        <a:ea typeface="+mn-ea"/>
        <a:cs typeface="+mn-cs"/>
      </a:defRPr>
    </a:lvl4pPr>
    <a:lvl5pPr marL="2057400" indent="-228600" algn="l" defTabSz="457200" rtl="0" eaLnBrk="0" fontAlgn="base" hangingPunct="0">
      <a:spcBef>
        <a:spcPct val="0"/>
      </a:spcBef>
      <a:spcAft>
        <a:spcPct val="0"/>
      </a:spcAft>
      <a:buClr>
        <a:srgbClr val="000000"/>
      </a:buClr>
      <a:buSzPct val="100000"/>
      <a:buFont typeface="Times New Roman" pitchFamily="16" charset="0"/>
      <a:defRPr sz="1400" kern="1200">
        <a:solidFill>
          <a:schemeClr val="bg1"/>
        </a:solidFill>
        <a:latin typeface="Verdana" pitchFamily="32" charset="0"/>
        <a:ea typeface="+mn-ea"/>
        <a:cs typeface="+mn-cs"/>
      </a:defRPr>
    </a:lvl5pPr>
    <a:lvl6pPr marL="2286000" algn="l" defTabSz="914400" rtl="0" eaLnBrk="1" latinLnBrk="0" hangingPunct="1">
      <a:defRPr sz="1400" kern="1200">
        <a:solidFill>
          <a:schemeClr val="bg1"/>
        </a:solidFill>
        <a:latin typeface="Verdana" pitchFamily="32" charset="0"/>
        <a:ea typeface="+mn-ea"/>
        <a:cs typeface="+mn-cs"/>
      </a:defRPr>
    </a:lvl6pPr>
    <a:lvl7pPr marL="2743200" algn="l" defTabSz="914400" rtl="0" eaLnBrk="1" latinLnBrk="0" hangingPunct="1">
      <a:defRPr sz="1400" kern="1200">
        <a:solidFill>
          <a:schemeClr val="bg1"/>
        </a:solidFill>
        <a:latin typeface="Verdana" pitchFamily="32" charset="0"/>
        <a:ea typeface="+mn-ea"/>
        <a:cs typeface="+mn-cs"/>
      </a:defRPr>
    </a:lvl7pPr>
    <a:lvl8pPr marL="3200400" algn="l" defTabSz="914400" rtl="0" eaLnBrk="1" latinLnBrk="0" hangingPunct="1">
      <a:defRPr sz="1400" kern="1200">
        <a:solidFill>
          <a:schemeClr val="bg1"/>
        </a:solidFill>
        <a:latin typeface="Verdana" pitchFamily="32" charset="0"/>
        <a:ea typeface="+mn-ea"/>
        <a:cs typeface="+mn-cs"/>
      </a:defRPr>
    </a:lvl8pPr>
    <a:lvl9pPr marL="3657600" algn="l" defTabSz="914400" rtl="0" eaLnBrk="1" latinLnBrk="0" hangingPunct="1">
      <a:defRPr sz="1400" kern="1200">
        <a:solidFill>
          <a:schemeClr val="bg1"/>
        </a:solidFill>
        <a:latin typeface="Verdana" pitchFamily="32"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1" autoAdjust="0"/>
    <p:restoredTop sz="99268" autoAdjust="0"/>
  </p:normalViewPr>
  <p:slideViewPr>
    <p:cSldViewPr>
      <p:cViewPr>
        <p:scale>
          <a:sx n="100" d="100"/>
          <a:sy n="100" d="100"/>
        </p:scale>
        <p:origin x="-1236" y="-1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sv-SE"/>
          </a:p>
        </p:txBody>
      </p:sp>
      <p:sp>
        <p:nvSpPr>
          <p:cNvPr id="4098" name="AutoShape 2"/>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sv-SE"/>
          </a:p>
        </p:txBody>
      </p:sp>
      <p:sp>
        <p:nvSpPr>
          <p:cNvPr id="4099" name="Text Box 3"/>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sv-SE"/>
          </a:p>
        </p:txBody>
      </p:sp>
      <p:sp>
        <p:nvSpPr>
          <p:cNvPr id="4100"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sv-SE"/>
          </a:p>
        </p:txBody>
      </p:sp>
      <p:sp>
        <p:nvSpPr>
          <p:cNvPr id="4101" name="Rectangle 5"/>
          <p:cNvSpPr>
            <a:spLocks noGrp="1" noRot="1" noChangeAspect="1" noChangeArrowheads="1"/>
          </p:cNvSpPr>
          <p:nvPr>
            <p:ph type="sldImg"/>
          </p:nvPr>
        </p:nvSpPr>
        <p:spPr bwMode="auto">
          <a:xfrm>
            <a:off x="1143000" y="685800"/>
            <a:ext cx="4568825" cy="3425825"/>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4102" name="Rectangle 6"/>
          <p:cNvSpPr>
            <a:spLocks noGrp="1" noChangeArrowheads="1"/>
          </p:cNvSpPr>
          <p:nvPr>
            <p:ph type="body"/>
          </p:nvPr>
        </p:nvSpPr>
        <p:spPr bwMode="auto">
          <a:xfrm>
            <a:off x="685800" y="4343400"/>
            <a:ext cx="5483225" cy="411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sv-SE" smtClean="0"/>
          </a:p>
        </p:txBody>
      </p:sp>
      <p:sp>
        <p:nvSpPr>
          <p:cNvPr id="4103" name="Text Box 7"/>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sv-SE"/>
          </a:p>
        </p:txBody>
      </p:sp>
      <p:sp>
        <p:nvSpPr>
          <p:cNvPr id="4104" name="Rectangle 8"/>
          <p:cNvSpPr>
            <a:spLocks noGrp="1" noChangeArrowheads="1"/>
          </p:cNvSpPr>
          <p:nvPr>
            <p:ph type="sldNum"/>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eaLnBrk="1" hangingPunct="1">
              <a:buClrTx/>
              <a:buFontTx/>
              <a:buNone/>
              <a:tabLst>
                <a:tab pos="723900" algn="l"/>
                <a:tab pos="1447800" algn="l"/>
                <a:tab pos="2171700" algn="l"/>
                <a:tab pos="2895600" algn="l"/>
              </a:tabLst>
              <a:defRPr sz="1200">
                <a:solidFill>
                  <a:srgbClr val="000000"/>
                </a:solidFill>
                <a:latin typeface="Times New Roman" pitchFamily="16" charset="0"/>
                <a:ea typeface="DejaVu Sans" charset="0"/>
                <a:cs typeface="DejaVu Sans" charset="0"/>
              </a:defRPr>
            </a:lvl1pPr>
          </a:lstStyle>
          <a:p>
            <a:fld id="{7487C68D-75DA-4AF4-BD43-37195BCAFD0C}" type="slidenum">
              <a:rPr lang="en-US"/>
              <a:pPr/>
              <a:t>‹#›</a:t>
            </a:fld>
            <a:endParaRPr lang="en-US"/>
          </a:p>
        </p:txBody>
      </p:sp>
    </p:spTree>
    <p:extLst>
      <p:ext uri="{BB962C8B-B14F-4D97-AF65-F5344CB8AC3E}">
        <p14:creationId xmlns:p14="http://schemas.microsoft.com/office/powerpoint/2010/main" val="124704099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E765B134-C9E3-4D0B-B1F0-B1EE28A01FB5}" type="slidenum">
              <a:rPr lang="en-US"/>
              <a:pPr/>
              <a:t>1</a:t>
            </a:fld>
            <a:endParaRPr lang="en-US"/>
          </a:p>
        </p:txBody>
      </p:sp>
      <p:sp>
        <p:nvSpPr>
          <p:cNvPr id="27649"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9pPr>
          </a:lstStyle>
          <a:p>
            <a:pPr algn="r" eaLnBrk="1" hangingPunct="1">
              <a:buClrTx/>
              <a:buFontTx/>
              <a:buNone/>
            </a:pPr>
            <a:fld id="{32D2FDF0-92A7-4773-B4AE-8E3507AA191D}" type="slidenum">
              <a:rPr lang="en-US" sz="1200">
                <a:latin typeface="Times New Roman" pitchFamily="16" charset="0"/>
              </a:rPr>
              <a:pPr algn="r" eaLnBrk="1" hangingPunct="1">
                <a:buClrTx/>
                <a:buFontTx/>
                <a:buNone/>
              </a:pPr>
              <a:t>1</a:t>
            </a:fld>
            <a:endParaRPr lang="en-US" sz="1200">
              <a:latin typeface="Times New Roman" pitchFamily="16" charset="0"/>
            </a:endParaRPr>
          </a:p>
        </p:txBody>
      </p:sp>
      <p:sp>
        <p:nvSpPr>
          <p:cNvPr id="2765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1" name="Rectangle 3"/>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eaLnBrk="1" hangingPunct="1">
              <a:spcBef>
                <a:spcPts val="450"/>
              </a:spcBef>
              <a:buClrTx/>
              <a:buFontTx/>
              <a:buNone/>
            </a:pPr>
            <a:endParaRPr lang="en-US">
              <a:ea typeface="DejaVu Sans" charset="0"/>
              <a:cs typeface="DejaVu Sans"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DA13FB4F-01B8-4325-84FF-2C74D9B0D801}" type="slidenum">
              <a:rPr lang="en-US"/>
              <a:pPr/>
              <a:t>18</a:t>
            </a:fld>
            <a:endParaRPr lang="en-US"/>
          </a:p>
        </p:txBody>
      </p:sp>
      <p:sp>
        <p:nvSpPr>
          <p:cNvPr id="4300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0" name="Rectangle 2"/>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sv-S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1F6EEEDA-BC9F-43FC-A291-7A5089DEB212}" type="slidenum">
              <a:rPr lang="en-US"/>
              <a:pPr/>
              <a:t>21</a:t>
            </a:fld>
            <a:endParaRPr lang="en-US"/>
          </a:p>
        </p:txBody>
      </p:sp>
      <p:sp>
        <p:nvSpPr>
          <p:cNvPr id="4608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2" name="Rectangle 2"/>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sv-S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B67690E4-D085-43A3-B825-BFFAF4BF4896}" type="slidenum">
              <a:rPr lang="en-US"/>
              <a:pPr/>
              <a:t>2</a:t>
            </a:fld>
            <a:endParaRPr lang="en-US"/>
          </a:p>
        </p:txBody>
      </p:sp>
      <p:sp>
        <p:nvSpPr>
          <p:cNvPr id="28673"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9pPr>
          </a:lstStyle>
          <a:p>
            <a:pPr algn="r" eaLnBrk="1" hangingPunct="1">
              <a:buClrTx/>
              <a:buFontTx/>
              <a:buNone/>
            </a:pPr>
            <a:fld id="{68EA7758-02B4-4EB5-A9A7-608B98704FEB}" type="slidenum">
              <a:rPr lang="en-US" sz="1200">
                <a:latin typeface="Times New Roman" pitchFamily="16" charset="0"/>
              </a:rPr>
              <a:pPr algn="r" eaLnBrk="1" hangingPunct="1">
                <a:buClrTx/>
                <a:buFontTx/>
                <a:buNone/>
              </a:pPr>
              <a:t>2</a:t>
            </a:fld>
            <a:endParaRPr lang="en-US" sz="1200">
              <a:latin typeface="Times New Roman" pitchFamily="16" charset="0"/>
            </a:endParaRPr>
          </a:p>
        </p:txBody>
      </p:sp>
      <p:sp>
        <p:nvSpPr>
          <p:cNvPr id="28674"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5" name="Rectangle 3"/>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eaLnBrk="1" hangingPunct="1">
              <a:spcBef>
                <a:spcPts val="450"/>
              </a:spcBef>
              <a:buClrTx/>
              <a:buFontTx/>
              <a:buNone/>
            </a:pPr>
            <a:endParaRPr lang="en-US">
              <a:ea typeface="DejaVu Sans" charset="0"/>
              <a:cs typeface="DejaVu Sans"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00DAC588-AEE0-4582-9936-EA12CBBEB5EF}" type="slidenum">
              <a:rPr lang="en-US"/>
              <a:pPr/>
              <a:t>4</a:t>
            </a:fld>
            <a:endParaRPr lang="en-US"/>
          </a:p>
        </p:txBody>
      </p:sp>
      <p:sp>
        <p:nvSpPr>
          <p:cNvPr id="29697"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9pPr>
          </a:lstStyle>
          <a:p>
            <a:pPr algn="r" eaLnBrk="1" hangingPunct="1">
              <a:buClrTx/>
              <a:buFontTx/>
              <a:buNone/>
            </a:pPr>
            <a:fld id="{96298929-41E9-422D-B18D-ED24B62DAB9E}" type="slidenum">
              <a:rPr lang="en-US" sz="1200">
                <a:latin typeface="Times New Roman" pitchFamily="16" charset="0"/>
              </a:rPr>
              <a:pPr algn="r" eaLnBrk="1" hangingPunct="1">
                <a:buClrTx/>
                <a:buFontTx/>
                <a:buNone/>
              </a:pPr>
              <a:t>4</a:t>
            </a:fld>
            <a:endParaRPr lang="en-US" sz="1200">
              <a:latin typeface="Times New Roman" pitchFamily="16" charset="0"/>
            </a:endParaRPr>
          </a:p>
        </p:txBody>
      </p:sp>
      <p:sp>
        <p:nvSpPr>
          <p:cNvPr id="29698"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9" name="Rectangle 3"/>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eaLnBrk="1" hangingPunct="1">
              <a:spcBef>
                <a:spcPts val="450"/>
              </a:spcBef>
              <a:buClrTx/>
              <a:buFontTx/>
              <a:buNone/>
            </a:pPr>
            <a:endParaRPr lang="en-US">
              <a:ea typeface="DejaVu Sans" charset="0"/>
              <a:cs typeface="DejaVu Sans"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75CAA4AA-C107-46B9-9783-20B73F8A50D2}" type="slidenum">
              <a:rPr lang="en-US"/>
              <a:pPr/>
              <a:t>8</a:t>
            </a:fld>
            <a:endParaRPr lang="en-US"/>
          </a:p>
        </p:txBody>
      </p:sp>
      <p:sp>
        <p:nvSpPr>
          <p:cNvPr id="3072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2" name="Rectangle 2"/>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sv-S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0A420CAC-552C-47A2-9E6B-EEE6750D1CE1}" type="slidenum">
              <a:rPr lang="en-US"/>
              <a:pPr/>
              <a:t>9</a:t>
            </a:fld>
            <a:endParaRPr lang="en-US"/>
          </a:p>
        </p:txBody>
      </p:sp>
      <p:sp>
        <p:nvSpPr>
          <p:cNvPr id="33793"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9pPr>
          </a:lstStyle>
          <a:p>
            <a:pPr algn="r" eaLnBrk="1" hangingPunct="1">
              <a:buClrTx/>
              <a:buFontTx/>
              <a:buNone/>
            </a:pPr>
            <a:fld id="{A2C2140E-5BF8-4AE5-9ABB-E0D5F63AD3BC}" type="slidenum">
              <a:rPr lang="en-US" sz="1200">
                <a:latin typeface="Times New Roman" pitchFamily="16" charset="0"/>
              </a:rPr>
              <a:pPr algn="r" eaLnBrk="1" hangingPunct="1">
                <a:buClrTx/>
                <a:buFontTx/>
                <a:buNone/>
              </a:pPr>
              <a:t>9</a:t>
            </a:fld>
            <a:endParaRPr lang="en-US" sz="1200">
              <a:latin typeface="Times New Roman" pitchFamily="16" charset="0"/>
            </a:endParaRPr>
          </a:p>
        </p:txBody>
      </p:sp>
      <p:sp>
        <p:nvSpPr>
          <p:cNvPr id="33794"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5" name="Rectangle 3"/>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eaLnBrk="1" hangingPunct="1">
              <a:spcBef>
                <a:spcPts val="450"/>
              </a:spcBef>
              <a:buClrTx/>
              <a:buFontTx/>
              <a:buNone/>
            </a:pPr>
            <a:endParaRPr lang="en-US">
              <a:ea typeface="DejaVu Sans" charset="0"/>
              <a:cs typeface="DejaVu Sans"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E4B7CCF0-D892-4989-96E8-2311FB0473F1}" type="slidenum">
              <a:rPr lang="en-US"/>
              <a:pPr/>
              <a:t>11</a:t>
            </a:fld>
            <a:endParaRPr lang="en-US"/>
          </a:p>
        </p:txBody>
      </p:sp>
      <p:sp>
        <p:nvSpPr>
          <p:cNvPr id="3276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0" name="Rectangle 2"/>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sv-S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03B51D28-79ED-4E63-A838-34E5302F35E5}" type="slidenum">
              <a:rPr lang="en-US"/>
              <a:pPr/>
              <a:t>13</a:t>
            </a:fld>
            <a:endParaRPr lang="en-US"/>
          </a:p>
        </p:txBody>
      </p:sp>
      <p:sp>
        <p:nvSpPr>
          <p:cNvPr id="3174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6" name="Rectangle 2"/>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sv-S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122C09A7-8D24-46CD-AA5A-A6B8C99FAEAC}" type="slidenum">
              <a:rPr lang="en-US"/>
              <a:pPr/>
              <a:t>16</a:t>
            </a:fld>
            <a:endParaRPr lang="en-US"/>
          </a:p>
        </p:txBody>
      </p:sp>
      <p:sp>
        <p:nvSpPr>
          <p:cNvPr id="3993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38" name="Rectangle 2"/>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sv-S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9272AF34-9237-4F8C-B070-E030E98DD8FA}" type="slidenum">
              <a:rPr lang="en-US"/>
              <a:pPr/>
              <a:t>17</a:t>
            </a:fld>
            <a:endParaRPr lang="en-US"/>
          </a:p>
        </p:txBody>
      </p:sp>
      <p:sp>
        <p:nvSpPr>
          <p:cNvPr id="40961"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9pPr>
          </a:lstStyle>
          <a:p>
            <a:pPr algn="r" eaLnBrk="1" hangingPunct="1">
              <a:buClrTx/>
              <a:buFontTx/>
              <a:buNone/>
            </a:pPr>
            <a:fld id="{3E124B8B-22B1-4645-8BF7-44C4D37A3ABB}" type="slidenum">
              <a:rPr lang="en-US" sz="1200">
                <a:latin typeface="Times New Roman" pitchFamily="16" charset="0"/>
              </a:rPr>
              <a:pPr algn="r" eaLnBrk="1" hangingPunct="1">
                <a:buClrTx/>
                <a:buFontTx/>
                <a:buNone/>
              </a:pPr>
              <a:t>17</a:t>
            </a:fld>
            <a:endParaRPr lang="en-US" sz="1200">
              <a:latin typeface="Times New Roman" pitchFamily="16" charset="0"/>
            </a:endParaRPr>
          </a:p>
        </p:txBody>
      </p:sp>
      <p:sp>
        <p:nvSpPr>
          <p:cNvPr id="40962"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3" name="Rectangle 3"/>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eaLnBrk="1" hangingPunct="1">
              <a:spcBef>
                <a:spcPts val="450"/>
              </a:spcBef>
              <a:buClrTx/>
              <a:buFontTx/>
              <a:buNone/>
            </a:pPr>
            <a:endParaRPr lang="en-US">
              <a:ea typeface="DejaVu Sans" charset="0"/>
              <a:cs typeface="DejaVu San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sv-S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sv-SE"/>
          </a:p>
        </p:txBody>
      </p:sp>
    </p:spTree>
    <p:extLst>
      <p:ext uri="{BB962C8B-B14F-4D97-AF65-F5344CB8AC3E}">
        <p14:creationId xmlns:p14="http://schemas.microsoft.com/office/powerpoint/2010/main" val="2542612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extLst>
      <p:ext uri="{BB962C8B-B14F-4D97-AF65-F5344CB8AC3E}">
        <p14:creationId xmlns:p14="http://schemas.microsoft.com/office/powerpoint/2010/main" val="1339863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6063" y="868363"/>
            <a:ext cx="1568450" cy="5249862"/>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1889125" y="868363"/>
            <a:ext cx="4554538" cy="52498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extLst>
      <p:ext uri="{BB962C8B-B14F-4D97-AF65-F5344CB8AC3E}">
        <p14:creationId xmlns:p14="http://schemas.microsoft.com/office/powerpoint/2010/main" val="310103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sv-S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sv-SE"/>
          </a:p>
        </p:txBody>
      </p:sp>
    </p:spTree>
    <p:extLst>
      <p:ext uri="{BB962C8B-B14F-4D97-AF65-F5344CB8AC3E}">
        <p14:creationId xmlns:p14="http://schemas.microsoft.com/office/powerpoint/2010/main" val="1393181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extLst>
      <p:ext uri="{BB962C8B-B14F-4D97-AF65-F5344CB8AC3E}">
        <p14:creationId xmlns:p14="http://schemas.microsoft.com/office/powerpoint/2010/main" val="2313782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v-S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4602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1889125" y="2008188"/>
            <a:ext cx="3060700" cy="41100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5102225" y="2008188"/>
            <a:ext cx="3062288" cy="41100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extLst>
      <p:ext uri="{BB962C8B-B14F-4D97-AF65-F5344CB8AC3E}">
        <p14:creationId xmlns:p14="http://schemas.microsoft.com/office/powerpoint/2010/main" val="246681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extLst>
      <p:ext uri="{BB962C8B-B14F-4D97-AF65-F5344CB8AC3E}">
        <p14:creationId xmlns:p14="http://schemas.microsoft.com/office/powerpoint/2010/main" val="644360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Tree>
    <p:extLst>
      <p:ext uri="{BB962C8B-B14F-4D97-AF65-F5344CB8AC3E}">
        <p14:creationId xmlns:p14="http://schemas.microsoft.com/office/powerpoint/2010/main" val="5155575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72950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67655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extLst>
      <p:ext uri="{BB962C8B-B14F-4D97-AF65-F5344CB8AC3E}">
        <p14:creationId xmlns:p14="http://schemas.microsoft.com/office/powerpoint/2010/main" val="28914938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64524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extLst>
      <p:ext uri="{BB962C8B-B14F-4D97-AF65-F5344CB8AC3E}">
        <p14:creationId xmlns:p14="http://schemas.microsoft.com/office/powerpoint/2010/main" val="1079471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6063" y="868363"/>
            <a:ext cx="1568450" cy="5249862"/>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1889125" y="868363"/>
            <a:ext cx="4554538" cy="52498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extLst>
      <p:ext uri="{BB962C8B-B14F-4D97-AF65-F5344CB8AC3E}">
        <p14:creationId xmlns:p14="http://schemas.microsoft.com/office/powerpoint/2010/main" val="36433431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sv-S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sv-SE"/>
          </a:p>
        </p:txBody>
      </p:sp>
    </p:spTree>
    <p:extLst>
      <p:ext uri="{BB962C8B-B14F-4D97-AF65-F5344CB8AC3E}">
        <p14:creationId xmlns:p14="http://schemas.microsoft.com/office/powerpoint/2010/main" val="14943198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extLst>
      <p:ext uri="{BB962C8B-B14F-4D97-AF65-F5344CB8AC3E}">
        <p14:creationId xmlns:p14="http://schemas.microsoft.com/office/powerpoint/2010/main" val="22796357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v-S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777526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1889125" y="2008188"/>
            <a:ext cx="3060700" cy="41100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5102225" y="2008188"/>
            <a:ext cx="3062288" cy="41100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extLst>
      <p:ext uri="{BB962C8B-B14F-4D97-AF65-F5344CB8AC3E}">
        <p14:creationId xmlns:p14="http://schemas.microsoft.com/office/powerpoint/2010/main" val="23870189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extLst>
      <p:ext uri="{BB962C8B-B14F-4D97-AF65-F5344CB8AC3E}">
        <p14:creationId xmlns:p14="http://schemas.microsoft.com/office/powerpoint/2010/main" val="13292966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Tree>
    <p:extLst>
      <p:ext uri="{BB962C8B-B14F-4D97-AF65-F5344CB8AC3E}">
        <p14:creationId xmlns:p14="http://schemas.microsoft.com/office/powerpoint/2010/main" val="25826877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0783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v-S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551921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746361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097946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extLst>
      <p:ext uri="{BB962C8B-B14F-4D97-AF65-F5344CB8AC3E}">
        <p14:creationId xmlns:p14="http://schemas.microsoft.com/office/powerpoint/2010/main" val="32818443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6063" y="868363"/>
            <a:ext cx="1568450" cy="5249862"/>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1889125" y="868363"/>
            <a:ext cx="4554538" cy="52498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extLst>
      <p:ext uri="{BB962C8B-B14F-4D97-AF65-F5344CB8AC3E}">
        <p14:creationId xmlns:p14="http://schemas.microsoft.com/office/powerpoint/2010/main" val="2128685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1889125" y="2008188"/>
            <a:ext cx="3060700" cy="41100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5102225" y="2008188"/>
            <a:ext cx="3062288" cy="41100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extLst>
      <p:ext uri="{BB962C8B-B14F-4D97-AF65-F5344CB8AC3E}">
        <p14:creationId xmlns:p14="http://schemas.microsoft.com/office/powerpoint/2010/main" val="4058253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extLst>
      <p:ext uri="{BB962C8B-B14F-4D97-AF65-F5344CB8AC3E}">
        <p14:creationId xmlns:p14="http://schemas.microsoft.com/office/powerpoint/2010/main" val="2621793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Tree>
    <p:extLst>
      <p:ext uri="{BB962C8B-B14F-4D97-AF65-F5344CB8AC3E}">
        <p14:creationId xmlns:p14="http://schemas.microsoft.com/office/powerpoint/2010/main" val="2270374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0387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9787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2155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Text Box 1"/>
          <p:cNvSpPr txBox="1">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sv-SE"/>
          </a:p>
        </p:txBody>
      </p:sp>
      <p:sp>
        <p:nvSpPr>
          <p:cNvPr id="1026" name="Rectangle 2"/>
          <p:cNvSpPr>
            <a:spLocks noChangeArrowheads="1"/>
          </p:cNvSpPr>
          <p:nvPr/>
        </p:nvSpPr>
        <p:spPr bwMode="auto">
          <a:xfrm>
            <a:off x="0" y="0"/>
            <a:ext cx="9140825" cy="488950"/>
          </a:xfrm>
          <a:prstGeom prst="rect">
            <a:avLst/>
          </a:prstGeom>
          <a:solidFill>
            <a:srgbClr val="A6A3A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sv-SE"/>
          </a:p>
        </p:txBody>
      </p:sp>
      <p:sp>
        <p:nvSpPr>
          <p:cNvPr id="1027" name="Rectangle 3"/>
          <p:cNvSpPr>
            <a:spLocks noChangeArrowheads="1"/>
          </p:cNvSpPr>
          <p:nvPr/>
        </p:nvSpPr>
        <p:spPr bwMode="auto">
          <a:xfrm>
            <a:off x="3175" y="6369050"/>
            <a:ext cx="9140825" cy="488950"/>
          </a:xfrm>
          <a:prstGeom prst="rect">
            <a:avLst/>
          </a:prstGeom>
          <a:solidFill>
            <a:srgbClr val="A6A6A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sv-SE"/>
          </a:p>
        </p:txBody>
      </p:sp>
      <p:sp>
        <p:nvSpPr>
          <p:cNvPr id="1028" name="AutoShape 4"/>
          <p:cNvSpPr>
            <a:spLocks noChangeArrowheads="1"/>
          </p:cNvSpPr>
          <p:nvPr/>
        </p:nvSpPr>
        <p:spPr bwMode="auto">
          <a:xfrm>
            <a:off x="1968500" y="393700"/>
            <a:ext cx="6280150" cy="6103938"/>
          </a:xfrm>
          <a:prstGeom prst="roundRect">
            <a:avLst>
              <a:gd name="adj" fmla="val 3176"/>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sv-SE"/>
          </a:p>
        </p:txBody>
      </p:sp>
      <p:sp>
        <p:nvSpPr>
          <p:cNvPr id="1029" name="Rectangle 5"/>
          <p:cNvSpPr>
            <a:spLocks noChangeArrowheads="1"/>
          </p:cNvSpPr>
          <p:nvPr/>
        </p:nvSpPr>
        <p:spPr bwMode="auto">
          <a:xfrm>
            <a:off x="7038975" y="6497638"/>
            <a:ext cx="1903413" cy="249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70927CC0-ADDE-4290-87EC-96641333FC5B}" type="slidenum">
              <a:rPr lang="sv-SE" sz="900">
                <a:solidFill>
                  <a:srgbClr val="000000"/>
                </a:solidFill>
                <a:ea typeface="DejaVu Sans" charset="0"/>
                <a:cs typeface="DejaVu Sans"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a:t>
            </a:fld>
            <a:endParaRPr lang="sv-SE" sz="900">
              <a:solidFill>
                <a:srgbClr val="000000"/>
              </a:solidFill>
              <a:ea typeface="DejaVu Sans" charset="0"/>
              <a:cs typeface="DejaVu Sans" charset="0"/>
            </a:endParaRPr>
          </a:p>
        </p:txBody>
      </p:sp>
      <p:sp>
        <p:nvSpPr>
          <p:cNvPr id="1030" name="Rectangle 6"/>
          <p:cNvSpPr>
            <a:spLocks noGrp="1" noChangeArrowheads="1"/>
          </p:cNvSpPr>
          <p:nvPr>
            <p:ph type="title"/>
          </p:nvPr>
        </p:nvSpPr>
        <p:spPr bwMode="auto">
          <a:xfrm>
            <a:off x="1889125" y="868363"/>
            <a:ext cx="6275388"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smtClean="0"/>
              <a:t>Click to edit the title text format</a:t>
            </a:r>
          </a:p>
        </p:txBody>
      </p:sp>
      <p:sp>
        <p:nvSpPr>
          <p:cNvPr id="1031" name="Rectangle 7"/>
          <p:cNvSpPr>
            <a:spLocks noGrp="1" noChangeArrowheads="1"/>
          </p:cNvSpPr>
          <p:nvPr>
            <p:ph type="body" idx="1"/>
          </p:nvPr>
        </p:nvSpPr>
        <p:spPr bwMode="auto">
          <a:xfrm>
            <a:off x="1889125" y="2008188"/>
            <a:ext cx="6275388" cy="4110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pic>
        <p:nvPicPr>
          <p:cNvPr id="1032" name="Picture 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06400" y="2693988"/>
            <a:ext cx="1109663" cy="1466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3672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457200" rtl="0" eaLnBrk="0" fontAlgn="base" hangingPunct="0">
        <a:spcBef>
          <a:spcPct val="0"/>
        </a:spcBef>
        <a:spcAft>
          <a:spcPct val="0"/>
        </a:spcAft>
        <a:buClr>
          <a:srgbClr val="000000"/>
        </a:buClr>
        <a:buSzPct val="100000"/>
        <a:buFont typeface="Times New Roman" pitchFamily="16" charset="0"/>
        <a:defRPr sz="3200">
          <a:solidFill>
            <a:srgbClr val="B81100"/>
          </a:solidFill>
          <a:latin typeface="+mj-lt"/>
          <a:ea typeface="+mj-ea"/>
          <a:cs typeface="+mj-cs"/>
        </a:defRPr>
      </a:lvl1pPr>
      <a:lvl2pPr marL="742950" indent="-285750" algn="l" defTabSz="457200" rtl="0" eaLnBrk="0" fontAlgn="base" hangingPunct="0">
        <a:spcBef>
          <a:spcPct val="0"/>
        </a:spcBef>
        <a:spcAft>
          <a:spcPct val="0"/>
        </a:spcAft>
        <a:buClr>
          <a:srgbClr val="000000"/>
        </a:buClr>
        <a:buSzPct val="100000"/>
        <a:buFont typeface="Times New Roman" pitchFamily="16" charset="0"/>
        <a:defRPr sz="3200">
          <a:solidFill>
            <a:srgbClr val="B81100"/>
          </a:solidFill>
          <a:latin typeface="Verdana" pitchFamily="32" charset="0"/>
          <a:ea typeface="DejaVu Sans" charset="0"/>
          <a:cs typeface="DejaVu Sans" charset="0"/>
        </a:defRPr>
      </a:lvl2pPr>
      <a:lvl3pPr marL="1143000" indent="-228600" algn="l" defTabSz="457200" rtl="0" eaLnBrk="0" fontAlgn="base" hangingPunct="0">
        <a:spcBef>
          <a:spcPct val="0"/>
        </a:spcBef>
        <a:spcAft>
          <a:spcPct val="0"/>
        </a:spcAft>
        <a:buClr>
          <a:srgbClr val="000000"/>
        </a:buClr>
        <a:buSzPct val="100000"/>
        <a:buFont typeface="Times New Roman" pitchFamily="16" charset="0"/>
        <a:defRPr sz="3200">
          <a:solidFill>
            <a:srgbClr val="B81100"/>
          </a:solidFill>
          <a:latin typeface="Verdana" pitchFamily="32" charset="0"/>
          <a:ea typeface="DejaVu Sans" charset="0"/>
          <a:cs typeface="DejaVu Sans" charset="0"/>
        </a:defRPr>
      </a:lvl3pPr>
      <a:lvl4pPr marL="1600200" indent="-228600" algn="l" defTabSz="457200" rtl="0" eaLnBrk="0" fontAlgn="base" hangingPunct="0">
        <a:spcBef>
          <a:spcPct val="0"/>
        </a:spcBef>
        <a:spcAft>
          <a:spcPct val="0"/>
        </a:spcAft>
        <a:buClr>
          <a:srgbClr val="000000"/>
        </a:buClr>
        <a:buSzPct val="100000"/>
        <a:buFont typeface="Times New Roman" pitchFamily="16" charset="0"/>
        <a:defRPr sz="3200">
          <a:solidFill>
            <a:srgbClr val="B81100"/>
          </a:solidFill>
          <a:latin typeface="Verdana" pitchFamily="32" charset="0"/>
          <a:ea typeface="DejaVu Sans" charset="0"/>
          <a:cs typeface="DejaVu Sans" charset="0"/>
        </a:defRPr>
      </a:lvl4pPr>
      <a:lvl5pPr marL="2057400" indent="-228600" algn="l" defTabSz="457200" rtl="0" eaLnBrk="0" fontAlgn="base" hangingPunct="0">
        <a:spcBef>
          <a:spcPct val="0"/>
        </a:spcBef>
        <a:spcAft>
          <a:spcPct val="0"/>
        </a:spcAft>
        <a:buClr>
          <a:srgbClr val="000000"/>
        </a:buClr>
        <a:buSzPct val="100000"/>
        <a:buFont typeface="Times New Roman" pitchFamily="16" charset="0"/>
        <a:defRPr sz="3200">
          <a:solidFill>
            <a:srgbClr val="B81100"/>
          </a:solidFill>
          <a:latin typeface="Verdana" pitchFamily="32" charset="0"/>
          <a:ea typeface="DejaVu Sans" charset="0"/>
          <a:cs typeface="DejaVu Sans"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200">
          <a:solidFill>
            <a:srgbClr val="B81100"/>
          </a:solidFill>
          <a:latin typeface="Verdana" pitchFamily="32" charset="0"/>
          <a:ea typeface="DejaVu Sans" charset="0"/>
          <a:cs typeface="DejaVu Sans"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200">
          <a:solidFill>
            <a:srgbClr val="B81100"/>
          </a:solidFill>
          <a:latin typeface="Verdana" pitchFamily="32" charset="0"/>
          <a:ea typeface="DejaVu Sans" charset="0"/>
          <a:cs typeface="DejaVu Sans"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200">
          <a:solidFill>
            <a:srgbClr val="B81100"/>
          </a:solidFill>
          <a:latin typeface="Verdana" pitchFamily="32" charset="0"/>
          <a:ea typeface="DejaVu Sans" charset="0"/>
          <a:cs typeface="DejaVu Sans"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200">
          <a:solidFill>
            <a:srgbClr val="B81100"/>
          </a:solidFill>
          <a:latin typeface="Verdana" pitchFamily="32" charset="0"/>
          <a:ea typeface="DejaVu Sans" charset="0"/>
          <a:cs typeface="DejaVu Sans" charset="0"/>
        </a:defRPr>
      </a:lvl9pPr>
    </p:titleStyle>
    <p:bodyStyle>
      <a:lvl1pPr marL="342900" indent="-342900" algn="l" defTabSz="457200" rtl="0" eaLnBrk="0" fontAlgn="base" hangingPunct="0">
        <a:spcBef>
          <a:spcPts val="400"/>
        </a:spcBef>
        <a:spcAft>
          <a:spcPct val="0"/>
        </a:spcAft>
        <a:buClr>
          <a:srgbClr val="000000"/>
        </a:buClr>
        <a:buSzPct val="100000"/>
        <a:buFont typeface="Times New Roman" pitchFamily="16" charset="0"/>
        <a:defRPr sz="1600">
          <a:solidFill>
            <a:srgbClr val="000000"/>
          </a:solidFill>
          <a:latin typeface="+mn-lt"/>
          <a:ea typeface="+mn-ea"/>
          <a:cs typeface="+mn-cs"/>
        </a:defRPr>
      </a:lvl1pPr>
      <a:lvl2pPr marL="742950" indent="-285750" algn="l" defTabSz="457200" rtl="0" eaLnBrk="0" fontAlgn="base" hangingPunct="0">
        <a:spcBef>
          <a:spcPts val="350"/>
        </a:spcBef>
        <a:spcAft>
          <a:spcPct val="0"/>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Text Box 1"/>
          <p:cNvSpPr txBox="1">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sv-SE"/>
          </a:p>
        </p:txBody>
      </p:sp>
      <p:sp>
        <p:nvSpPr>
          <p:cNvPr id="2050" name="Rectangle 2"/>
          <p:cNvSpPr>
            <a:spLocks noChangeArrowheads="1"/>
          </p:cNvSpPr>
          <p:nvPr/>
        </p:nvSpPr>
        <p:spPr bwMode="auto">
          <a:xfrm>
            <a:off x="0" y="0"/>
            <a:ext cx="9140825" cy="488950"/>
          </a:xfrm>
          <a:prstGeom prst="rect">
            <a:avLst/>
          </a:prstGeom>
          <a:solidFill>
            <a:srgbClr val="A6A3A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sv-SE"/>
          </a:p>
        </p:txBody>
      </p:sp>
      <p:sp>
        <p:nvSpPr>
          <p:cNvPr id="2051" name="Rectangle 3"/>
          <p:cNvSpPr>
            <a:spLocks noChangeArrowheads="1"/>
          </p:cNvSpPr>
          <p:nvPr/>
        </p:nvSpPr>
        <p:spPr bwMode="auto">
          <a:xfrm>
            <a:off x="3175" y="6369050"/>
            <a:ext cx="9140825" cy="488950"/>
          </a:xfrm>
          <a:prstGeom prst="rect">
            <a:avLst/>
          </a:prstGeom>
          <a:solidFill>
            <a:srgbClr val="A6A6A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sv-SE"/>
          </a:p>
        </p:txBody>
      </p:sp>
      <p:sp>
        <p:nvSpPr>
          <p:cNvPr id="2052" name="AutoShape 4"/>
          <p:cNvSpPr>
            <a:spLocks noChangeArrowheads="1"/>
          </p:cNvSpPr>
          <p:nvPr/>
        </p:nvSpPr>
        <p:spPr bwMode="auto">
          <a:xfrm>
            <a:off x="1968500" y="393700"/>
            <a:ext cx="6280150" cy="6103938"/>
          </a:xfrm>
          <a:prstGeom prst="roundRect">
            <a:avLst>
              <a:gd name="adj" fmla="val 3176"/>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sv-SE"/>
          </a:p>
        </p:txBody>
      </p:sp>
      <p:sp>
        <p:nvSpPr>
          <p:cNvPr id="2053" name="Rectangle 5"/>
          <p:cNvSpPr>
            <a:spLocks noChangeArrowheads="1"/>
          </p:cNvSpPr>
          <p:nvPr/>
        </p:nvSpPr>
        <p:spPr bwMode="auto">
          <a:xfrm>
            <a:off x="7038975" y="6497638"/>
            <a:ext cx="1903413" cy="249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8B3CC8F-936D-4D2D-A7C5-850FEEFD56AD}" type="slidenum">
              <a:rPr lang="sv-SE" sz="900">
                <a:solidFill>
                  <a:srgbClr val="000000"/>
                </a:solidFill>
                <a:ea typeface="DejaVu Sans" charset="0"/>
                <a:cs typeface="DejaVu Sans"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a:t>
            </a:fld>
            <a:endParaRPr lang="sv-SE" sz="900">
              <a:solidFill>
                <a:srgbClr val="000000"/>
              </a:solidFill>
              <a:ea typeface="DejaVu Sans" charset="0"/>
              <a:cs typeface="DejaVu Sans" charset="0"/>
            </a:endParaRPr>
          </a:p>
        </p:txBody>
      </p:sp>
      <p:sp>
        <p:nvSpPr>
          <p:cNvPr id="2054" name="Rectangle 6"/>
          <p:cNvSpPr>
            <a:spLocks noGrp="1" noChangeArrowheads="1"/>
          </p:cNvSpPr>
          <p:nvPr>
            <p:ph type="title"/>
          </p:nvPr>
        </p:nvSpPr>
        <p:spPr bwMode="auto">
          <a:xfrm>
            <a:off x="1889125" y="868363"/>
            <a:ext cx="6275388"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smtClean="0"/>
              <a:t>Click to edit the title text format</a:t>
            </a:r>
          </a:p>
        </p:txBody>
      </p:sp>
      <p:sp>
        <p:nvSpPr>
          <p:cNvPr id="2055" name="Rectangle 7"/>
          <p:cNvSpPr>
            <a:spLocks noGrp="1" noChangeArrowheads="1"/>
          </p:cNvSpPr>
          <p:nvPr>
            <p:ph type="body" idx="1"/>
          </p:nvPr>
        </p:nvSpPr>
        <p:spPr bwMode="auto">
          <a:xfrm>
            <a:off x="1889125" y="2008188"/>
            <a:ext cx="6275388" cy="4110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457200" rtl="0" eaLnBrk="0" fontAlgn="base" hangingPunct="0">
        <a:spcBef>
          <a:spcPct val="0"/>
        </a:spcBef>
        <a:spcAft>
          <a:spcPct val="0"/>
        </a:spcAft>
        <a:buClr>
          <a:srgbClr val="000000"/>
        </a:buClr>
        <a:buSzPct val="100000"/>
        <a:buFont typeface="Times New Roman" pitchFamily="16" charset="0"/>
        <a:defRPr sz="3200">
          <a:solidFill>
            <a:srgbClr val="B81100"/>
          </a:solidFill>
          <a:latin typeface="+mj-lt"/>
          <a:ea typeface="+mj-ea"/>
          <a:cs typeface="+mj-cs"/>
        </a:defRPr>
      </a:lvl1pPr>
      <a:lvl2pPr marL="742950" indent="-285750" algn="l" defTabSz="457200" rtl="0" eaLnBrk="0" fontAlgn="base" hangingPunct="0">
        <a:spcBef>
          <a:spcPct val="0"/>
        </a:spcBef>
        <a:spcAft>
          <a:spcPct val="0"/>
        </a:spcAft>
        <a:buClr>
          <a:srgbClr val="000000"/>
        </a:buClr>
        <a:buSzPct val="100000"/>
        <a:buFont typeface="Times New Roman" pitchFamily="16" charset="0"/>
        <a:defRPr sz="3200">
          <a:solidFill>
            <a:srgbClr val="B81100"/>
          </a:solidFill>
          <a:latin typeface="Verdana" pitchFamily="32" charset="0"/>
          <a:ea typeface="DejaVu Sans" charset="0"/>
          <a:cs typeface="DejaVu Sans" charset="0"/>
        </a:defRPr>
      </a:lvl2pPr>
      <a:lvl3pPr marL="1143000" indent="-228600" algn="l" defTabSz="457200" rtl="0" eaLnBrk="0" fontAlgn="base" hangingPunct="0">
        <a:spcBef>
          <a:spcPct val="0"/>
        </a:spcBef>
        <a:spcAft>
          <a:spcPct val="0"/>
        </a:spcAft>
        <a:buClr>
          <a:srgbClr val="000000"/>
        </a:buClr>
        <a:buSzPct val="100000"/>
        <a:buFont typeface="Times New Roman" pitchFamily="16" charset="0"/>
        <a:defRPr sz="3200">
          <a:solidFill>
            <a:srgbClr val="B81100"/>
          </a:solidFill>
          <a:latin typeface="Verdana" pitchFamily="32" charset="0"/>
          <a:ea typeface="DejaVu Sans" charset="0"/>
          <a:cs typeface="DejaVu Sans" charset="0"/>
        </a:defRPr>
      </a:lvl3pPr>
      <a:lvl4pPr marL="1600200" indent="-228600" algn="l" defTabSz="457200" rtl="0" eaLnBrk="0" fontAlgn="base" hangingPunct="0">
        <a:spcBef>
          <a:spcPct val="0"/>
        </a:spcBef>
        <a:spcAft>
          <a:spcPct val="0"/>
        </a:spcAft>
        <a:buClr>
          <a:srgbClr val="000000"/>
        </a:buClr>
        <a:buSzPct val="100000"/>
        <a:buFont typeface="Times New Roman" pitchFamily="16" charset="0"/>
        <a:defRPr sz="3200">
          <a:solidFill>
            <a:srgbClr val="B81100"/>
          </a:solidFill>
          <a:latin typeface="Verdana" pitchFamily="32" charset="0"/>
          <a:ea typeface="DejaVu Sans" charset="0"/>
          <a:cs typeface="DejaVu Sans" charset="0"/>
        </a:defRPr>
      </a:lvl4pPr>
      <a:lvl5pPr marL="2057400" indent="-228600" algn="l" defTabSz="457200" rtl="0" eaLnBrk="0" fontAlgn="base" hangingPunct="0">
        <a:spcBef>
          <a:spcPct val="0"/>
        </a:spcBef>
        <a:spcAft>
          <a:spcPct val="0"/>
        </a:spcAft>
        <a:buClr>
          <a:srgbClr val="000000"/>
        </a:buClr>
        <a:buSzPct val="100000"/>
        <a:buFont typeface="Times New Roman" pitchFamily="16" charset="0"/>
        <a:defRPr sz="3200">
          <a:solidFill>
            <a:srgbClr val="B81100"/>
          </a:solidFill>
          <a:latin typeface="Verdana" pitchFamily="32" charset="0"/>
          <a:ea typeface="DejaVu Sans" charset="0"/>
          <a:cs typeface="DejaVu Sans"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200">
          <a:solidFill>
            <a:srgbClr val="B81100"/>
          </a:solidFill>
          <a:latin typeface="Verdana" pitchFamily="32" charset="0"/>
          <a:ea typeface="DejaVu Sans" charset="0"/>
          <a:cs typeface="DejaVu Sans"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200">
          <a:solidFill>
            <a:srgbClr val="B81100"/>
          </a:solidFill>
          <a:latin typeface="Verdana" pitchFamily="32" charset="0"/>
          <a:ea typeface="DejaVu Sans" charset="0"/>
          <a:cs typeface="DejaVu Sans"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200">
          <a:solidFill>
            <a:srgbClr val="B81100"/>
          </a:solidFill>
          <a:latin typeface="Verdana" pitchFamily="32" charset="0"/>
          <a:ea typeface="DejaVu Sans" charset="0"/>
          <a:cs typeface="DejaVu Sans"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200">
          <a:solidFill>
            <a:srgbClr val="B81100"/>
          </a:solidFill>
          <a:latin typeface="Verdana" pitchFamily="32" charset="0"/>
          <a:ea typeface="DejaVu Sans" charset="0"/>
          <a:cs typeface="DejaVu Sans" charset="0"/>
        </a:defRPr>
      </a:lvl9pPr>
    </p:titleStyle>
    <p:bodyStyle>
      <a:lvl1pPr marL="342900" indent="-342900" algn="l" defTabSz="457200" rtl="0" eaLnBrk="0" fontAlgn="base" hangingPunct="0">
        <a:spcBef>
          <a:spcPts val="400"/>
        </a:spcBef>
        <a:spcAft>
          <a:spcPct val="0"/>
        </a:spcAft>
        <a:buClr>
          <a:srgbClr val="000000"/>
        </a:buClr>
        <a:buSzPct val="100000"/>
        <a:buFont typeface="Times New Roman" pitchFamily="16" charset="0"/>
        <a:defRPr sz="1600">
          <a:solidFill>
            <a:srgbClr val="000000"/>
          </a:solidFill>
          <a:latin typeface="+mn-lt"/>
          <a:ea typeface="+mn-ea"/>
          <a:cs typeface="+mn-cs"/>
        </a:defRPr>
      </a:lvl1pPr>
      <a:lvl2pPr marL="742950" indent="-285750" algn="l" defTabSz="457200" rtl="0" eaLnBrk="0" fontAlgn="base" hangingPunct="0">
        <a:spcBef>
          <a:spcPts val="350"/>
        </a:spcBef>
        <a:spcAft>
          <a:spcPct val="0"/>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ChangeArrowheads="1"/>
          </p:cNvSpPr>
          <p:nvPr/>
        </p:nvSpPr>
        <p:spPr bwMode="auto">
          <a:xfrm>
            <a:off x="0" y="0"/>
            <a:ext cx="9140825" cy="488950"/>
          </a:xfrm>
          <a:prstGeom prst="rect">
            <a:avLst/>
          </a:prstGeom>
          <a:solidFill>
            <a:srgbClr val="A6A3A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sv-SE"/>
          </a:p>
        </p:txBody>
      </p:sp>
      <p:sp>
        <p:nvSpPr>
          <p:cNvPr id="3074" name="Rectangle 2"/>
          <p:cNvSpPr>
            <a:spLocks noChangeArrowheads="1"/>
          </p:cNvSpPr>
          <p:nvPr/>
        </p:nvSpPr>
        <p:spPr bwMode="auto">
          <a:xfrm>
            <a:off x="3175" y="6369050"/>
            <a:ext cx="9140825" cy="488950"/>
          </a:xfrm>
          <a:prstGeom prst="rect">
            <a:avLst/>
          </a:prstGeom>
          <a:solidFill>
            <a:srgbClr val="A6A6A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sv-SE"/>
          </a:p>
        </p:txBody>
      </p:sp>
      <p:sp>
        <p:nvSpPr>
          <p:cNvPr id="3075" name="AutoShape 3"/>
          <p:cNvSpPr>
            <a:spLocks noChangeArrowheads="1"/>
          </p:cNvSpPr>
          <p:nvPr/>
        </p:nvSpPr>
        <p:spPr bwMode="auto">
          <a:xfrm>
            <a:off x="1968500" y="393700"/>
            <a:ext cx="6280150" cy="6103938"/>
          </a:xfrm>
          <a:prstGeom prst="roundRect">
            <a:avLst>
              <a:gd name="adj" fmla="val 3176"/>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sv-SE"/>
          </a:p>
        </p:txBody>
      </p:sp>
      <p:sp>
        <p:nvSpPr>
          <p:cNvPr id="3076" name="Rectangle 4"/>
          <p:cNvSpPr>
            <a:spLocks noChangeArrowheads="1"/>
          </p:cNvSpPr>
          <p:nvPr/>
        </p:nvSpPr>
        <p:spPr bwMode="auto">
          <a:xfrm>
            <a:off x="7038975" y="6497638"/>
            <a:ext cx="1903413" cy="249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2A2F930F-5285-4A35-8283-FCD582587212}" type="slidenum">
              <a:rPr lang="sv-SE" sz="900">
                <a:solidFill>
                  <a:srgbClr val="000000"/>
                </a:solidFill>
                <a:ea typeface="DejaVu Sans" charset="0"/>
                <a:cs typeface="DejaVu Sans"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a:t>
            </a:fld>
            <a:endParaRPr lang="sv-SE" sz="900">
              <a:solidFill>
                <a:srgbClr val="000000"/>
              </a:solidFill>
              <a:ea typeface="DejaVu Sans" charset="0"/>
              <a:cs typeface="DejaVu Sans" charset="0"/>
            </a:endParaRPr>
          </a:p>
        </p:txBody>
      </p:sp>
      <p:pic>
        <p:nvPicPr>
          <p:cNvPr id="3077" name="Picture 5"/>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06400" y="2693988"/>
            <a:ext cx="1109663" cy="1466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3672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8" name="Rectangle 6"/>
          <p:cNvSpPr>
            <a:spLocks noGrp="1" noChangeArrowheads="1"/>
          </p:cNvSpPr>
          <p:nvPr>
            <p:ph type="title"/>
          </p:nvPr>
        </p:nvSpPr>
        <p:spPr bwMode="auto">
          <a:xfrm>
            <a:off x="1889125" y="868363"/>
            <a:ext cx="6275388"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smtClean="0"/>
              <a:t>Click to edit the title text format</a:t>
            </a:r>
          </a:p>
        </p:txBody>
      </p:sp>
      <p:sp>
        <p:nvSpPr>
          <p:cNvPr id="3079" name="Rectangle 7"/>
          <p:cNvSpPr>
            <a:spLocks noGrp="1" noChangeArrowheads="1"/>
          </p:cNvSpPr>
          <p:nvPr>
            <p:ph type="body" idx="1"/>
          </p:nvPr>
        </p:nvSpPr>
        <p:spPr bwMode="auto">
          <a:xfrm>
            <a:off x="1889125" y="2008188"/>
            <a:ext cx="6275388" cy="4110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3080" name="Text Box 8"/>
          <p:cNvSpPr txBox="1">
            <a:spLocks noChangeArrowheads="1"/>
          </p:cNvSpPr>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sv-SE"/>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0" fontAlgn="base" hangingPunct="0">
        <a:spcBef>
          <a:spcPct val="0"/>
        </a:spcBef>
        <a:spcAft>
          <a:spcPct val="0"/>
        </a:spcAft>
        <a:buClr>
          <a:srgbClr val="000000"/>
        </a:buClr>
        <a:buSzPct val="100000"/>
        <a:buFont typeface="Times New Roman" pitchFamily="16" charset="0"/>
        <a:defRPr sz="3200">
          <a:solidFill>
            <a:srgbClr val="B81100"/>
          </a:solidFill>
          <a:latin typeface="+mj-lt"/>
          <a:ea typeface="+mj-ea"/>
          <a:cs typeface="+mj-cs"/>
        </a:defRPr>
      </a:lvl1pPr>
      <a:lvl2pPr marL="742950" indent="-285750" algn="l" defTabSz="457200" rtl="0" eaLnBrk="0" fontAlgn="base" hangingPunct="0">
        <a:spcBef>
          <a:spcPct val="0"/>
        </a:spcBef>
        <a:spcAft>
          <a:spcPct val="0"/>
        </a:spcAft>
        <a:buClr>
          <a:srgbClr val="000000"/>
        </a:buClr>
        <a:buSzPct val="100000"/>
        <a:buFont typeface="Times New Roman" pitchFamily="16" charset="0"/>
        <a:defRPr sz="3200">
          <a:solidFill>
            <a:srgbClr val="B81100"/>
          </a:solidFill>
          <a:latin typeface="Verdana" pitchFamily="32" charset="0"/>
          <a:ea typeface="DejaVu Sans" charset="0"/>
          <a:cs typeface="DejaVu Sans" charset="0"/>
        </a:defRPr>
      </a:lvl2pPr>
      <a:lvl3pPr marL="1143000" indent="-228600" algn="l" defTabSz="457200" rtl="0" eaLnBrk="0" fontAlgn="base" hangingPunct="0">
        <a:spcBef>
          <a:spcPct val="0"/>
        </a:spcBef>
        <a:spcAft>
          <a:spcPct val="0"/>
        </a:spcAft>
        <a:buClr>
          <a:srgbClr val="000000"/>
        </a:buClr>
        <a:buSzPct val="100000"/>
        <a:buFont typeface="Times New Roman" pitchFamily="16" charset="0"/>
        <a:defRPr sz="3200">
          <a:solidFill>
            <a:srgbClr val="B81100"/>
          </a:solidFill>
          <a:latin typeface="Verdana" pitchFamily="32" charset="0"/>
          <a:ea typeface="DejaVu Sans" charset="0"/>
          <a:cs typeface="DejaVu Sans" charset="0"/>
        </a:defRPr>
      </a:lvl3pPr>
      <a:lvl4pPr marL="1600200" indent="-228600" algn="l" defTabSz="457200" rtl="0" eaLnBrk="0" fontAlgn="base" hangingPunct="0">
        <a:spcBef>
          <a:spcPct val="0"/>
        </a:spcBef>
        <a:spcAft>
          <a:spcPct val="0"/>
        </a:spcAft>
        <a:buClr>
          <a:srgbClr val="000000"/>
        </a:buClr>
        <a:buSzPct val="100000"/>
        <a:buFont typeface="Times New Roman" pitchFamily="16" charset="0"/>
        <a:defRPr sz="3200">
          <a:solidFill>
            <a:srgbClr val="B81100"/>
          </a:solidFill>
          <a:latin typeface="Verdana" pitchFamily="32" charset="0"/>
          <a:ea typeface="DejaVu Sans" charset="0"/>
          <a:cs typeface="DejaVu Sans" charset="0"/>
        </a:defRPr>
      </a:lvl4pPr>
      <a:lvl5pPr marL="2057400" indent="-228600" algn="l" defTabSz="457200" rtl="0" eaLnBrk="0" fontAlgn="base" hangingPunct="0">
        <a:spcBef>
          <a:spcPct val="0"/>
        </a:spcBef>
        <a:spcAft>
          <a:spcPct val="0"/>
        </a:spcAft>
        <a:buClr>
          <a:srgbClr val="000000"/>
        </a:buClr>
        <a:buSzPct val="100000"/>
        <a:buFont typeface="Times New Roman" pitchFamily="16" charset="0"/>
        <a:defRPr sz="3200">
          <a:solidFill>
            <a:srgbClr val="B81100"/>
          </a:solidFill>
          <a:latin typeface="Verdana" pitchFamily="32" charset="0"/>
          <a:ea typeface="DejaVu Sans" charset="0"/>
          <a:cs typeface="DejaVu Sans"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200">
          <a:solidFill>
            <a:srgbClr val="B81100"/>
          </a:solidFill>
          <a:latin typeface="Verdana" pitchFamily="32" charset="0"/>
          <a:ea typeface="DejaVu Sans" charset="0"/>
          <a:cs typeface="DejaVu Sans"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200">
          <a:solidFill>
            <a:srgbClr val="B81100"/>
          </a:solidFill>
          <a:latin typeface="Verdana" pitchFamily="32" charset="0"/>
          <a:ea typeface="DejaVu Sans" charset="0"/>
          <a:cs typeface="DejaVu Sans"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200">
          <a:solidFill>
            <a:srgbClr val="B81100"/>
          </a:solidFill>
          <a:latin typeface="Verdana" pitchFamily="32" charset="0"/>
          <a:ea typeface="DejaVu Sans" charset="0"/>
          <a:cs typeface="DejaVu Sans"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200">
          <a:solidFill>
            <a:srgbClr val="B81100"/>
          </a:solidFill>
          <a:latin typeface="Verdana" pitchFamily="32" charset="0"/>
          <a:ea typeface="DejaVu Sans" charset="0"/>
          <a:cs typeface="DejaVu Sans" charset="0"/>
        </a:defRPr>
      </a:lvl9pPr>
    </p:titleStyle>
    <p:bodyStyle>
      <a:lvl1pPr marL="342900" indent="-342900" algn="l" defTabSz="457200" rtl="0" eaLnBrk="0" fontAlgn="base" hangingPunct="0">
        <a:spcBef>
          <a:spcPts val="400"/>
        </a:spcBef>
        <a:spcAft>
          <a:spcPct val="0"/>
        </a:spcAft>
        <a:buClr>
          <a:srgbClr val="000000"/>
        </a:buClr>
        <a:buSzPct val="100000"/>
        <a:buFont typeface="Times New Roman" pitchFamily="16" charset="0"/>
        <a:defRPr sz="1600">
          <a:solidFill>
            <a:srgbClr val="000000"/>
          </a:solidFill>
          <a:latin typeface="+mn-lt"/>
          <a:ea typeface="+mn-ea"/>
          <a:cs typeface="+mn-cs"/>
        </a:defRPr>
      </a:lvl1pPr>
      <a:lvl2pPr marL="742950" indent="-285750" algn="l" defTabSz="457200" rtl="0" eaLnBrk="0" fontAlgn="base" hangingPunct="0">
        <a:spcBef>
          <a:spcPts val="350"/>
        </a:spcBef>
        <a:spcAft>
          <a:spcPct val="0"/>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www.kth.se/social/"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381000" y="592138"/>
            <a:ext cx="8763000" cy="350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9pPr>
          </a:lstStyle>
          <a:p>
            <a:pPr algn="ctr" eaLnBrk="1" hangingPunct="1">
              <a:buClrTx/>
              <a:buFontTx/>
              <a:buNone/>
            </a:pPr>
            <a:r>
              <a:rPr lang="en-GB" sz="2800" dirty="0">
                <a:solidFill>
                  <a:srgbClr val="B81100"/>
                </a:solidFill>
              </a:rPr>
              <a:t>Welcome </a:t>
            </a:r>
            <a:r>
              <a:rPr lang="en-GB" sz="2800" dirty="0" smtClean="0">
                <a:solidFill>
                  <a:srgbClr val="B81100"/>
                </a:solidFill>
              </a:rPr>
              <a:t>to</a:t>
            </a:r>
          </a:p>
          <a:p>
            <a:pPr algn="ctr" eaLnBrk="1" hangingPunct="1">
              <a:buClrTx/>
              <a:buFontTx/>
              <a:buNone/>
            </a:pPr>
            <a:r>
              <a:rPr lang="en-GB" sz="2800" dirty="0">
                <a:solidFill>
                  <a:srgbClr val="B81100"/>
                </a:solidFill>
              </a:rPr>
              <a:t/>
            </a:r>
            <a:br>
              <a:rPr lang="en-GB" sz="2800" dirty="0">
                <a:solidFill>
                  <a:srgbClr val="B81100"/>
                </a:solidFill>
              </a:rPr>
            </a:br>
            <a:r>
              <a:rPr lang="en-GB" sz="2800" dirty="0" smtClean="0">
                <a:solidFill>
                  <a:srgbClr val="B81100"/>
                </a:solidFill>
              </a:rPr>
              <a:t>EQ2430/EQ2435/EQ2440 </a:t>
            </a:r>
            <a:r>
              <a:rPr lang="en-GB" sz="2800" dirty="0">
                <a:solidFill>
                  <a:srgbClr val="B81100"/>
                </a:solidFill>
              </a:rPr>
              <a:t>Project in Wireless Communication</a:t>
            </a:r>
            <a:br>
              <a:rPr lang="en-GB" sz="2800" dirty="0">
                <a:solidFill>
                  <a:srgbClr val="B81100"/>
                </a:solidFill>
              </a:rPr>
            </a:br>
            <a:endParaRPr lang="en-GB" sz="2800" dirty="0">
              <a:solidFill>
                <a:srgbClr val="B81100"/>
              </a:solidFill>
            </a:endParaRPr>
          </a:p>
        </p:txBody>
      </p:sp>
      <p:sp>
        <p:nvSpPr>
          <p:cNvPr id="5122" name="Text Box 2"/>
          <p:cNvSpPr txBox="1">
            <a:spLocks noChangeArrowheads="1"/>
          </p:cNvSpPr>
          <p:nvPr/>
        </p:nvSpPr>
        <p:spPr bwMode="auto">
          <a:xfrm>
            <a:off x="1754163" y="3579812"/>
            <a:ext cx="6400800" cy="2160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9pPr>
          </a:lstStyle>
          <a:p>
            <a:pPr algn="ctr" eaLnBrk="1" hangingPunct="1">
              <a:spcBef>
                <a:spcPts val="400"/>
              </a:spcBef>
              <a:buClrTx/>
              <a:buFontTx/>
              <a:buNone/>
            </a:pPr>
            <a:r>
              <a:rPr lang="sv-SE" sz="1600" dirty="0" err="1" smtClean="0"/>
              <a:t>Lecture</a:t>
            </a:r>
            <a:r>
              <a:rPr lang="sv-SE" sz="1600" dirty="0" smtClean="0"/>
              <a:t> 1</a:t>
            </a:r>
            <a:r>
              <a:rPr lang="sv-SE" sz="1600" dirty="0"/>
              <a:t> </a:t>
            </a:r>
            <a:endParaRPr lang="sv-SE" sz="1600" dirty="0" smtClean="0"/>
          </a:p>
          <a:p>
            <a:pPr algn="ctr" eaLnBrk="1" hangingPunct="1">
              <a:spcBef>
                <a:spcPts val="400"/>
              </a:spcBef>
              <a:buClrTx/>
              <a:buFontTx/>
              <a:buNone/>
            </a:pPr>
            <a:r>
              <a:rPr lang="sv-SE" sz="1600" dirty="0" err="1" smtClean="0"/>
              <a:t>March</a:t>
            </a:r>
            <a:r>
              <a:rPr lang="sv-SE" sz="1600" dirty="0" smtClean="0"/>
              <a:t> 20, 2015</a:t>
            </a:r>
            <a:endParaRPr lang="sv-SE" sz="1600" dirty="0"/>
          </a:p>
        </p:txBody>
      </p:sp>
      <p:sp>
        <p:nvSpPr>
          <p:cNvPr id="5123" name="Text Box 3"/>
          <p:cNvSpPr txBox="1">
            <a:spLocks noChangeArrowheads="1"/>
          </p:cNvSpPr>
          <p:nvPr/>
        </p:nvSpPr>
        <p:spPr bwMode="auto">
          <a:xfrm>
            <a:off x="1187450" y="5229225"/>
            <a:ext cx="746760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9pPr>
          </a:lstStyle>
          <a:p>
            <a:pPr algn="ctr" eaLnBrk="1" hangingPunct="1">
              <a:spcBef>
                <a:spcPts val="1500"/>
              </a:spcBef>
              <a:buClrTx/>
              <a:buFontTx/>
              <a:buNone/>
            </a:pPr>
            <a:r>
              <a:rPr lang="sv-SE" sz="2400" dirty="0"/>
              <a:t>Per Zetterberg</a:t>
            </a:r>
          </a:p>
          <a:p>
            <a:pPr algn="ctr" eaLnBrk="1" hangingPunct="1">
              <a:spcBef>
                <a:spcPts val="1500"/>
              </a:spcBef>
              <a:buClrTx/>
              <a:buFontTx/>
              <a:buNone/>
            </a:pPr>
            <a:r>
              <a:rPr lang="en-US" sz="2400" dirty="0"/>
              <a:t>School of Electrical Engineering</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1857375" y="642938"/>
            <a:ext cx="627856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9pPr>
          </a:lstStyle>
          <a:p>
            <a:pPr eaLnBrk="1" hangingPunct="1">
              <a:buClrTx/>
              <a:buFontTx/>
              <a:buNone/>
            </a:pPr>
            <a:r>
              <a:rPr lang="en-US" sz="3200" dirty="0" smtClean="0">
                <a:solidFill>
                  <a:srgbClr val="B81100"/>
                </a:solidFill>
              </a:rPr>
              <a:t>Progress reports</a:t>
            </a:r>
            <a:endParaRPr lang="en-US" sz="3200" dirty="0">
              <a:solidFill>
                <a:srgbClr val="B81100"/>
              </a:solidFill>
            </a:endParaRPr>
          </a:p>
        </p:txBody>
      </p:sp>
      <p:sp>
        <p:nvSpPr>
          <p:cNvPr id="3" name="Rectangle 3"/>
          <p:cNvSpPr txBox="1">
            <a:spLocks noChangeArrowheads="1"/>
          </p:cNvSpPr>
          <p:nvPr/>
        </p:nvSpPr>
        <p:spPr>
          <a:xfrm>
            <a:off x="1833042" y="1628800"/>
            <a:ext cx="4899198" cy="5059363"/>
          </a:xfrm>
          <a:prstGeom prst="rect">
            <a:avLst/>
          </a:prstGeom>
        </p:spPr>
        <p:txBody>
          <a:bodyPr/>
          <a:lstStyle>
            <a:lvl1pPr marL="342900" indent="-342900" algn="l" defTabSz="457200" rtl="0" eaLnBrk="0" fontAlgn="base" hangingPunct="0">
              <a:spcBef>
                <a:spcPts val="400"/>
              </a:spcBef>
              <a:spcAft>
                <a:spcPct val="0"/>
              </a:spcAft>
              <a:buClr>
                <a:srgbClr val="000000"/>
              </a:buClr>
              <a:buSzPct val="100000"/>
              <a:buFont typeface="Times New Roman" pitchFamily="16" charset="0"/>
              <a:defRPr sz="1600">
                <a:solidFill>
                  <a:srgbClr val="000000"/>
                </a:solidFill>
                <a:latin typeface="+mn-lt"/>
                <a:ea typeface="+mn-ea"/>
                <a:cs typeface="+mn-cs"/>
              </a:defRPr>
            </a:lvl1pPr>
            <a:lvl2pPr marL="742950" indent="-285750" algn="l" defTabSz="457200" rtl="0" eaLnBrk="0" fontAlgn="base" hangingPunct="0">
              <a:spcBef>
                <a:spcPts val="350"/>
              </a:spcBef>
              <a:spcAft>
                <a:spcPct val="0"/>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a:lstStyle>
          <a:p>
            <a:pPr marL="457200" indent="-457200" eaLnBrk="1" hangingPunct="1">
              <a:buFont typeface="Arial" panose="020B0604020202020204" pitchFamily="34" charset="0"/>
              <a:buChar char="•"/>
            </a:pPr>
            <a:r>
              <a:rPr lang="en-US" altLang="en-US" sz="2800" kern="0" dirty="0" smtClean="0"/>
              <a:t>15 April.</a:t>
            </a:r>
          </a:p>
          <a:p>
            <a:pPr marL="457200" indent="-457200" eaLnBrk="1" hangingPunct="1">
              <a:buFont typeface="Arial" panose="020B0604020202020204" pitchFamily="34" charset="0"/>
              <a:buChar char="•"/>
            </a:pPr>
            <a:r>
              <a:rPr lang="sv-SE" altLang="en-US" sz="2800" kern="0" dirty="0" smtClean="0"/>
              <a:t>22 April.</a:t>
            </a:r>
          </a:p>
          <a:p>
            <a:pPr marL="457200" indent="-457200" eaLnBrk="1" hangingPunct="1">
              <a:buFont typeface="Arial" panose="020B0604020202020204" pitchFamily="34" charset="0"/>
              <a:buChar char="•"/>
            </a:pPr>
            <a:r>
              <a:rPr lang="sv-SE" altLang="en-US" sz="2800" kern="0" dirty="0" smtClean="0"/>
              <a:t>29 April</a:t>
            </a:r>
          </a:p>
          <a:p>
            <a:pPr marL="457200" indent="-457200" eaLnBrk="1" hangingPunct="1">
              <a:buFont typeface="Arial" panose="020B0604020202020204" pitchFamily="34" charset="0"/>
              <a:buChar char="•"/>
            </a:pPr>
            <a:r>
              <a:rPr lang="sv-SE" altLang="en-US" sz="2800" kern="0" dirty="0"/>
              <a:t>6</a:t>
            </a:r>
            <a:r>
              <a:rPr lang="sv-SE" altLang="en-US" sz="2800" kern="0" dirty="0" smtClean="0"/>
              <a:t> May</a:t>
            </a:r>
          </a:p>
          <a:p>
            <a:pPr marL="457200" indent="-457200" eaLnBrk="1" hangingPunct="1">
              <a:buFont typeface="Arial" panose="020B0604020202020204" pitchFamily="34" charset="0"/>
              <a:buChar char="•"/>
            </a:pPr>
            <a:r>
              <a:rPr lang="sv-SE" altLang="en-US" sz="2800" kern="0" dirty="0" smtClean="0"/>
              <a:t>13 May</a:t>
            </a:r>
          </a:p>
          <a:p>
            <a:pPr marL="457200" indent="-457200" eaLnBrk="1" hangingPunct="1">
              <a:buFont typeface="Arial" panose="020B0604020202020204" pitchFamily="34" charset="0"/>
              <a:buChar char="•"/>
            </a:pPr>
            <a:r>
              <a:rPr lang="sv-SE" altLang="en-US" sz="2800" kern="0" dirty="0" smtClean="0"/>
              <a:t>20 May</a:t>
            </a:r>
          </a:p>
          <a:p>
            <a:pPr marL="457200" indent="-457200" eaLnBrk="1" hangingPunct="1">
              <a:buFont typeface="Arial" panose="020B0604020202020204" pitchFamily="34" charset="0"/>
              <a:buChar char="•"/>
            </a:pPr>
            <a:r>
              <a:rPr lang="sv-SE" altLang="en-US" sz="2800" kern="0" dirty="0" smtClean="0"/>
              <a:t>27 </a:t>
            </a:r>
            <a:r>
              <a:rPr lang="sv-SE" altLang="en-US" sz="2800" kern="0" dirty="0"/>
              <a:t>May</a:t>
            </a:r>
          </a:p>
          <a:p>
            <a:pPr eaLnBrk="1" hangingPunct="1"/>
            <a:endParaRPr lang="sv-SE" altLang="en-US" kern="0" dirty="0" smtClean="0"/>
          </a:p>
          <a:p>
            <a:pPr eaLnBrk="1" hangingPunct="1">
              <a:buFontTx/>
              <a:buNone/>
            </a:pPr>
            <a:endParaRPr lang="en-US" altLang="en-US" kern="0" dirty="0" smtClean="0"/>
          </a:p>
        </p:txBody>
      </p:sp>
      <p:sp>
        <p:nvSpPr>
          <p:cNvPr id="4" name="Rectangle 4"/>
          <p:cNvSpPr>
            <a:spLocks noChangeArrowheads="1"/>
          </p:cNvSpPr>
          <p:nvPr/>
        </p:nvSpPr>
        <p:spPr bwMode="auto">
          <a:xfrm>
            <a:off x="2452688" y="5075238"/>
            <a:ext cx="444544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dirty="0"/>
          </a:p>
          <a:p>
            <a:pPr eaLnBrk="1" hangingPunct="1"/>
            <a:endParaRPr lang="en-US" altLang="en-US" dirty="0"/>
          </a:p>
          <a:p>
            <a:pPr eaLnBrk="1" hangingPunct="1"/>
            <a:r>
              <a:rPr lang="en-US" altLang="en-US" dirty="0" smtClean="0"/>
              <a:t>Check </a:t>
            </a:r>
            <a:r>
              <a:rPr lang="en-US" altLang="en-US" b="1" dirty="0" smtClean="0"/>
              <a:t>full </a:t>
            </a:r>
            <a:r>
              <a:rPr lang="en-US" altLang="en-US" dirty="0" smtClean="0"/>
              <a:t>schedule on homepage </a:t>
            </a:r>
            <a:endParaRPr lang="en-US" altLang="en-US" dirty="0"/>
          </a:p>
        </p:txBody>
      </p:sp>
    </p:spTree>
    <p:extLst>
      <p:ext uri="{BB962C8B-B14F-4D97-AF65-F5344CB8AC3E}">
        <p14:creationId xmlns:p14="http://schemas.microsoft.com/office/powerpoint/2010/main" val="14234029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1889125" y="868363"/>
            <a:ext cx="627856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9pPr>
          </a:lstStyle>
          <a:p>
            <a:pPr algn="ctr" eaLnBrk="1" hangingPunct="1">
              <a:buClrTx/>
              <a:buFontTx/>
              <a:buNone/>
            </a:pPr>
            <a:r>
              <a:rPr lang="en-US" sz="3200" dirty="0" smtClean="0">
                <a:solidFill>
                  <a:srgbClr val="B81100"/>
                </a:solidFill>
              </a:rPr>
              <a:t>Reflective diary</a:t>
            </a:r>
            <a:endParaRPr lang="en-US" sz="3200" dirty="0">
              <a:solidFill>
                <a:srgbClr val="B81100"/>
              </a:solidFill>
            </a:endParaRPr>
          </a:p>
        </p:txBody>
      </p:sp>
      <p:sp>
        <p:nvSpPr>
          <p:cNvPr id="10243" name="Rectangle 3"/>
          <p:cNvSpPr>
            <a:spLocks noChangeArrowheads="1"/>
          </p:cNvSpPr>
          <p:nvPr/>
        </p:nvSpPr>
        <p:spPr bwMode="auto">
          <a:xfrm>
            <a:off x="152400" y="-427038"/>
            <a:ext cx="1304925" cy="895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sv-SE"/>
          </a:p>
        </p:txBody>
      </p:sp>
      <p:sp>
        <p:nvSpPr>
          <p:cNvPr id="8" name="Content Placeholder 2"/>
          <p:cNvSpPr txBox="1">
            <a:spLocks/>
          </p:cNvSpPr>
          <p:nvPr/>
        </p:nvSpPr>
        <p:spPr>
          <a:xfrm>
            <a:off x="1763688" y="2132856"/>
            <a:ext cx="5688632" cy="5059363"/>
          </a:xfrm>
          <a:prstGeom prst="rect">
            <a:avLst/>
          </a:prstGeom>
        </p:spPr>
        <p:txBody>
          <a:bodyPr/>
          <a:lstStyle>
            <a:lvl1pPr marL="342900" indent="-342900" algn="l" defTabSz="457200" rtl="0" eaLnBrk="0" fontAlgn="base" hangingPunct="0">
              <a:spcBef>
                <a:spcPts val="400"/>
              </a:spcBef>
              <a:spcAft>
                <a:spcPct val="0"/>
              </a:spcAft>
              <a:buClr>
                <a:srgbClr val="000000"/>
              </a:buClr>
              <a:buSzPct val="100000"/>
              <a:buFont typeface="Times New Roman" pitchFamily="16" charset="0"/>
              <a:defRPr sz="1600">
                <a:solidFill>
                  <a:srgbClr val="000000"/>
                </a:solidFill>
                <a:latin typeface="+mn-lt"/>
                <a:ea typeface="+mn-ea"/>
                <a:cs typeface="+mn-cs"/>
              </a:defRPr>
            </a:lvl1pPr>
            <a:lvl2pPr marL="742950" indent="-285750" algn="l" defTabSz="457200" rtl="0" eaLnBrk="0" fontAlgn="base" hangingPunct="0">
              <a:spcBef>
                <a:spcPts val="350"/>
              </a:spcBef>
              <a:spcAft>
                <a:spcPct val="0"/>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a:lstStyle>
          <a:p>
            <a:pPr marL="0" indent="0">
              <a:buFontTx/>
              <a:buNone/>
            </a:pPr>
            <a:r>
              <a:rPr lang="en-US" altLang="en-US" i="1" u="sng" kern="0" dirty="0" smtClean="0"/>
              <a:t>Individual</a:t>
            </a:r>
            <a:r>
              <a:rPr lang="en-US" altLang="en-US" kern="0" dirty="0" smtClean="0"/>
              <a:t> report, 1-2 pages.</a:t>
            </a:r>
          </a:p>
          <a:p>
            <a:pPr marL="0" indent="0">
              <a:buFontTx/>
              <a:buNone/>
            </a:pPr>
            <a:endParaRPr lang="sv-SE" altLang="en-US" kern="0" dirty="0" smtClean="0"/>
          </a:p>
          <a:p>
            <a:pPr marL="0" indent="0">
              <a:buFontTx/>
              <a:buNone/>
            </a:pPr>
            <a:r>
              <a:rPr lang="en-US" altLang="en-US" sz="1800" kern="0" dirty="0" smtClean="0"/>
              <a:t>“The students should use this diary to collect evidence of their learning with respect to the intended learning outcomes. Examples of such evidence are performance curves (with explanations), descriptions on the use of tools, or detailed descriptions of technical problems that have occurred.”</a:t>
            </a:r>
          </a:p>
          <a:p>
            <a:pPr marL="0" indent="0">
              <a:buFontTx/>
              <a:buNone/>
            </a:pPr>
            <a:endParaRPr lang="sv-SE" altLang="en-US" kern="0"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571543" y="1146173"/>
            <a:ext cx="8559800" cy="5059363"/>
          </a:xfrm>
          <a:prstGeom prst="rect">
            <a:avLst/>
          </a:prstGeom>
        </p:spPr>
        <p:txBody>
          <a:bodyPr/>
          <a:lstStyle>
            <a:lvl1pPr marL="342900" indent="-342900" algn="l" defTabSz="457200" rtl="0" eaLnBrk="0" fontAlgn="base" hangingPunct="0">
              <a:spcBef>
                <a:spcPts val="400"/>
              </a:spcBef>
              <a:spcAft>
                <a:spcPct val="0"/>
              </a:spcAft>
              <a:buClr>
                <a:srgbClr val="000000"/>
              </a:buClr>
              <a:buSzPct val="100000"/>
              <a:buFont typeface="Times New Roman" pitchFamily="16" charset="0"/>
              <a:defRPr sz="1600">
                <a:solidFill>
                  <a:srgbClr val="000000"/>
                </a:solidFill>
                <a:latin typeface="+mn-lt"/>
                <a:ea typeface="+mn-ea"/>
                <a:cs typeface="+mn-cs"/>
              </a:defRPr>
            </a:lvl1pPr>
            <a:lvl2pPr marL="742950" indent="-285750" algn="l" defTabSz="457200" rtl="0" eaLnBrk="0" fontAlgn="base" hangingPunct="0">
              <a:spcBef>
                <a:spcPts val="350"/>
              </a:spcBef>
              <a:spcAft>
                <a:spcPct val="0"/>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a:lstStyle>
          <a:p>
            <a:pPr>
              <a:defRPr/>
            </a:pPr>
            <a:r>
              <a:rPr lang="sv-SE" sz="2400" kern="0" dirty="0" smtClean="0"/>
              <a:t>1 April </a:t>
            </a:r>
          </a:p>
          <a:p>
            <a:pPr>
              <a:defRPr/>
            </a:pPr>
            <a:r>
              <a:rPr lang="sv-SE" sz="2400" kern="0" dirty="0" smtClean="0"/>
              <a:t>15 April</a:t>
            </a:r>
          </a:p>
          <a:p>
            <a:pPr>
              <a:defRPr/>
            </a:pPr>
            <a:r>
              <a:rPr lang="sv-SE" sz="2400" kern="0" dirty="0" smtClean="0"/>
              <a:t>22 April</a:t>
            </a:r>
          </a:p>
          <a:p>
            <a:pPr eaLnBrk="1" hangingPunct="1">
              <a:defRPr/>
            </a:pPr>
            <a:r>
              <a:rPr lang="en-US" sz="2400" kern="0" dirty="0" smtClean="0"/>
              <a:t>29 April.         </a:t>
            </a:r>
          </a:p>
          <a:p>
            <a:pPr eaLnBrk="1" hangingPunct="1">
              <a:defRPr/>
            </a:pPr>
            <a:r>
              <a:rPr lang="sv-SE" sz="2400" kern="0" dirty="0" smtClean="0"/>
              <a:t>6 May</a:t>
            </a:r>
          </a:p>
          <a:p>
            <a:pPr eaLnBrk="1" hangingPunct="1">
              <a:defRPr/>
            </a:pPr>
            <a:r>
              <a:rPr lang="sv-SE" sz="2400" kern="0" dirty="0" smtClean="0"/>
              <a:t>13 May	      </a:t>
            </a:r>
            <a:r>
              <a:rPr lang="en-US" sz="2400" kern="0" dirty="0" smtClean="0"/>
              <a:t>Diary:</a:t>
            </a:r>
          </a:p>
          <a:p>
            <a:pPr eaLnBrk="1" hangingPunct="1">
              <a:defRPr/>
            </a:pPr>
            <a:r>
              <a:rPr lang="sv-SE" sz="2400" kern="0" dirty="0" smtClean="0"/>
              <a:t>20 May	  </a:t>
            </a:r>
          </a:p>
          <a:p>
            <a:pPr eaLnBrk="1" hangingPunct="1">
              <a:defRPr/>
            </a:pPr>
            <a:r>
              <a:rPr lang="sv-SE" sz="2400" kern="0" dirty="0" smtClean="0"/>
              <a:t>1 June</a:t>
            </a:r>
          </a:p>
          <a:p>
            <a:pPr eaLnBrk="1" hangingPunct="1">
              <a:defRPr/>
            </a:pPr>
            <a:endParaRPr lang="en-US" sz="2400" kern="0" dirty="0" smtClean="0"/>
          </a:p>
          <a:p>
            <a:pPr eaLnBrk="1" hangingPunct="1">
              <a:defRPr/>
            </a:pPr>
            <a:r>
              <a:rPr lang="en-US" sz="2400" kern="0" dirty="0" smtClean="0"/>
              <a:t>Dairy</a:t>
            </a:r>
          </a:p>
          <a:p>
            <a:pPr marL="0" indent="0">
              <a:buFontTx/>
              <a:buNone/>
              <a:defRPr/>
            </a:pPr>
            <a:endParaRPr lang="sv-SE" kern="0" dirty="0" smtClean="0"/>
          </a:p>
          <a:p>
            <a:pPr>
              <a:defRPr/>
            </a:pPr>
            <a:endParaRPr lang="en-US" kern="0" dirty="0" smtClean="0"/>
          </a:p>
        </p:txBody>
      </p:sp>
      <p:sp>
        <p:nvSpPr>
          <p:cNvPr id="3" name="TextBox 1"/>
          <p:cNvSpPr txBox="1">
            <a:spLocks noChangeArrowheads="1"/>
          </p:cNvSpPr>
          <p:nvPr/>
        </p:nvSpPr>
        <p:spPr bwMode="auto">
          <a:xfrm>
            <a:off x="3336330" y="1268760"/>
            <a:ext cx="68199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sv-SE" altLang="en-US" dirty="0"/>
              <a:t>Email </a:t>
            </a:r>
            <a:r>
              <a:rPr lang="sv-SE" altLang="en-US" dirty="0" err="1"/>
              <a:t>subject</a:t>
            </a:r>
            <a:r>
              <a:rPr lang="sv-SE" altLang="en-US" dirty="0"/>
              <a:t> </a:t>
            </a:r>
            <a:r>
              <a:rPr lang="sv-SE" altLang="en-US" dirty="0" err="1"/>
              <a:t>line</a:t>
            </a:r>
            <a:r>
              <a:rPr lang="sv-SE" altLang="en-US" dirty="0" smtClean="0"/>
              <a:t>:</a:t>
            </a:r>
          </a:p>
          <a:p>
            <a:pPr algn="l" eaLnBrk="1" hangingPunct="1"/>
            <a:r>
              <a:rPr lang="sv-SE" altLang="en-US" dirty="0" smtClean="0"/>
              <a:t>”[</a:t>
            </a:r>
            <a:r>
              <a:rPr lang="sv-SE" altLang="en-US" dirty="0" err="1"/>
              <a:t>diary</a:t>
            </a:r>
            <a:r>
              <a:rPr lang="sv-SE" altLang="en-US" dirty="0"/>
              <a:t>] </a:t>
            </a:r>
            <a:r>
              <a:rPr lang="sv-SE" altLang="en-US" dirty="0" err="1"/>
              <a:t>number</a:t>
            </a:r>
            <a:r>
              <a:rPr lang="sv-SE" altLang="en-US" dirty="0"/>
              <a:t> x from John Doe”</a:t>
            </a:r>
            <a:endParaRPr lang="en-US" altLang="en-US" dirty="0"/>
          </a:p>
        </p:txBody>
      </p:sp>
      <p:pic>
        <p:nvPicPr>
          <p:cNvPr id="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2922" y="2207418"/>
            <a:ext cx="2238375"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2922" y="4581128"/>
            <a:ext cx="2177042" cy="1624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
          <p:cNvSpPr txBox="1">
            <a:spLocks noChangeArrowheads="1"/>
          </p:cNvSpPr>
          <p:nvPr/>
        </p:nvSpPr>
        <p:spPr bwMode="auto">
          <a:xfrm>
            <a:off x="1835696" y="404664"/>
            <a:ext cx="627856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9pPr>
          </a:lstStyle>
          <a:p>
            <a:pPr algn="ctr" eaLnBrk="1" hangingPunct="1">
              <a:buClrTx/>
              <a:buFontTx/>
              <a:buNone/>
            </a:pPr>
            <a:r>
              <a:rPr lang="en-US" sz="3200" dirty="0" smtClean="0">
                <a:solidFill>
                  <a:srgbClr val="B81100"/>
                </a:solidFill>
              </a:rPr>
              <a:t>Reflective diary</a:t>
            </a:r>
            <a:endParaRPr lang="en-US" sz="3200" dirty="0">
              <a:solidFill>
                <a:srgbClr val="B81100"/>
              </a:solidFill>
            </a:endParaRPr>
          </a:p>
        </p:txBody>
      </p:sp>
      <p:sp>
        <p:nvSpPr>
          <p:cNvPr id="7" name="TextBox 6"/>
          <p:cNvSpPr txBox="1"/>
          <p:nvPr/>
        </p:nvSpPr>
        <p:spPr>
          <a:xfrm>
            <a:off x="7092280" y="3224211"/>
            <a:ext cx="1800200" cy="1600438"/>
          </a:xfrm>
          <a:prstGeom prst="rect">
            <a:avLst/>
          </a:prstGeom>
          <a:noFill/>
        </p:spPr>
        <p:txBody>
          <a:bodyPr wrap="square" rtlCol="0">
            <a:spAutoFit/>
          </a:bodyPr>
          <a:lstStyle/>
          <a:p>
            <a:r>
              <a:rPr lang="sv-SE" dirty="0" err="1" smtClean="0">
                <a:solidFill>
                  <a:schemeClr val="tx1"/>
                </a:solidFill>
              </a:rPr>
              <a:t>Send</a:t>
            </a:r>
            <a:r>
              <a:rPr lang="sv-SE" dirty="0" smtClean="0">
                <a:solidFill>
                  <a:schemeClr val="tx1"/>
                </a:solidFill>
              </a:rPr>
              <a:t> </a:t>
            </a:r>
            <a:r>
              <a:rPr lang="sv-SE" dirty="0" err="1" smtClean="0">
                <a:solidFill>
                  <a:schemeClr val="tx1"/>
                </a:solidFill>
              </a:rPr>
              <a:t>to</a:t>
            </a:r>
            <a:r>
              <a:rPr lang="sv-SE" dirty="0" smtClean="0">
                <a:solidFill>
                  <a:schemeClr val="tx1"/>
                </a:solidFill>
              </a:rPr>
              <a:t>:</a:t>
            </a:r>
          </a:p>
          <a:p>
            <a:endParaRPr lang="sv-SE" dirty="0" smtClean="0">
              <a:solidFill>
                <a:schemeClr val="tx1"/>
              </a:solidFill>
            </a:endParaRPr>
          </a:p>
          <a:p>
            <a:r>
              <a:rPr lang="sv-SE" dirty="0" smtClean="0">
                <a:solidFill>
                  <a:schemeClr val="tx1"/>
                </a:solidFill>
              </a:rPr>
              <a:t>perz@ee.kth.se</a:t>
            </a:r>
          </a:p>
          <a:p>
            <a:endParaRPr lang="sv-SE" dirty="0" smtClean="0">
              <a:solidFill>
                <a:schemeClr val="tx1"/>
              </a:solidFill>
            </a:endParaRPr>
          </a:p>
          <a:p>
            <a:r>
              <a:rPr lang="sv-SE" dirty="0" smtClean="0">
                <a:solidFill>
                  <a:schemeClr val="tx1"/>
                </a:solidFill>
              </a:rPr>
              <a:t>and</a:t>
            </a:r>
          </a:p>
          <a:p>
            <a:endParaRPr lang="sv-SE" dirty="0" smtClean="0">
              <a:solidFill>
                <a:schemeClr val="tx1"/>
              </a:solidFill>
            </a:endParaRPr>
          </a:p>
          <a:p>
            <a:r>
              <a:rPr lang="sv-SE" dirty="0" err="1">
                <a:solidFill>
                  <a:schemeClr val="tx1"/>
                </a:solidFill>
              </a:rPr>
              <a:t>y</a:t>
            </a:r>
            <a:r>
              <a:rPr lang="sv-SE" dirty="0" err="1" smtClean="0">
                <a:solidFill>
                  <a:schemeClr val="tx1"/>
                </a:solidFill>
              </a:rPr>
              <a:t>our</a:t>
            </a:r>
            <a:r>
              <a:rPr lang="sv-SE" dirty="0" smtClean="0">
                <a:solidFill>
                  <a:schemeClr val="tx1"/>
                </a:solidFill>
              </a:rPr>
              <a:t> </a:t>
            </a:r>
            <a:r>
              <a:rPr lang="sv-SE" dirty="0" err="1" smtClean="0">
                <a:solidFill>
                  <a:schemeClr val="tx1"/>
                </a:solidFill>
              </a:rPr>
              <a:t>assistant</a:t>
            </a:r>
            <a:r>
              <a:rPr lang="sv-SE" dirty="0" smtClean="0">
                <a:solidFill>
                  <a:schemeClr val="tx1"/>
                </a:solidFill>
              </a:rPr>
              <a:t>(s)</a:t>
            </a:r>
            <a:endParaRPr lang="en-US" dirty="0">
              <a:solidFill>
                <a:schemeClr val="tx1"/>
              </a:solidFill>
            </a:endParaRPr>
          </a:p>
        </p:txBody>
      </p:sp>
    </p:spTree>
    <p:extLst>
      <p:ext uri="{BB962C8B-B14F-4D97-AF65-F5344CB8AC3E}">
        <p14:creationId xmlns:p14="http://schemas.microsoft.com/office/powerpoint/2010/main" val="41778650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1889125" y="868363"/>
            <a:ext cx="627856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9pPr>
          </a:lstStyle>
          <a:p>
            <a:pPr algn="ctr" eaLnBrk="1" hangingPunct="1">
              <a:buClrTx/>
              <a:buFontTx/>
              <a:buNone/>
            </a:pPr>
            <a:r>
              <a:rPr lang="en-US" sz="3200" dirty="0" smtClean="0">
                <a:solidFill>
                  <a:srgbClr val="B81100"/>
                </a:solidFill>
              </a:rPr>
              <a:t>Intended learning outcomes</a:t>
            </a:r>
            <a:endParaRPr lang="en-US" sz="3200" dirty="0">
              <a:solidFill>
                <a:srgbClr val="B81100"/>
              </a:solidFill>
            </a:endParaRPr>
          </a:p>
        </p:txBody>
      </p:sp>
      <p:sp>
        <p:nvSpPr>
          <p:cNvPr id="20" name="Content Placeholder 2"/>
          <p:cNvSpPr txBox="1">
            <a:spLocks/>
          </p:cNvSpPr>
          <p:nvPr/>
        </p:nvSpPr>
        <p:spPr>
          <a:xfrm>
            <a:off x="1763688" y="1772816"/>
            <a:ext cx="6998741" cy="4751363"/>
          </a:xfrm>
          <a:prstGeom prst="rect">
            <a:avLst/>
          </a:prstGeom>
        </p:spPr>
        <p:txBody>
          <a:bodyPr/>
          <a:lstStyle>
            <a:lvl1pPr marL="342900" indent="-342900" algn="l" defTabSz="457200" rtl="0" eaLnBrk="0" fontAlgn="base" hangingPunct="0">
              <a:spcBef>
                <a:spcPts val="400"/>
              </a:spcBef>
              <a:spcAft>
                <a:spcPct val="0"/>
              </a:spcAft>
              <a:buClr>
                <a:srgbClr val="000000"/>
              </a:buClr>
              <a:buSzPct val="100000"/>
              <a:buFont typeface="Times New Roman" pitchFamily="16" charset="0"/>
              <a:defRPr sz="1600">
                <a:solidFill>
                  <a:srgbClr val="000000"/>
                </a:solidFill>
                <a:latin typeface="+mn-lt"/>
                <a:ea typeface="+mn-ea"/>
                <a:cs typeface="+mn-cs"/>
              </a:defRPr>
            </a:lvl1pPr>
            <a:lvl2pPr marL="742950" indent="-285750" algn="l" defTabSz="457200" rtl="0" eaLnBrk="0" fontAlgn="base" hangingPunct="0">
              <a:spcBef>
                <a:spcPts val="350"/>
              </a:spcBef>
              <a:spcAft>
                <a:spcPct val="0"/>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a:lstStyle>
          <a:p>
            <a:pPr marL="0" indent="0">
              <a:buFontTx/>
              <a:buNone/>
              <a:defRPr/>
            </a:pPr>
            <a:r>
              <a:rPr lang="en-US" sz="1800" kern="0" dirty="0" smtClean="0"/>
              <a:t>The students shall collaborate in teams solving a technical problem and be able to apply the theoretical knowledge acquired in previous courses. The student shall also be able to document and present the work.</a:t>
            </a:r>
          </a:p>
          <a:p>
            <a:pPr marL="0" indent="0">
              <a:buFontTx/>
              <a:buNone/>
              <a:defRPr/>
            </a:pPr>
            <a:endParaRPr lang="en-US" sz="1800" kern="0" dirty="0" smtClean="0"/>
          </a:p>
          <a:p>
            <a:pPr marL="0" indent="0">
              <a:buFontTx/>
              <a:buNone/>
              <a:defRPr/>
            </a:pPr>
            <a:r>
              <a:rPr lang="en-US" sz="1800" b="1" kern="0" dirty="0" smtClean="0"/>
              <a:t>In addition the students shall be able to do </a:t>
            </a:r>
            <a:endParaRPr lang="en-US" sz="1800" kern="0" dirty="0" smtClean="0"/>
          </a:p>
          <a:p>
            <a:pPr>
              <a:buFont typeface="Arial" panose="020B0604020202020204" pitchFamily="34" charset="0"/>
              <a:buChar char="•"/>
              <a:defRPr/>
            </a:pPr>
            <a:r>
              <a:rPr lang="en-US" sz="1800" kern="0" dirty="0" smtClean="0"/>
              <a:t>Simpler forms of DSP-programming, and/or</a:t>
            </a:r>
          </a:p>
          <a:p>
            <a:pPr>
              <a:buFont typeface="Arial" panose="020B0604020202020204" pitchFamily="34" charset="0"/>
              <a:buChar char="•"/>
              <a:defRPr/>
            </a:pPr>
            <a:r>
              <a:rPr lang="en-US" sz="1800" kern="0" dirty="0" smtClean="0"/>
              <a:t>simpler forms of PC-programming, and/or</a:t>
            </a:r>
          </a:p>
          <a:p>
            <a:pPr>
              <a:buFont typeface="Arial" panose="020B0604020202020204" pitchFamily="34" charset="0"/>
              <a:buChar char="•"/>
              <a:defRPr/>
            </a:pPr>
            <a:r>
              <a:rPr lang="en-US" sz="1800" kern="0" dirty="0" smtClean="0"/>
              <a:t>simpler forms of programming on another platform e.g. smart-phone and/or</a:t>
            </a:r>
          </a:p>
          <a:p>
            <a:pPr>
              <a:buFont typeface="Arial" panose="020B0604020202020204" pitchFamily="34" charset="0"/>
              <a:buChar char="•"/>
              <a:defRPr/>
            </a:pPr>
            <a:r>
              <a:rPr lang="en-US" sz="1800" kern="0" dirty="0" smtClean="0"/>
              <a:t>simpler forms of practical project management, and/or</a:t>
            </a:r>
          </a:p>
          <a:p>
            <a:pPr>
              <a:buFont typeface="Arial" panose="020B0604020202020204" pitchFamily="34" charset="0"/>
              <a:buChar char="•"/>
              <a:defRPr/>
            </a:pPr>
            <a:r>
              <a:rPr lang="en-US" sz="1800" kern="0" dirty="0" smtClean="0"/>
              <a:t>practical algorithm development and/or</a:t>
            </a:r>
          </a:p>
          <a:p>
            <a:pPr>
              <a:buFont typeface="Arial" panose="020B0604020202020204" pitchFamily="34" charset="0"/>
              <a:buChar char="•"/>
              <a:defRPr/>
            </a:pPr>
            <a:r>
              <a:rPr lang="en-US" sz="1800" kern="0" dirty="0" smtClean="0"/>
              <a:t>acquire knowledge for a specific application area.</a:t>
            </a:r>
          </a:p>
          <a:p>
            <a:pPr marL="0" indent="0">
              <a:buFontTx/>
              <a:buNone/>
              <a:defRPr/>
            </a:pPr>
            <a:endParaRPr lang="sv-SE" sz="2000" kern="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1868934" y="548680"/>
            <a:ext cx="627856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9pPr>
          </a:lstStyle>
          <a:p>
            <a:pPr algn="ctr" eaLnBrk="1" hangingPunct="1">
              <a:buClrTx/>
              <a:buFontTx/>
              <a:buNone/>
            </a:pPr>
            <a:r>
              <a:rPr lang="en-US" sz="3200" dirty="0" smtClean="0">
                <a:solidFill>
                  <a:srgbClr val="B81100"/>
                </a:solidFill>
              </a:rPr>
              <a:t>Grades</a:t>
            </a:r>
            <a:endParaRPr lang="en-US" sz="3200" dirty="0">
              <a:solidFill>
                <a:srgbClr val="B81100"/>
              </a:solidFill>
            </a:endParaRPr>
          </a:p>
        </p:txBody>
      </p:sp>
      <p:sp>
        <p:nvSpPr>
          <p:cNvPr id="3" name="Rectangle 4"/>
          <p:cNvSpPr txBox="1">
            <a:spLocks noChangeArrowheads="1"/>
          </p:cNvSpPr>
          <p:nvPr/>
        </p:nvSpPr>
        <p:spPr>
          <a:xfrm>
            <a:off x="1490080" y="1484784"/>
            <a:ext cx="7104136" cy="3210099"/>
          </a:xfrm>
          <a:prstGeom prst="rect">
            <a:avLst/>
          </a:prstGeom>
          <a:noFill/>
        </p:spPr>
        <p:txBody>
          <a:bodyPr lIns="91428" tIns="45715" rIns="91428" bIns="45715"/>
          <a:lstStyle>
            <a:lvl1pPr marL="342900" indent="-342900" algn="l" defTabSz="457200" rtl="0" eaLnBrk="0" fontAlgn="base" hangingPunct="0">
              <a:spcBef>
                <a:spcPts val="400"/>
              </a:spcBef>
              <a:spcAft>
                <a:spcPct val="0"/>
              </a:spcAft>
              <a:buClr>
                <a:srgbClr val="000000"/>
              </a:buClr>
              <a:buSzPct val="100000"/>
              <a:buFont typeface="Times New Roman" pitchFamily="16" charset="0"/>
              <a:defRPr sz="1600">
                <a:solidFill>
                  <a:srgbClr val="000000"/>
                </a:solidFill>
                <a:latin typeface="+mn-lt"/>
                <a:ea typeface="+mn-ea"/>
                <a:cs typeface="+mn-cs"/>
              </a:defRPr>
            </a:lvl1pPr>
            <a:lvl2pPr marL="742950" indent="-285750" algn="l" defTabSz="457200" rtl="0" eaLnBrk="0" fontAlgn="base" hangingPunct="0">
              <a:spcBef>
                <a:spcPts val="350"/>
              </a:spcBef>
              <a:spcAft>
                <a:spcPct val="0"/>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a:lstStyle>
          <a:p>
            <a:pPr eaLnBrk="1" hangingPunct="1">
              <a:lnSpc>
                <a:spcPct val="90000"/>
              </a:lnSpc>
              <a:buFontTx/>
              <a:buNone/>
            </a:pPr>
            <a:r>
              <a:rPr lang="en-US" altLang="en-US" sz="1800" kern="0" dirty="0" smtClean="0"/>
              <a:t>“The grade will be determined by the students achievements in relation to the intended learning outcomes. The project assignments are designed to enforce the students to achieve the intended learning outcomes (ILOs). The success of the group (in terms of primarily the prototype and the final report) can be seen as a measure of the sum of the knowledge of the group with respect to the ILOs. In order to determine the grades of the individual students the following list of sources can be used 1) the tasks given to the student in the project plan and weekly reports 2) the success of the group in the areas where the student was active 3) the reflective diary (where the students are told to present evidence of their learning), 4) observations made by the course responsible and the assistants made in the laboratory during the course of the work. Other sources in addition to those listed may be used as well.”</a:t>
            </a:r>
          </a:p>
          <a:p>
            <a:pPr eaLnBrk="1" hangingPunct="1">
              <a:lnSpc>
                <a:spcPct val="90000"/>
              </a:lnSpc>
              <a:buFontTx/>
              <a:buNone/>
            </a:pPr>
            <a:endParaRPr lang="en-US" altLang="en-US" sz="2400" kern="0" dirty="0" smtClean="0"/>
          </a:p>
        </p:txBody>
      </p:sp>
      <p:sp>
        <p:nvSpPr>
          <p:cNvPr id="4" name="Text Box 5"/>
          <p:cNvSpPr txBox="1">
            <a:spLocks noChangeArrowheads="1"/>
          </p:cNvSpPr>
          <p:nvPr/>
        </p:nvSpPr>
        <p:spPr bwMode="auto">
          <a:xfrm>
            <a:off x="450850" y="5773738"/>
            <a:ext cx="7778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i="1" dirty="0"/>
              <a:t>Will be decided shortly after the grand-final</a:t>
            </a:r>
          </a:p>
        </p:txBody>
      </p:sp>
    </p:spTree>
    <p:extLst>
      <p:ext uri="{BB962C8B-B14F-4D97-AF65-F5344CB8AC3E}">
        <p14:creationId xmlns:p14="http://schemas.microsoft.com/office/powerpoint/2010/main" val="1733005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1187624" y="868363"/>
            <a:ext cx="7128792"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9pPr>
          </a:lstStyle>
          <a:p>
            <a:pPr algn="ctr" eaLnBrk="1" hangingPunct="1">
              <a:buClrTx/>
              <a:buFontTx/>
              <a:buNone/>
            </a:pPr>
            <a:r>
              <a:rPr lang="sv-SE" sz="3200" dirty="0" smtClean="0">
                <a:solidFill>
                  <a:srgbClr val="B81100"/>
                </a:solidFill>
              </a:rPr>
              <a:t>Mid-term </a:t>
            </a:r>
            <a:r>
              <a:rPr lang="sv-SE" sz="3200" dirty="0" err="1" smtClean="0">
                <a:solidFill>
                  <a:srgbClr val="B81100"/>
                </a:solidFill>
              </a:rPr>
              <a:t>evaluation</a:t>
            </a:r>
            <a:r>
              <a:rPr lang="sv-SE" sz="3200" dirty="0" smtClean="0">
                <a:solidFill>
                  <a:srgbClr val="B81100"/>
                </a:solidFill>
              </a:rPr>
              <a:t>: April 22, April 29, May 6</a:t>
            </a:r>
            <a:endParaRPr lang="en-US" sz="3200" dirty="0">
              <a:solidFill>
                <a:srgbClr val="B81100"/>
              </a:solidFill>
            </a:endParaRPr>
          </a:p>
        </p:txBody>
      </p:sp>
      <p:sp>
        <p:nvSpPr>
          <p:cNvPr id="5" name="TextBox 4"/>
          <p:cNvSpPr txBox="1"/>
          <p:nvPr/>
        </p:nvSpPr>
        <p:spPr>
          <a:xfrm>
            <a:off x="1781572" y="2348880"/>
            <a:ext cx="6408712"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err="1" smtClean="0">
                <a:solidFill>
                  <a:schemeClr val="tx1"/>
                </a:solidFill>
              </a:rPr>
              <a:t>Matlab</a:t>
            </a:r>
            <a:r>
              <a:rPr lang="en-US" sz="2800" dirty="0" smtClean="0">
                <a:solidFill>
                  <a:schemeClr val="tx1"/>
                </a:solidFill>
              </a:rPr>
              <a:t> prototype</a:t>
            </a:r>
          </a:p>
          <a:p>
            <a:pPr marL="285750" indent="-285750">
              <a:buFont typeface="Arial" panose="020B0604020202020204" pitchFamily="34" charset="0"/>
              <a:buChar char="•"/>
            </a:pPr>
            <a:r>
              <a:rPr lang="en-US" sz="2800" dirty="0" smtClean="0">
                <a:solidFill>
                  <a:schemeClr val="tx1"/>
                </a:solidFill>
              </a:rPr>
              <a:t>Android/USRP assignment</a:t>
            </a:r>
          </a:p>
        </p:txBody>
      </p:sp>
      <p:grpSp>
        <p:nvGrpSpPr>
          <p:cNvPr id="15" name="Group 14"/>
          <p:cNvGrpSpPr/>
          <p:nvPr/>
        </p:nvGrpSpPr>
        <p:grpSpPr>
          <a:xfrm>
            <a:off x="3923929" y="2708920"/>
            <a:ext cx="5014514" cy="3067200"/>
            <a:chOff x="3923929" y="2708920"/>
            <a:chExt cx="5014514" cy="3067200"/>
          </a:xfrm>
        </p:grpSpPr>
        <p:cxnSp>
          <p:nvCxnSpPr>
            <p:cNvPr id="6" name="Straight Arrow Connector 2"/>
            <p:cNvCxnSpPr>
              <a:cxnSpLocks noChangeShapeType="1"/>
            </p:cNvCxnSpPr>
            <p:nvPr/>
          </p:nvCxnSpPr>
          <p:spPr bwMode="auto">
            <a:xfrm flipH="1" flipV="1">
              <a:off x="4561310" y="2708920"/>
              <a:ext cx="1306834" cy="1008112"/>
            </a:xfrm>
            <a:prstGeom prst="straightConnector1">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 name="TextBox 6"/>
            <p:cNvSpPr txBox="1">
              <a:spLocks noChangeArrowheads="1"/>
            </p:cNvSpPr>
            <p:nvPr/>
          </p:nvSpPr>
          <p:spPr bwMode="auto">
            <a:xfrm>
              <a:off x="5898033" y="3356992"/>
              <a:ext cx="3019425" cy="1201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dirty="0"/>
                <a:t>Processes real-data, collected by the </a:t>
              </a:r>
              <a:r>
                <a:rPr lang="en-US" altLang="en-US" dirty="0" smtClean="0"/>
                <a:t>smartphone/USRP</a:t>
              </a:r>
              <a:endParaRPr lang="en-US" altLang="en-US" dirty="0"/>
            </a:p>
          </p:txBody>
        </p:sp>
        <p:cxnSp>
          <p:nvCxnSpPr>
            <p:cNvPr id="8" name="Straight Arrow Connector 2"/>
            <p:cNvCxnSpPr>
              <a:cxnSpLocks noChangeShapeType="1"/>
            </p:cNvCxnSpPr>
            <p:nvPr/>
          </p:nvCxnSpPr>
          <p:spPr bwMode="auto">
            <a:xfrm flipH="1" flipV="1">
              <a:off x="3923929" y="3308277"/>
              <a:ext cx="2160239" cy="1637580"/>
            </a:xfrm>
            <a:prstGeom prst="straightConnector1">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TextBox 6"/>
            <p:cNvSpPr txBox="1">
              <a:spLocks noChangeArrowheads="1"/>
            </p:cNvSpPr>
            <p:nvPr/>
          </p:nvSpPr>
          <p:spPr bwMode="auto">
            <a:xfrm>
              <a:off x="5919018" y="4945857"/>
              <a:ext cx="3019425" cy="830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dirty="0" smtClean="0"/>
                <a:t>Given during android/USRP  lecture </a:t>
              </a:r>
              <a:endParaRPr lang="en-US" altLang="en-US" dirty="0"/>
            </a:p>
          </p:txBody>
        </p:sp>
      </p:grpSp>
    </p:spTree>
    <p:extLst>
      <p:ext uri="{BB962C8B-B14F-4D97-AF65-F5344CB8AC3E}">
        <p14:creationId xmlns:p14="http://schemas.microsoft.com/office/powerpoint/2010/main" val="3260806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1187624" y="868363"/>
            <a:ext cx="7128792"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9pPr>
          </a:lstStyle>
          <a:p>
            <a:pPr algn="ctr" eaLnBrk="1" hangingPunct="1">
              <a:buClrTx/>
              <a:buFontTx/>
              <a:buNone/>
            </a:pPr>
            <a:r>
              <a:rPr lang="en-US" sz="3200" dirty="0" smtClean="0">
                <a:solidFill>
                  <a:srgbClr val="B81100"/>
                </a:solidFill>
              </a:rPr>
              <a:t>Final Report</a:t>
            </a:r>
            <a:endParaRPr lang="en-US" sz="3200" dirty="0">
              <a:solidFill>
                <a:srgbClr val="B81100"/>
              </a:solidFill>
            </a:endParaRPr>
          </a:p>
        </p:txBody>
      </p:sp>
      <p:sp>
        <p:nvSpPr>
          <p:cNvPr id="5" name="Content Placeholder 2"/>
          <p:cNvSpPr txBox="1">
            <a:spLocks/>
          </p:cNvSpPr>
          <p:nvPr/>
        </p:nvSpPr>
        <p:spPr>
          <a:xfrm>
            <a:off x="1796480" y="2132856"/>
            <a:ext cx="6912768" cy="5059363"/>
          </a:xfrm>
          <a:prstGeom prst="rect">
            <a:avLst/>
          </a:prstGeom>
        </p:spPr>
        <p:txBody>
          <a:bodyPr/>
          <a:lstStyle>
            <a:lvl1pPr marL="342900" indent="-342900" algn="l" defTabSz="457200" rtl="0" eaLnBrk="0" fontAlgn="base" hangingPunct="0">
              <a:spcBef>
                <a:spcPts val="400"/>
              </a:spcBef>
              <a:spcAft>
                <a:spcPct val="0"/>
              </a:spcAft>
              <a:buClr>
                <a:srgbClr val="000000"/>
              </a:buClr>
              <a:buSzPct val="100000"/>
              <a:buFont typeface="Times New Roman" pitchFamily="16" charset="0"/>
              <a:defRPr sz="1600">
                <a:solidFill>
                  <a:srgbClr val="000000"/>
                </a:solidFill>
                <a:latin typeface="+mn-lt"/>
                <a:ea typeface="+mn-ea"/>
                <a:cs typeface="+mn-cs"/>
              </a:defRPr>
            </a:lvl1pPr>
            <a:lvl2pPr marL="742950" indent="-285750" algn="l" defTabSz="457200" rtl="0" eaLnBrk="0" fontAlgn="base" hangingPunct="0">
              <a:spcBef>
                <a:spcPts val="350"/>
              </a:spcBef>
              <a:spcAft>
                <a:spcPct val="0"/>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a:lstStyle>
          <a:p>
            <a:pPr>
              <a:buFont typeface="Arial" panose="020B0604020202020204" pitchFamily="34" charset="0"/>
              <a:buChar char="•"/>
            </a:pPr>
            <a:r>
              <a:rPr lang="en-US" altLang="en-US" sz="2000" kern="0" dirty="0" smtClean="0"/>
              <a:t>Good language.</a:t>
            </a:r>
          </a:p>
          <a:p>
            <a:pPr>
              <a:buFont typeface="Arial" panose="020B0604020202020204" pitchFamily="34" charset="0"/>
              <a:buChar char="•"/>
            </a:pPr>
            <a:r>
              <a:rPr lang="en-US" altLang="en-US" sz="2000" kern="0" dirty="0" smtClean="0"/>
              <a:t>Background to the problem.</a:t>
            </a:r>
          </a:p>
          <a:p>
            <a:pPr>
              <a:buFont typeface="Arial" panose="020B0604020202020204" pitchFamily="34" charset="0"/>
              <a:buChar char="•"/>
            </a:pPr>
            <a:r>
              <a:rPr lang="en-US" altLang="en-US" sz="2000" kern="0" dirty="0" smtClean="0"/>
              <a:t>Discussion of models, fundamental limitations, previous work, literature study, etc. </a:t>
            </a:r>
          </a:p>
          <a:p>
            <a:pPr>
              <a:buFont typeface="Arial" panose="020B0604020202020204" pitchFamily="34" charset="0"/>
              <a:buChar char="•"/>
            </a:pPr>
            <a:r>
              <a:rPr lang="en-US" altLang="en-US" sz="2000" kern="0" dirty="0" smtClean="0"/>
              <a:t>Theoretical part containing description and motivation of the approach. Predicted performance.</a:t>
            </a:r>
          </a:p>
          <a:p>
            <a:pPr>
              <a:buFont typeface="Arial" panose="020B0604020202020204" pitchFamily="34" charset="0"/>
              <a:buChar char="•"/>
            </a:pPr>
            <a:r>
              <a:rPr lang="en-US" altLang="en-US" sz="2000" kern="0" dirty="0" smtClean="0"/>
              <a:t>A technical description of the prototype hardware and/or software. Design decisions should be motivated.</a:t>
            </a:r>
          </a:p>
          <a:p>
            <a:pPr>
              <a:buFont typeface="Arial" panose="020B0604020202020204" pitchFamily="34" charset="0"/>
              <a:buChar char="•"/>
            </a:pPr>
            <a:r>
              <a:rPr lang="en-US" altLang="en-US" sz="2000" kern="0" dirty="0" smtClean="0"/>
              <a:t>Performance results, compare with theory.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1889125" y="868363"/>
            <a:ext cx="627856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9pPr>
          </a:lstStyle>
          <a:p>
            <a:pPr eaLnBrk="1" hangingPunct="1">
              <a:buClrTx/>
              <a:buFontTx/>
              <a:buNone/>
            </a:pPr>
            <a:r>
              <a:rPr lang="en-US" sz="3200" dirty="0" smtClean="0">
                <a:solidFill>
                  <a:srgbClr val="B81100"/>
                </a:solidFill>
              </a:rPr>
              <a:t>Final Prototype</a:t>
            </a:r>
            <a:endParaRPr lang="en-US" sz="3200" dirty="0">
              <a:solidFill>
                <a:srgbClr val="B81100"/>
              </a:solidFill>
            </a:endParaRPr>
          </a:p>
        </p:txBody>
      </p:sp>
      <p:sp>
        <p:nvSpPr>
          <p:cNvPr id="4" name="Content Placeholder 2"/>
          <p:cNvSpPr txBox="1">
            <a:spLocks/>
          </p:cNvSpPr>
          <p:nvPr/>
        </p:nvSpPr>
        <p:spPr>
          <a:xfrm>
            <a:off x="1691680" y="2017713"/>
            <a:ext cx="7056784" cy="5059363"/>
          </a:xfrm>
          <a:prstGeom prst="rect">
            <a:avLst/>
          </a:prstGeom>
        </p:spPr>
        <p:txBody>
          <a:bodyPr/>
          <a:lstStyle>
            <a:lvl1pPr marL="342900" indent="-342900" algn="l" defTabSz="457200" rtl="0" eaLnBrk="0" fontAlgn="base" hangingPunct="0">
              <a:spcBef>
                <a:spcPts val="400"/>
              </a:spcBef>
              <a:spcAft>
                <a:spcPct val="0"/>
              </a:spcAft>
              <a:buClr>
                <a:srgbClr val="000000"/>
              </a:buClr>
              <a:buSzPct val="100000"/>
              <a:buFont typeface="Times New Roman" pitchFamily="16" charset="0"/>
              <a:defRPr sz="1600">
                <a:solidFill>
                  <a:srgbClr val="000000"/>
                </a:solidFill>
                <a:latin typeface="+mn-lt"/>
                <a:ea typeface="+mn-ea"/>
                <a:cs typeface="+mn-cs"/>
              </a:defRPr>
            </a:lvl1pPr>
            <a:lvl2pPr marL="742950" indent="-285750" algn="l" defTabSz="457200" rtl="0" eaLnBrk="0" fontAlgn="base" hangingPunct="0">
              <a:spcBef>
                <a:spcPts val="350"/>
              </a:spcBef>
              <a:spcAft>
                <a:spcPct val="0"/>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a:lstStyle>
          <a:p>
            <a:pPr>
              <a:buFont typeface="Arial" panose="020B0604020202020204" pitchFamily="34" charset="0"/>
              <a:buChar char="•"/>
            </a:pPr>
            <a:r>
              <a:rPr lang="en-US" altLang="en-US" sz="2400" kern="0" dirty="0" smtClean="0"/>
              <a:t>Demonstrated during grand-final (PhD students, external people)</a:t>
            </a:r>
          </a:p>
          <a:p>
            <a:pPr>
              <a:buFont typeface="Arial" panose="020B0604020202020204" pitchFamily="34" charset="0"/>
              <a:buChar char="•"/>
            </a:pPr>
            <a:r>
              <a:rPr lang="en-US" altLang="en-US" sz="2400" kern="0" dirty="0" smtClean="0"/>
              <a:t>Real-time functionality.</a:t>
            </a:r>
          </a:p>
          <a:p>
            <a:pPr>
              <a:buFont typeface="Arial" panose="020B0604020202020204" pitchFamily="34" charset="0"/>
              <a:buChar char="•"/>
            </a:pPr>
            <a:r>
              <a:rPr lang="en-US" altLang="en-US" sz="2400" kern="0" dirty="0" smtClean="0"/>
              <a:t>Fulfill project specification.</a:t>
            </a:r>
          </a:p>
          <a:p>
            <a:pPr>
              <a:buFont typeface="Arial" panose="020B0604020202020204" pitchFamily="34" charset="0"/>
              <a:buChar char="•"/>
            </a:pPr>
            <a:r>
              <a:rPr lang="en-US" altLang="en-US" sz="2400" kern="0" dirty="0" smtClean="0"/>
              <a:t>Every important function compared against </a:t>
            </a:r>
            <a:r>
              <a:rPr lang="en-US" altLang="en-US" sz="2400" kern="0" dirty="0" err="1"/>
              <a:t>M</a:t>
            </a:r>
            <a:r>
              <a:rPr lang="en-US" altLang="en-US" sz="2400" kern="0" dirty="0" err="1" smtClean="0"/>
              <a:t>atlab</a:t>
            </a:r>
            <a:r>
              <a:rPr lang="en-US" altLang="en-US" sz="2400" kern="0" dirty="0" smtClean="0"/>
              <a:t> debugged with test harness.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1143000" y="714375"/>
            <a:ext cx="75438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9pPr>
          </a:lstStyle>
          <a:p>
            <a:pPr>
              <a:buClrTx/>
              <a:buFontTx/>
              <a:buNone/>
            </a:pPr>
            <a:r>
              <a:rPr lang="sv-SE" sz="3200" dirty="0" smtClean="0">
                <a:solidFill>
                  <a:srgbClr val="B81100"/>
                </a:solidFill>
              </a:rPr>
              <a:t>Grand-Final</a:t>
            </a:r>
            <a:endParaRPr lang="en-US" sz="3200" dirty="0">
              <a:solidFill>
                <a:srgbClr val="B81100"/>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7704" y="4245650"/>
            <a:ext cx="2448272" cy="1632182"/>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8064" y="3689015"/>
            <a:ext cx="2664296" cy="2053728"/>
          </a:xfrm>
          <a:prstGeom prst="rect">
            <a:avLst/>
          </a:prstGeom>
        </p:spPr>
      </p:pic>
      <p:sp>
        <p:nvSpPr>
          <p:cNvPr id="5" name="TextBox 4"/>
          <p:cNvSpPr txBox="1"/>
          <p:nvPr/>
        </p:nvSpPr>
        <p:spPr>
          <a:xfrm>
            <a:off x="1907704" y="1857375"/>
            <a:ext cx="5544616" cy="2000548"/>
          </a:xfrm>
          <a:prstGeom prst="rect">
            <a:avLst/>
          </a:prstGeom>
          <a:noFill/>
        </p:spPr>
        <p:txBody>
          <a:bodyPr wrap="square" rtlCol="0">
            <a:spAutoFit/>
          </a:bodyPr>
          <a:lstStyle/>
          <a:p>
            <a:pPr marL="285750" indent="-285750">
              <a:buFont typeface="Arial" panose="020B0604020202020204" pitchFamily="34" charset="0"/>
              <a:buChar char="•"/>
            </a:pPr>
            <a:r>
              <a:rPr lang="sv-SE" sz="2400" dirty="0" smtClean="0">
                <a:solidFill>
                  <a:schemeClr val="tx1"/>
                </a:solidFill>
              </a:rPr>
              <a:t>Oral presentations</a:t>
            </a:r>
            <a:endParaRPr lang="en-US" sz="2400" dirty="0" smtClean="0">
              <a:solidFill>
                <a:schemeClr val="tx1"/>
              </a:solidFill>
            </a:endParaRPr>
          </a:p>
          <a:p>
            <a:pPr marL="285750" indent="-285750">
              <a:buFont typeface="Arial" panose="020B0604020202020204" pitchFamily="34" charset="0"/>
              <a:buChar char="•"/>
            </a:pPr>
            <a:r>
              <a:rPr lang="sv-SE" sz="2400" dirty="0" smtClean="0">
                <a:solidFill>
                  <a:schemeClr val="tx1"/>
                </a:solidFill>
              </a:rPr>
              <a:t>Demonstrations</a:t>
            </a:r>
          </a:p>
          <a:p>
            <a:pPr marL="285750" indent="-285750">
              <a:buFont typeface="Arial" panose="020B0604020202020204" pitchFamily="34" charset="0"/>
              <a:buChar char="•"/>
            </a:pPr>
            <a:r>
              <a:rPr lang="en-US" sz="2400" dirty="0" smtClean="0">
                <a:solidFill>
                  <a:schemeClr val="tx1"/>
                </a:solidFill>
              </a:rPr>
              <a:t>Preliminary date: May 30th</a:t>
            </a:r>
            <a:r>
              <a:rPr lang="sv-SE" sz="2400" dirty="0" smtClean="0">
                <a:solidFill>
                  <a:schemeClr val="tx1"/>
                </a:solidFill>
              </a:rPr>
              <a:t>.</a:t>
            </a:r>
          </a:p>
          <a:p>
            <a:pPr marL="285750" indent="-285750">
              <a:buFont typeface="Arial" panose="020B0604020202020204" pitchFamily="34" charset="0"/>
              <a:buChar char="•"/>
            </a:pPr>
            <a:r>
              <a:rPr lang="en-US" sz="2400" dirty="0" smtClean="0">
                <a:solidFill>
                  <a:schemeClr val="tx1"/>
                </a:solidFill>
              </a:rPr>
              <a:t>Proposal:</a:t>
            </a:r>
            <a:r>
              <a:rPr lang="sv-SE" sz="2400" dirty="0" smtClean="0">
                <a:solidFill>
                  <a:schemeClr val="tx1"/>
                </a:solidFill>
              </a:rPr>
              <a:t> </a:t>
            </a:r>
            <a:r>
              <a:rPr lang="en-US" sz="2400" dirty="0" smtClean="0">
                <a:solidFill>
                  <a:schemeClr val="tx1"/>
                </a:solidFill>
              </a:rPr>
              <a:t>14-06-02--14-06-05</a:t>
            </a:r>
            <a:endParaRPr lang="sv-SE" sz="2400" dirty="0" smtClean="0">
              <a:solidFill>
                <a:schemeClr val="tx1"/>
              </a:solidFill>
            </a:endParaRPr>
          </a:p>
          <a:p>
            <a:pPr marL="285750" indent="-285750">
              <a:buFont typeface="Arial" panose="020B0604020202020204" pitchFamily="34" charset="0"/>
              <a:buChar char="•"/>
            </a:pPr>
            <a:endParaRPr lang="sv-SE" dirty="0" smtClean="0">
              <a:solidFill>
                <a:schemeClr val="tx1"/>
              </a:solidFill>
            </a:endParaRPr>
          </a:p>
          <a:p>
            <a:pPr marL="285750" indent="-285750">
              <a:buFont typeface="Arial" panose="020B0604020202020204" pitchFamily="34" charset="0"/>
              <a:buChar char="•"/>
            </a:pPr>
            <a:endParaRPr lang="sv-SE" dirty="0" smtClean="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971600" y="868363"/>
            <a:ext cx="792088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9pPr>
          </a:lstStyle>
          <a:p>
            <a:pPr>
              <a:buClrTx/>
              <a:buFontTx/>
              <a:buNone/>
            </a:pPr>
            <a:r>
              <a:rPr lang="en-US" sz="3200" dirty="0" smtClean="0">
                <a:solidFill>
                  <a:srgbClr val="B81100"/>
                </a:solidFill>
              </a:rPr>
              <a:t>Code versioning system: </a:t>
            </a:r>
            <a:r>
              <a:rPr lang="en-US" sz="3200" dirty="0" err="1" smtClean="0">
                <a:solidFill>
                  <a:srgbClr val="B81100"/>
                </a:solidFill>
              </a:rPr>
              <a:t>git</a:t>
            </a:r>
            <a:endParaRPr lang="en-GB" sz="3200" dirty="0">
              <a:solidFill>
                <a:srgbClr val="B81100"/>
              </a:solidFill>
            </a:endParaRPr>
          </a:p>
        </p:txBody>
      </p:sp>
      <p:sp>
        <p:nvSpPr>
          <p:cNvPr id="5" name="TextBox 4"/>
          <p:cNvSpPr txBox="1"/>
          <p:nvPr/>
        </p:nvSpPr>
        <p:spPr>
          <a:xfrm>
            <a:off x="2037234" y="2420887"/>
            <a:ext cx="6423198" cy="954107"/>
          </a:xfrm>
          <a:prstGeom prst="rect">
            <a:avLst/>
          </a:prstGeom>
          <a:noFill/>
        </p:spPr>
        <p:txBody>
          <a:bodyPr wrap="square" rtlCol="0">
            <a:spAutoFit/>
          </a:bodyPr>
          <a:lstStyle/>
          <a:p>
            <a:r>
              <a:rPr lang="en-US" sz="2800" dirty="0" smtClean="0">
                <a:solidFill>
                  <a:schemeClr val="tx1"/>
                </a:solidFill>
              </a:rPr>
              <a:t>Get a free account on github.com</a:t>
            </a:r>
          </a:p>
          <a:p>
            <a:r>
              <a:rPr lang="sv-SE" sz="2800" dirty="0" smtClean="0">
                <a:solidFill>
                  <a:schemeClr val="tx1"/>
                </a:solidFill>
              </a:rPr>
              <a:t>Email </a:t>
            </a:r>
            <a:r>
              <a:rPr lang="sv-SE" sz="2800" dirty="0" err="1" smtClean="0">
                <a:solidFill>
                  <a:schemeClr val="tx1"/>
                </a:solidFill>
              </a:rPr>
              <a:t>me.</a:t>
            </a:r>
            <a:endParaRPr lang="en-US" sz="2800" dirty="0">
              <a:solidFill>
                <a:schemeClr val="tx1"/>
              </a:solidFill>
            </a:endParaRPr>
          </a:p>
        </p:txBody>
      </p:sp>
    </p:spTree>
    <p:extLst>
      <p:ext uri="{BB962C8B-B14F-4D97-AF65-F5344CB8AC3E}">
        <p14:creationId xmlns:p14="http://schemas.microsoft.com/office/powerpoint/2010/main" val="3595451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1889125" y="868363"/>
            <a:ext cx="627856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9pPr>
          </a:lstStyle>
          <a:p>
            <a:pPr eaLnBrk="1" hangingPunct="1">
              <a:buClrTx/>
              <a:buFontTx/>
              <a:buNone/>
            </a:pPr>
            <a:r>
              <a:rPr lang="sv-SE" sz="3200" dirty="0" smtClean="0">
                <a:solidFill>
                  <a:srgbClr val="B81100"/>
                </a:solidFill>
              </a:rPr>
              <a:t>Agenda</a:t>
            </a:r>
            <a:endParaRPr lang="sv-SE" sz="3200" dirty="0">
              <a:solidFill>
                <a:srgbClr val="B81100"/>
              </a:solidFill>
            </a:endParaRPr>
          </a:p>
        </p:txBody>
      </p:sp>
      <p:sp>
        <p:nvSpPr>
          <p:cNvPr id="6146" name="Text Box 2"/>
          <p:cNvSpPr txBox="1">
            <a:spLocks noChangeArrowheads="1"/>
          </p:cNvSpPr>
          <p:nvPr/>
        </p:nvSpPr>
        <p:spPr bwMode="auto">
          <a:xfrm>
            <a:off x="1889125" y="2017068"/>
            <a:ext cx="6278563" cy="4113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400">
                <a:solidFill>
                  <a:srgbClr val="000000"/>
                </a:solidFill>
                <a:latin typeface="Verdana" pitchFamily="32" charset="0"/>
                <a:ea typeface="DejaVu Sans" charset="0"/>
                <a:cs typeface="DejaVu Sans" charset="0"/>
              </a:defRPr>
            </a:lvl1pPr>
            <a:lvl2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400">
                <a:solidFill>
                  <a:srgbClr val="000000"/>
                </a:solidFill>
                <a:latin typeface="Verdana" pitchFamily="32" charset="0"/>
                <a:ea typeface="DejaVu Sans" charset="0"/>
                <a:cs typeface="DejaVu Sans"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400">
                <a:solidFill>
                  <a:srgbClr val="000000"/>
                </a:solidFill>
                <a:latin typeface="Verdana" pitchFamily="32" charset="0"/>
                <a:ea typeface="DejaVu Sans" charset="0"/>
                <a:cs typeface="DejaVu Sans"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400">
                <a:solidFill>
                  <a:srgbClr val="000000"/>
                </a:solidFill>
                <a:latin typeface="Verdana" pitchFamily="32" charset="0"/>
                <a:ea typeface="DejaVu Sans" charset="0"/>
                <a:cs typeface="DejaVu Sans"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400">
                <a:solidFill>
                  <a:srgbClr val="000000"/>
                </a:solidFill>
                <a:latin typeface="Verdana" pitchFamily="32"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400">
                <a:solidFill>
                  <a:srgbClr val="000000"/>
                </a:solidFill>
                <a:latin typeface="Verdana" pitchFamily="32"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400">
                <a:solidFill>
                  <a:srgbClr val="000000"/>
                </a:solidFill>
                <a:latin typeface="Verdana" pitchFamily="32"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400">
                <a:solidFill>
                  <a:srgbClr val="000000"/>
                </a:solidFill>
                <a:latin typeface="Verdana" pitchFamily="32"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400">
                <a:solidFill>
                  <a:srgbClr val="000000"/>
                </a:solidFill>
                <a:latin typeface="Verdana" pitchFamily="32" charset="0"/>
                <a:ea typeface="DejaVu Sans" charset="0"/>
                <a:cs typeface="DejaVu Sans" charset="0"/>
              </a:defRPr>
            </a:lvl9pPr>
          </a:lstStyle>
          <a:p>
            <a:pPr eaLnBrk="1" hangingPunct="1">
              <a:spcBef>
                <a:spcPts val="400"/>
              </a:spcBef>
              <a:buClr>
                <a:srgbClr val="C01900"/>
              </a:buClr>
              <a:buFont typeface="Verdana" pitchFamily="32" charset="0"/>
              <a:buChar char="•"/>
            </a:pPr>
            <a:r>
              <a:rPr lang="en-US" sz="1600" dirty="0" smtClean="0"/>
              <a:t>Project management</a:t>
            </a:r>
          </a:p>
          <a:p>
            <a:pPr eaLnBrk="1" hangingPunct="1">
              <a:spcBef>
                <a:spcPts val="400"/>
              </a:spcBef>
              <a:buClr>
                <a:srgbClr val="C01900"/>
              </a:buClr>
              <a:buFont typeface="Verdana" pitchFamily="32" charset="0"/>
              <a:buChar char="•"/>
            </a:pPr>
            <a:r>
              <a:rPr lang="en-US" sz="1600" dirty="0" smtClean="0"/>
              <a:t>Weekly reports</a:t>
            </a:r>
          </a:p>
          <a:p>
            <a:pPr eaLnBrk="1" hangingPunct="1">
              <a:spcBef>
                <a:spcPts val="400"/>
              </a:spcBef>
              <a:buClr>
                <a:srgbClr val="C01900"/>
              </a:buClr>
              <a:buFont typeface="Verdana" pitchFamily="32" charset="0"/>
              <a:buChar char="•"/>
            </a:pPr>
            <a:r>
              <a:rPr lang="en-US" sz="1600" dirty="0" smtClean="0"/>
              <a:t>Reflective diary</a:t>
            </a:r>
          </a:p>
          <a:p>
            <a:pPr eaLnBrk="1" hangingPunct="1">
              <a:spcBef>
                <a:spcPts val="400"/>
              </a:spcBef>
              <a:buClr>
                <a:srgbClr val="C01900"/>
              </a:buClr>
              <a:buFont typeface="Verdana" pitchFamily="32" charset="0"/>
              <a:buChar char="•"/>
            </a:pPr>
            <a:r>
              <a:rPr lang="en-US" sz="1600" dirty="0" smtClean="0"/>
              <a:t>Grading</a:t>
            </a:r>
          </a:p>
          <a:p>
            <a:pPr eaLnBrk="1" hangingPunct="1">
              <a:spcBef>
                <a:spcPts val="400"/>
              </a:spcBef>
              <a:buClr>
                <a:srgbClr val="C01900"/>
              </a:buClr>
              <a:buFont typeface="Verdana" pitchFamily="32" charset="0"/>
              <a:buChar char="•"/>
            </a:pPr>
            <a:r>
              <a:rPr lang="en-US" sz="1600" dirty="0" smtClean="0"/>
              <a:t>Final report + Grand final</a:t>
            </a:r>
          </a:p>
          <a:p>
            <a:pPr eaLnBrk="1" hangingPunct="1">
              <a:spcBef>
                <a:spcPts val="400"/>
              </a:spcBef>
              <a:buClr>
                <a:srgbClr val="C01900"/>
              </a:buClr>
              <a:buFont typeface="Verdana" pitchFamily="32" charset="0"/>
              <a:buChar char="•"/>
            </a:pPr>
            <a:r>
              <a:rPr lang="sv-SE" sz="1600" dirty="0" err="1" smtClean="0"/>
              <a:t>Selecting</a:t>
            </a:r>
            <a:r>
              <a:rPr lang="sv-SE" sz="1600" dirty="0" smtClean="0"/>
              <a:t> grand final date</a:t>
            </a:r>
          </a:p>
          <a:p>
            <a:pPr eaLnBrk="1" hangingPunct="1">
              <a:spcBef>
                <a:spcPts val="400"/>
              </a:spcBef>
              <a:buClr>
                <a:srgbClr val="C01900"/>
              </a:buClr>
              <a:buFont typeface="Verdana" pitchFamily="32" charset="0"/>
              <a:buChar char="•"/>
            </a:pPr>
            <a:r>
              <a:rPr lang="sv-SE" sz="1600" dirty="0" smtClean="0"/>
              <a:t>github.com </a:t>
            </a:r>
          </a:p>
          <a:p>
            <a:pPr eaLnBrk="1" hangingPunct="1">
              <a:spcBef>
                <a:spcPts val="400"/>
              </a:spcBef>
              <a:buClr>
                <a:srgbClr val="C01900"/>
              </a:buClr>
              <a:buFont typeface="Verdana" pitchFamily="32" charset="0"/>
              <a:buChar char="•"/>
            </a:pPr>
            <a:r>
              <a:rPr lang="sv-SE" sz="1600" dirty="0" err="1" smtClean="0"/>
              <a:t>Android</a:t>
            </a:r>
            <a:r>
              <a:rPr lang="sv-SE" sz="1600" dirty="0" smtClean="0"/>
              <a:t>/USRP</a:t>
            </a:r>
          </a:p>
          <a:p>
            <a:pPr eaLnBrk="1" hangingPunct="1">
              <a:spcBef>
                <a:spcPts val="400"/>
              </a:spcBef>
              <a:buClr>
                <a:srgbClr val="C01900"/>
              </a:buClr>
              <a:buFont typeface="Verdana" pitchFamily="32" charset="0"/>
              <a:buChar char="•"/>
            </a:pPr>
            <a:r>
              <a:rPr lang="en-US" sz="1600" dirty="0" smtClean="0"/>
              <a:t>Groups</a:t>
            </a:r>
          </a:p>
          <a:p>
            <a:pPr eaLnBrk="1" hangingPunct="1">
              <a:spcBef>
                <a:spcPts val="400"/>
              </a:spcBef>
              <a:buClr>
                <a:srgbClr val="C01900"/>
              </a:buClr>
              <a:buFont typeface="Verdana" pitchFamily="32" charset="0"/>
              <a:buChar char="•"/>
            </a:pPr>
            <a:r>
              <a:rPr lang="en-US" sz="1600" dirty="0" smtClean="0"/>
              <a:t>Go to lab: signing and handout of equipment</a:t>
            </a:r>
            <a:endParaRPr lang="en-US" sz="16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971600" y="868363"/>
            <a:ext cx="792088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9pPr>
          </a:lstStyle>
          <a:p>
            <a:pPr>
              <a:buClrTx/>
              <a:buFontTx/>
              <a:buNone/>
            </a:pPr>
            <a:r>
              <a:rPr lang="en-GB" sz="3200" dirty="0" smtClean="0">
                <a:solidFill>
                  <a:srgbClr val="B81100"/>
                </a:solidFill>
              </a:rPr>
              <a:t>Tools</a:t>
            </a:r>
            <a:endParaRPr lang="en-GB" sz="3200" dirty="0">
              <a:solidFill>
                <a:srgbClr val="B81100"/>
              </a:solidFill>
            </a:endParaRPr>
          </a:p>
        </p:txBody>
      </p:sp>
      <p:sp>
        <p:nvSpPr>
          <p:cNvPr id="4" name="TextBox 3"/>
          <p:cNvSpPr txBox="1"/>
          <p:nvPr/>
        </p:nvSpPr>
        <p:spPr>
          <a:xfrm>
            <a:off x="1907704" y="2011363"/>
            <a:ext cx="6408712" cy="954107"/>
          </a:xfrm>
          <a:prstGeom prst="rect">
            <a:avLst/>
          </a:prstGeom>
          <a:noFill/>
        </p:spPr>
        <p:txBody>
          <a:bodyPr wrap="square" rtlCol="0">
            <a:spAutoFit/>
          </a:bodyPr>
          <a:lstStyle/>
          <a:p>
            <a:endParaRPr lang="en-US" dirty="0" smtClean="0">
              <a:solidFill>
                <a:schemeClr val="tx1"/>
              </a:solidFill>
            </a:endParaRPr>
          </a:p>
          <a:p>
            <a:pPr marL="285750" indent="-285750">
              <a:buFont typeface="Arial" panose="020B0604020202020204" pitchFamily="34" charset="0"/>
              <a:buChar char="•"/>
            </a:pPr>
            <a:r>
              <a:rPr lang="sv-SE" dirty="0" err="1" smtClean="0">
                <a:solidFill>
                  <a:schemeClr val="tx1"/>
                </a:solidFill>
              </a:rPr>
              <a:t>Five</a:t>
            </a:r>
            <a:r>
              <a:rPr lang="sv-SE" dirty="0" smtClean="0">
                <a:solidFill>
                  <a:schemeClr val="tx1"/>
                </a:solidFill>
              </a:rPr>
              <a:t> PCs </a:t>
            </a:r>
            <a:r>
              <a:rPr lang="sv-SE" dirty="0" err="1" smtClean="0">
                <a:solidFill>
                  <a:schemeClr val="tx1"/>
                </a:solidFill>
              </a:rPr>
              <a:t>with</a:t>
            </a:r>
            <a:r>
              <a:rPr lang="sv-SE" dirty="0" smtClean="0">
                <a:solidFill>
                  <a:schemeClr val="tx1"/>
                </a:solidFill>
              </a:rPr>
              <a:t> </a:t>
            </a:r>
            <a:r>
              <a:rPr lang="sv-SE" dirty="0" err="1" smtClean="0">
                <a:solidFill>
                  <a:schemeClr val="tx1"/>
                </a:solidFill>
              </a:rPr>
              <a:t>windows</a:t>
            </a:r>
            <a:r>
              <a:rPr lang="sv-SE" dirty="0" smtClean="0">
                <a:solidFill>
                  <a:schemeClr val="tx1"/>
                </a:solidFill>
              </a:rPr>
              <a:t> 7</a:t>
            </a:r>
          </a:p>
          <a:p>
            <a:pPr marL="285750" indent="-285750">
              <a:buFont typeface="Arial" panose="020B0604020202020204" pitchFamily="34" charset="0"/>
              <a:buChar char="•"/>
            </a:pPr>
            <a:r>
              <a:rPr lang="sv-SE" dirty="0" err="1" smtClean="0">
                <a:solidFill>
                  <a:schemeClr val="tx1"/>
                </a:solidFill>
              </a:rPr>
              <a:t>Android</a:t>
            </a:r>
            <a:r>
              <a:rPr lang="sv-SE" dirty="0" smtClean="0">
                <a:solidFill>
                  <a:schemeClr val="tx1"/>
                </a:solidFill>
              </a:rPr>
              <a:t> SDK &amp; </a:t>
            </a:r>
            <a:r>
              <a:rPr lang="sv-SE" dirty="0" err="1" smtClean="0">
                <a:solidFill>
                  <a:schemeClr val="tx1"/>
                </a:solidFill>
              </a:rPr>
              <a:t>Matlab</a:t>
            </a:r>
            <a:r>
              <a:rPr lang="sv-SE" dirty="0" smtClean="0">
                <a:solidFill>
                  <a:schemeClr val="tx1"/>
                </a:solidFill>
              </a:rPr>
              <a:t> </a:t>
            </a:r>
            <a:r>
              <a:rPr lang="sv-SE" dirty="0" err="1" smtClean="0">
                <a:solidFill>
                  <a:schemeClr val="tx1"/>
                </a:solidFill>
              </a:rPr>
              <a:t>installed</a:t>
            </a:r>
            <a:endParaRPr lang="sv-SE" dirty="0" smtClean="0">
              <a:solidFill>
                <a:schemeClr val="tx1"/>
              </a:solidFill>
            </a:endParaRPr>
          </a:p>
          <a:p>
            <a:pPr marL="285750" indent="-285750">
              <a:buFont typeface="Arial" panose="020B0604020202020204" pitchFamily="34" charset="0"/>
              <a:buChar char="•"/>
            </a:pPr>
            <a:r>
              <a:rPr lang="sv-SE" dirty="0" err="1" smtClean="0">
                <a:solidFill>
                  <a:schemeClr val="tx1"/>
                </a:solidFill>
              </a:rPr>
              <a:t>Five</a:t>
            </a:r>
            <a:r>
              <a:rPr lang="sv-SE" dirty="0" smtClean="0">
                <a:solidFill>
                  <a:schemeClr val="tx1"/>
                </a:solidFill>
              </a:rPr>
              <a:t> </a:t>
            </a:r>
            <a:r>
              <a:rPr lang="sv-SE" dirty="0" err="1" smtClean="0">
                <a:solidFill>
                  <a:schemeClr val="tx1"/>
                </a:solidFill>
              </a:rPr>
              <a:t>samsung</a:t>
            </a:r>
            <a:r>
              <a:rPr lang="sv-SE" dirty="0" smtClean="0">
                <a:solidFill>
                  <a:schemeClr val="tx1"/>
                </a:solidFill>
              </a:rPr>
              <a:t> </a:t>
            </a:r>
            <a:r>
              <a:rPr lang="sv-SE" dirty="0" err="1" smtClean="0">
                <a:solidFill>
                  <a:schemeClr val="tx1"/>
                </a:solidFill>
              </a:rPr>
              <a:t>Galaxy</a:t>
            </a:r>
            <a:endParaRPr lang="sv-SE" dirty="0">
              <a:solidFill>
                <a:schemeClr val="tx1"/>
              </a:solidFill>
            </a:endParaRPr>
          </a:p>
        </p:txBody>
      </p:sp>
      <p:sp>
        <p:nvSpPr>
          <p:cNvPr id="5" name="TextBox 4"/>
          <p:cNvSpPr txBox="1"/>
          <p:nvPr/>
        </p:nvSpPr>
        <p:spPr>
          <a:xfrm>
            <a:off x="1907704" y="3501008"/>
            <a:ext cx="6408712" cy="307777"/>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tx1"/>
                </a:solidFill>
              </a:rPr>
              <a:t>Radar equipment</a:t>
            </a:r>
          </a:p>
        </p:txBody>
      </p:sp>
    </p:spTree>
    <p:extLst>
      <p:ext uri="{BB962C8B-B14F-4D97-AF65-F5344CB8AC3E}">
        <p14:creationId xmlns:p14="http://schemas.microsoft.com/office/powerpoint/2010/main" val="34804622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971600" y="868363"/>
            <a:ext cx="792088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9pPr>
          </a:lstStyle>
          <a:p>
            <a:pPr>
              <a:buClrTx/>
              <a:buFontTx/>
              <a:buNone/>
            </a:pPr>
            <a:r>
              <a:rPr lang="en-GB" sz="3200" dirty="0" smtClean="0">
                <a:solidFill>
                  <a:srgbClr val="B81100"/>
                </a:solidFill>
              </a:rPr>
              <a:t>Group homepages</a:t>
            </a:r>
            <a:endParaRPr lang="en-GB" sz="3200" dirty="0">
              <a:solidFill>
                <a:srgbClr val="B81100"/>
              </a:solidFill>
            </a:endParaRPr>
          </a:p>
        </p:txBody>
      </p:sp>
      <p:sp>
        <p:nvSpPr>
          <p:cNvPr id="20" name="Content Placeholder 2"/>
          <p:cNvSpPr txBox="1">
            <a:spLocks/>
          </p:cNvSpPr>
          <p:nvPr/>
        </p:nvSpPr>
        <p:spPr>
          <a:xfrm>
            <a:off x="1763688" y="1833563"/>
            <a:ext cx="6480720" cy="2315518"/>
          </a:xfrm>
          <a:prstGeom prst="rect">
            <a:avLst/>
          </a:prstGeom>
        </p:spPr>
        <p:txBody>
          <a:bodyPr/>
          <a:lstStyle>
            <a:lvl1pPr marL="342900" indent="-342900" algn="l" defTabSz="457200" rtl="0" eaLnBrk="0" fontAlgn="base" hangingPunct="0">
              <a:spcBef>
                <a:spcPts val="400"/>
              </a:spcBef>
              <a:spcAft>
                <a:spcPct val="0"/>
              </a:spcAft>
              <a:buClr>
                <a:srgbClr val="000000"/>
              </a:buClr>
              <a:buSzPct val="100000"/>
              <a:buFont typeface="Times New Roman" pitchFamily="16" charset="0"/>
              <a:defRPr sz="1600">
                <a:solidFill>
                  <a:srgbClr val="000000"/>
                </a:solidFill>
                <a:latin typeface="+mn-lt"/>
                <a:ea typeface="+mn-ea"/>
                <a:cs typeface="+mn-cs"/>
              </a:defRPr>
            </a:lvl1pPr>
            <a:lvl2pPr marL="742950" indent="-285750" algn="l" defTabSz="457200" rtl="0" eaLnBrk="0" fontAlgn="base" hangingPunct="0">
              <a:spcBef>
                <a:spcPts val="350"/>
              </a:spcBef>
              <a:spcAft>
                <a:spcPct val="0"/>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a:lstStyle>
          <a:p>
            <a:pPr marL="0" indent="0">
              <a:buFontTx/>
              <a:buNone/>
            </a:pPr>
            <a:r>
              <a:rPr lang="sv-SE" altLang="en-US" kern="0" smtClean="0"/>
              <a:t>Create group in KTH social</a:t>
            </a:r>
          </a:p>
          <a:p>
            <a:pPr marL="0" indent="0">
              <a:buFontTx/>
              <a:buNone/>
            </a:pPr>
            <a:r>
              <a:rPr lang="en-US" altLang="en-US" kern="0" smtClean="0">
                <a:hlinkClick r:id="rId3"/>
              </a:rPr>
              <a:t>https://www.kth.se/social/</a:t>
            </a:r>
            <a:endParaRPr lang="en-US" altLang="en-US" kern="0" smtClean="0"/>
          </a:p>
          <a:p>
            <a:pPr marL="0" indent="0">
              <a:buFontTx/>
              <a:buNone/>
            </a:pPr>
            <a:endParaRPr lang="sv-SE" altLang="en-US" kern="0" smtClean="0"/>
          </a:p>
          <a:p>
            <a:pPr marL="0" indent="0">
              <a:buFontTx/>
              <a:buNone/>
            </a:pPr>
            <a:r>
              <a:rPr lang="sv-SE" altLang="en-US" kern="0" smtClean="0"/>
              <a:t>Support:</a:t>
            </a:r>
          </a:p>
          <a:p>
            <a:pPr marL="0" indent="0">
              <a:buFontTx/>
              <a:buNone/>
            </a:pPr>
            <a:r>
              <a:rPr lang="en-US" altLang="en-US" kern="0" smtClean="0"/>
              <a:t>https://www.kth.se/social/group/help/</a:t>
            </a: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4550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403648" y="836712"/>
            <a:ext cx="7140575" cy="720725"/>
          </a:xfrm>
          <a:prstGeom prst="rect">
            <a:avLst/>
          </a:prstGeom>
        </p:spPr>
        <p:txBody>
          <a:bodyPr/>
          <a:lstStyle>
            <a:lvl1pPr algn="l" defTabSz="457200" rtl="0" eaLnBrk="0" fontAlgn="base" hangingPunct="0">
              <a:spcBef>
                <a:spcPct val="0"/>
              </a:spcBef>
              <a:spcAft>
                <a:spcPct val="0"/>
              </a:spcAft>
              <a:buClr>
                <a:srgbClr val="000000"/>
              </a:buClr>
              <a:buSzPct val="100000"/>
              <a:buFont typeface="Times New Roman" pitchFamily="16" charset="0"/>
              <a:defRPr sz="3200">
                <a:solidFill>
                  <a:srgbClr val="B81100"/>
                </a:solidFill>
                <a:latin typeface="+mj-lt"/>
                <a:ea typeface="+mj-ea"/>
                <a:cs typeface="+mj-cs"/>
              </a:defRPr>
            </a:lvl1pPr>
            <a:lvl2pPr marL="742950" indent="-285750" algn="l" defTabSz="457200" rtl="0" eaLnBrk="0" fontAlgn="base" hangingPunct="0">
              <a:spcBef>
                <a:spcPct val="0"/>
              </a:spcBef>
              <a:spcAft>
                <a:spcPct val="0"/>
              </a:spcAft>
              <a:buClr>
                <a:srgbClr val="000000"/>
              </a:buClr>
              <a:buSzPct val="100000"/>
              <a:buFont typeface="Times New Roman" pitchFamily="16" charset="0"/>
              <a:defRPr sz="3200">
                <a:solidFill>
                  <a:srgbClr val="B81100"/>
                </a:solidFill>
                <a:latin typeface="Verdana" pitchFamily="32" charset="0"/>
                <a:ea typeface="DejaVu Sans" charset="0"/>
                <a:cs typeface="DejaVu Sans" charset="0"/>
              </a:defRPr>
            </a:lvl2pPr>
            <a:lvl3pPr marL="1143000" indent="-228600" algn="l" defTabSz="457200" rtl="0" eaLnBrk="0" fontAlgn="base" hangingPunct="0">
              <a:spcBef>
                <a:spcPct val="0"/>
              </a:spcBef>
              <a:spcAft>
                <a:spcPct val="0"/>
              </a:spcAft>
              <a:buClr>
                <a:srgbClr val="000000"/>
              </a:buClr>
              <a:buSzPct val="100000"/>
              <a:buFont typeface="Times New Roman" pitchFamily="16" charset="0"/>
              <a:defRPr sz="3200">
                <a:solidFill>
                  <a:srgbClr val="B81100"/>
                </a:solidFill>
                <a:latin typeface="Verdana" pitchFamily="32" charset="0"/>
                <a:ea typeface="DejaVu Sans" charset="0"/>
                <a:cs typeface="DejaVu Sans" charset="0"/>
              </a:defRPr>
            </a:lvl3pPr>
            <a:lvl4pPr marL="1600200" indent="-228600" algn="l" defTabSz="457200" rtl="0" eaLnBrk="0" fontAlgn="base" hangingPunct="0">
              <a:spcBef>
                <a:spcPct val="0"/>
              </a:spcBef>
              <a:spcAft>
                <a:spcPct val="0"/>
              </a:spcAft>
              <a:buClr>
                <a:srgbClr val="000000"/>
              </a:buClr>
              <a:buSzPct val="100000"/>
              <a:buFont typeface="Times New Roman" pitchFamily="16" charset="0"/>
              <a:defRPr sz="3200">
                <a:solidFill>
                  <a:srgbClr val="B81100"/>
                </a:solidFill>
                <a:latin typeface="Verdana" pitchFamily="32" charset="0"/>
                <a:ea typeface="DejaVu Sans" charset="0"/>
                <a:cs typeface="DejaVu Sans" charset="0"/>
              </a:defRPr>
            </a:lvl4pPr>
            <a:lvl5pPr marL="2057400" indent="-228600" algn="l" defTabSz="457200" rtl="0" eaLnBrk="0" fontAlgn="base" hangingPunct="0">
              <a:spcBef>
                <a:spcPct val="0"/>
              </a:spcBef>
              <a:spcAft>
                <a:spcPct val="0"/>
              </a:spcAft>
              <a:buClr>
                <a:srgbClr val="000000"/>
              </a:buClr>
              <a:buSzPct val="100000"/>
              <a:buFont typeface="Times New Roman" pitchFamily="16" charset="0"/>
              <a:defRPr sz="3200">
                <a:solidFill>
                  <a:srgbClr val="B81100"/>
                </a:solidFill>
                <a:latin typeface="Verdana" pitchFamily="32" charset="0"/>
                <a:ea typeface="DejaVu Sans" charset="0"/>
                <a:cs typeface="DejaVu Sans"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200">
                <a:solidFill>
                  <a:srgbClr val="B81100"/>
                </a:solidFill>
                <a:latin typeface="Verdana" pitchFamily="32" charset="0"/>
                <a:ea typeface="DejaVu Sans" charset="0"/>
                <a:cs typeface="DejaVu Sans"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200">
                <a:solidFill>
                  <a:srgbClr val="B81100"/>
                </a:solidFill>
                <a:latin typeface="Verdana" pitchFamily="32" charset="0"/>
                <a:ea typeface="DejaVu Sans" charset="0"/>
                <a:cs typeface="DejaVu Sans"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200">
                <a:solidFill>
                  <a:srgbClr val="B81100"/>
                </a:solidFill>
                <a:latin typeface="Verdana" pitchFamily="32" charset="0"/>
                <a:ea typeface="DejaVu Sans" charset="0"/>
                <a:cs typeface="DejaVu Sans"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200">
                <a:solidFill>
                  <a:srgbClr val="B81100"/>
                </a:solidFill>
                <a:latin typeface="Verdana" pitchFamily="32" charset="0"/>
                <a:ea typeface="DejaVu Sans" charset="0"/>
                <a:cs typeface="DejaVu Sans" charset="0"/>
              </a:defRPr>
            </a:lvl9pPr>
          </a:lstStyle>
          <a:p>
            <a:pPr eaLnBrk="1" hangingPunct="1"/>
            <a:r>
              <a:rPr lang="en-US" altLang="en-US" kern="0" smtClean="0"/>
              <a:t>Conclusion</a:t>
            </a:r>
            <a:endParaRPr lang="en-US" altLang="en-US" kern="0" dirty="0" smtClean="0"/>
          </a:p>
        </p:txBody>
      </p:sp>
      <p:sp>
        <p:nvSpPr>
          <p:cNvPr id="3" name="Rectangle 3"/>
          <p:cNvSpPr txBox="1">
            <a:spLocks noChangeArrowheads="1"/>
          </p:cNvSpPr>
          <p:nvPr/>
        </p:nvSpPr>
        <p:spPr>
          <a:xfrm>
            <a:off x="1835696" y="1628800"/>
            <a:ext cx="5040560" cy="4751363"/>
          </a:xfrm>
          <a:prstGeom prst="rect">
            <a:avLst/>
          </a:prstGeom>
        </p:spPr>
        <p:txBody>
          <a:bodyPr/>
          <a:lstStyle>
            <a:lvl1pPr marL="342900" indent="-342900" algn="l" defTabSz="457200" rtl="0" eaLnBrk="0" fontAlgn="base" hangingPunct="0">
              <a:spcBef>
                <a:spcPts val="400"/>
              </a:spcBef>
              <a:spcAft>
                <a:spcPct val="0"/>
              </a:spcAft>
              <a:buClr>
                <a:srgbClr val="000000"/>
              </a:buClr>
              <a:buSzPct val="100000"/>
              <a:buFont typeface="Times New Roman" pitchFamily="16" charset="0"/>
              <a:defRPr sz="1600">
                <a:solidFill>
                  <a:srgbClr val="000000"/>
                </a:solidFill>
                <a:latin typeface="+mn-lt"/>
                <a:ea typeface="+mn-ea"/>
                <a:cs typeface="+mn-cs"/>
              </a:defRPr>
            </a:lvl1pPr>
            <a:lvl2pPr marL="742950" indent="-285750" algn="l" defTabSz="457200" rtl="0" eaLnBrk="0" fontAlgn="base" hangingPunct="0">
              <a:spcBef>
                <a:spcPts val="350"/>
              </a:spcBef>
              <a:spcAft>
                <a:spcPct val="0"/>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a:lstStyle>
          <a:p>
            <a:pPr eaLnBrk="1" hangingPunct="1"/>
            <a:r>
              <a:rPr lang="en-US" altLang="en-US" kern="0" smtClean="0"/>
              <a:t>Get started NOW.</a:t>
            </a:r>
          </a:p>
          <a:p>
            <a:pPr eaLnBrk="1" hangingPunct="1"/>
            <a:r>
              <a:rPr lang="sv-SE" altLang="en-US" kern="0" smtClean="0"/>
              <a:t>Find the course homepage.</a:t>
            </a:r>
            <a:endParaRPr lang="en-US" altLang="en-US" kern="0" smtClean="0"/>
          </a:p>
          <a:p>
            <a:pPr eaLnBrk="1" hangingPunct="1"/>
            <a:r>
              <a:rPr lang="sv-SE" altLang="en-US" kern="0" smtClean="0"/>
              <a:t>Look at your project description.</a:t>
            </a:r>
            <a:endParaRPr lang="en-US" altLang="en-US" kern="0" smtClean="0"/>
          </a:p>
          <a:p>
            <a:pPr eaLnBrk="1" hangingPunct="1"/>
            <a:r>
              <a:rPr lang="en-US" altLang="en-US" kern="0" smtClean="0"/>
              <a:t>Do literature search.</a:t>
            </a:r>
          </a:p>
          <a:p>
            <a:pPr eaLnBrk="1" hangingPunct="1"/>
            <a:r>
              <a:rPr lang="en-US" altLang="en-US" kern="0" smtClean="0"/>
              <a:t>Get started with the programming.</a:t>
            </a:r>
          </a:p>
          <a:p>
            <a:pPr eaLnBrk="1" hangingPunct="1"/>
            <a:r>
              <a:rPr lang="en-US" altLang="en-US" kern="0" smtClean="0"/>
              <a:t>Sketch a solution</a:t>
            </a:r>
          </a:p>
          <a:p>
            <a:pPr eaLnBrk="1" hangingPunct="1"/>
            <a:r>
              <a:rPr lang="en-US" altLang="en-US" kern="0" smtClean="0"/>
              <a:t>Write project plan.</a:t>
            </a:r>
          </a:p>
          <a:p>
            <a:pPr eaLnBrk="1" hangingPunct="1"/>
            <a:r>
              <a:rPr lang="sv-SE" altLang="en-US" kern="0" smtClean="0"/>
              <a:t>Meet with your project assistants.</a:t>
            </a:r>
          </a:p>
          <a:p>
            <a:pPr eaLnBrk="1" hangingPunct="1"/>
            <a:endParaRPr lang="en-US" altLang="en-US" kern="0" dirty="0" smtClean="0"/>
          </a:p>
        </p:txBody>
      </p:sp>
    </p:spTree>
    <p:extLst>
      <p:ext uri="{BB962C8B-B14F-4D97-AF65-F5344CB8AC3E}">
        <p14:creationId xmlns:p14="http://schemas.microsoft.com/office/powerpoint/2010/main" val="1203521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1889125" y="868363"/>
            <a:ext cx="627856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9pPr>
          </a:lstStyle>
          <a:p>
            <a:pPr eaLnBrk="1" hangingPunct="1">
              <a:buClrTx/>
              <a:buFontTx/>
              <a:buNone/>
            </a:pPr>
            <a:r>
              <a:rPr lang="en-US" sz="3200" dirty="0" smtClean="0">
                <a:solidFill>
                  <a:srgbClr val="B81100"/>
                </a:solidFill>
              </a:rPr>
              <a:t>Who are we?</a:t>
            </a:r>
            <a:endParaRPr lang="en-US" sz="3200" dirty="0">
              <a:solidFill>
                <a:srgbClr val="B8110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20505" y="1886470"/>
            <a:ext cx="1043583" cy="1134549"/>
          </a:xfrm>
          <a:prstGeom prst="rect">
            <a:avLst/>
          </a:prstGeom>
        </p:spPr>
      </p:pic>
      <p:sp>
        <p:nvSpPr>
          <p:cNvPr id="5" name="TextBox 4"/>
          <p:cNvSpPr txBox="1"/>
          <p:nvPr/>
        </p:nvSpPr>
        <p:spPr>
          <a:xfrm>
            <a:off x="2051720" y="2132856"/>
            <a:ext cx="2520280" cy="523220"/>
          </a:xfrm>
          <a:prstGeom prst="rect">
            <a:avLst/>
          </a:prstGeom>
          <a:noFill/>
        </p:spPr>
        <p:txBody>
          <a:bodyPr wrap="square" rtlCol="0">
            <a:spAutoFit/>
          </a:bodyPr>
          <a:lstStyle/>
          <a:p>
            <a:r>
              <a:rPr lang="sv-SE" dirty="0" smtClean="0">
                <a:solidFill>
                  <a:schemeClr val="tx1"/>
                </a:solidFill>
              </a:rPr>
              <a:t>Per Zetterberg</a:t>
            </a:r>
          </a:p>
          <a:p>
            <a:r>
              <a:rPr lang="en-US" dirty="0" smtClean="0">
                <a:solidFill>
                  <a:schemeClr val="tx1"/>
                </a:solidFill>
              </a:rPr>
              <a:t>Course responsible</a:t>
            </a:r>
            <a:endParaRPr lang="en-US" dirty="0">
              <a:solidFill>
                <a:schemeClr val="tx1"/>
              </a:solidFill>
            </a:endParaRPr>
          </a:p>
        </p:txBody>
      </p:sp>
      <p:sp>
        <p:nvSpPr>
          <p:cNvPr id="17" name="TextBox 16"/>
          <p:cNvSpPr txBox="1"/>
          <p:nvPr/>
        </p:nvSpPr>
        <p:spPr>
          <a:xfrm>
            <a:off x="2223914" y="5596175"/>
            <a:ext cx="2088232" cy="523220"/>
          </a:xfrm>
          <a:prstGeom prst="rect">
            <a:avLst/>
          </a:prstGeom>
          <a:noFill/>
        </p:spPr>
        <p:txBody>
          <a:bodyPr wrap="square" rtlCol="0">
            <a:spAutoFit/>
          </a:bodyPr>
          <a:lstStyle/>
          <a:p>
            <a:r>
              <a:rPr lang="sv-SE" dirty="0" smtClean="0">
                <a:solidFill>
                  <a:schemeClr val="tx1"/>
                </a:solidFill>
              </a:rPr>
              <a:t>Martin Ohlsson, </a:t>
            </a:r>
            <a:r>
              <a:rPr lang="sv-SE" dirty="0" err="1" smtClean="0">
                <a:solidFill>
                  <a:schemeClr val="tx1"/>
                </a:solidFill>
              </a:rPr>
              <a:t>Android</a:t>
            </a:r>
            <a:r>
              <a:rPr lang="sv-SE" dirty="0" smtClean="0">
                <a:solidFill>
                  <a:schemeClr val="tx1"/>
                </a:solidFill>
              </a:rPr>
              <a:t> Guru</a:t>
            </a:r>
            <a:endParaRPr lang="sv-SE" dirty="0">
              <a:solidFill>
                <a:schemeClr val="tx1"/>
              </a:solidFill>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912" y="5152472"/>
            <a:ext cx="1062383" cy="122528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9952" y="3356992"/>
            <a:ext cx="1270000" cy="1270000"/>
          </a:xfrm>
          <a:prstGeom prst="rect">
            <a:avLst/>
          </a:prstGeom>
        </p:spPr>
      </p:pic>
      <p:sp>
        <p:nvSpPr>
          <p:cNvPr id="13" name="TextBox 12"/>
          <p:cNvSpPr txBox="1"/>
          <p:nvPr/>
        </p:nvSpPr>
        <p:spPr>
          <a:xfrm>
            <a:off x="5647408" y="3730382"/>
            <a:ext cx="2520280" cy="523220"/>
          </a:xfrm>
          <a:prstGeom prst="rect">
            <a:avLst/>
          </a:prstGeom>
          <a:noFill/>
        </p:spPr>
        <p:txBody>
          <a:bodyPr wrap="square" rtlCol="0">
            <a:spAutoFit/>
          </a:bodyPr>
          <a:lstStyle/>
          <a:p>
            <a:r>
              <a:rPr lang="en-US" dirty="0" err="1">
                <a:solidFill>
                  <a:schemeClr val="tx1"/>
                </a:solidFill>
              </a:rPr>
              <a:t>Hadi</a:t>
            </a:r>
            <a:r>
              <a:rPr lang="en-US" dirty="0">
                <a:solidFill>
                  <a:schemeClr val="tx1"/>
                </a:solidFill>
              </a:rPr>
              <a:t> </a:t>
            </a:r>
            <a:r>
              <a:rPr lang="en-US" dirty="0" err="1" smtClean="0">
                <a:solidFill>
                  <a:schemeClr val="tx1"/>
                </a:solidFill>
              </a:rPr>
              <a:t>Ghauch</a:t>
            </a:r>
            <a:endParaRPr lang="en-US" dirty="0" smtClean="0">
              <a:solidFill>
                <a:schemeClr val="tx1"/>
              </a:solidFill>
            </a:endParaRPr>
          </a:p>
          <a:p>
            <a:r>
              <a:rPr lang="en-US" dirty="0" smtClean="0">
                <a:solidFill>
                  <a:schemeClr val="tx1"/>
                </a:solidFill>
              </a:rPr>
              <a:t>Group assistant</a:t>
            </a:r>
            <a:endParaRPr lang="en-US" dirty="0">
              <a:solidFill>
                <a:schemeClr val="tx1"/>
              </a:solidFill>
            </a:endParaRPr>
          </a:p>
        </p:txBody>
      </p:sp>
    </p:spTree>
    <p:extLst>
      <p:ext uri="{BB962C8B-B14F-4D97-AF65-F5344CB8AC3E}">
        <p14:creationId xmlns:p14="http://schemas.microsoft.com/office/powerpoint/2010/main" val="35798792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1889125" y="642938"/>
            <a:ext cx="6278562"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9pPr>
          </a:lstStyle>
          <a:p>
            <a:pPr eaLnBrk="1" hangingPunct="1">
              <a:buClrTx/>
              <a:buFontTx/>
              <a:buNone/>
            </a:pPr>
            <a:r>
              <a:rPr lang="en-US" sz="3200" dirty="0" smtClean="0">
                <a:solidFill>
                  <a:srgbClr val="B81100"/>
                </a:solidFill>
              </a:rPr>
              <a:t>What lies ahead?</a:t>
            </a:r>
            <a:endParaRPr lang="en-US" sz="3200" dirty="0">
              <a:solidFill>
                <a:srgbClr val="B81100"/>
              </a:solidFill>
            </a:endParaRPr>
          </a:p>
        </p:txBody>
      </p:sp>
      <p:sp>
        <p:nvSpPr>
          <p:cNvPr id="4" name="Content Placeholder 2"/>
          <p:cNvSpPr txBox="1">
            <a:spLocks/>
          </p:cNvSpPr>
          <p:nvPr/>
        </p:nvSpPr>
        <p:spPr>
          <a:xfrm>
            <a:off x="1691680" y="1638350"/>
            <a:ext cx="6984776" cy="4843339"/>
          </a:xfrm>
          <a:prstGeom prst="rect">
            <a:avLst/>
          </a:prstGeom>
        </p:spPr>
        <p:txBody>
          <a:bodyPr/>
          <a:lstStyle>
            <a:lvl1pPr marL="342900" indent="-342900" algn="l" defTabSz="457200" rtl="0" eaLnBrk="0" fontAlgn="base" hangingPunct="0">
              <a:spcBef>
                <a:spcPts val="400"/>
              </a:spcBef>
              <a:spcAft>
                <a:spcPct val="0"/>
              </a:spcAft>
              <a:buClr>
                <a:srgbClr val="000000"/>
              </a:buClr>
              <a:buSzPct val="100000"/>
              <a:buFont typeface="Times New Roman" pitchFamily="16" charset="0"/>
              <a:defRPr sz="1600">
                <a:solidFill>
                  <a:srgbClr val="000000"/>
                </a:solidFill>
                <a:latin typeface="+mn-lt"/>
                <a:ea typeface="+mn-ea"/>
                <a:cs typeface="+mn-cs"/>
              </a:defRPr>
            </a:lvl1pPr>
            <a:lvl2pPr marL="742950" indent="-285750" algn="l" defTabSz="457200" rtl="0" eaLnBrk="0" fontAlgn="base" hangingPunct="0">
              <a:spcBef>
                <a:spcPts val="350"/>
              </a:spcBef>
              <a:spcAft>
                <a:spcPct val="0"/>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a:lstStyle>
          <a:p>
            <a:pPr>
              <a:defRPr/>
            </a:pPr>
            <a:r>
              <a:rPr lang="en-US" kern="0" dirty="0" smtClean="0"/>
              <a:t>Get </a:t>
            </a:r>
            <a:r>
              <a:rPr lang="en-US" kern="0" dirty="0" err="1" smtClean="0"/>
              <a:t>aquinted</a:t>
            </a:r>
            <a:r>
              <a:rPr lang="en-US" kern="0" dirty="0" smtClean="0"/>
              <a:t>. </a:t>
            </a:r>
          </a:p>
          <a:p>
            <a:pPr>
              <a:defRPr/>
            </a:pPr>
            <a:r>
              <a:rPr lang="en-US" kern="0" dirty="0" smtClean="0"/>
              <a:t>Read – discuss – think – discuss</a:t>
            </a:r>
          </a:p>
          <a:p>
            <a:pPr>
              <a:defRPr/>
            </a:pPr>
            <a:r>
              <a:rPr lang="en-US" kern="0" dirty="0" err="1" smtClean="0"/>
              <a:t>Litterature</a:t>
            </a:r>
            <a:r>
              <a:rPr lang="en-US" kern="0" dirty="0" smtClean="0"/>
              <a:t> search</a:t>
            </a:r>
          </a:p>
          <a:p>
            <a:pPr>
              <a:defRPr/>
            </a:pPr>
            <a:r>
              <a:rPr lang="en-US" kern="0" dirty="0" smtClean="0"/>
              <a:t>Read – discuss – think – discuss </a:t>
            </a:r>
          </a:p>
          <a:p>
            <a:pPr>
              <a:defRPr/>
            </a:pPr>
            <a:r>
              <a:rPr lang="en-US" kern="0" dirty="0" smtClean="0"/>
              <a:t>Identify critical points ”is it possible to? …</a:t>
            </a:r>
          </a:p>
          <a:p>
            <a:pPr>
              <a:defRPr/>
            </a:pPr>
            <a:r>
              <a:rPr lang="en-US" kern="0" dirty="0" smtClean="0"/>
              <a:t>Sketch of solution</a:t>
            </a:r>
          </a:p>
          <a:p>
            <a:pPr>
              <a:defRPr/>
            </a:pPr>
            <a:r>
              <a:rPr lang="en-US" kern="0" dirty="0" smtClean="0"/>
              <a:t>Divide team into subgroups (competencies)</a:t>
            </a:r>
          </a:p>
          <a:p>
            <a:pPr>
              <a:defRPr/>
            </a:pPr>
            <a:r>
              <a:rPr lang="en-US" kern="0" dirty="0" smtClean="0">
                <a:solidFill>
                  <a:srgbClr val="FF0000"/>
                </a:solidFill>
              </a:rPr>
              <a:t>Write project plan</a:t>
            </a:r>
          </a:p>
          <a:p>
            <a:pPr>
              <a:defRPr/>
            </a:pPr>
            <a:r>
              <a:rPr lang="en-US" kern="0" dirty="0" smtClean="0"/>
              <a:t>Make progress on learning android/USRP, theory, </a:t>
            </a:r>
            <a:r>
              <a:rPr lang="en-US" kern="0" dirty="0" err="1"/>
              <a:t>M</a:t>
            </a:r>
            <a:r>
              <a:rPr lang="en-US" kern="0" dirty="0" err="1" smtClean="0"/>
              <a:t>atlab</a:t>
            </a:r>
            <a:r>
              <a:rPr lang="en-US" kern="0" dirty="0" smtClean="0"/>
              <a:t> simulation, </a:t>
            </a:r>
            <a:r>
              <a:rPr lang="en-US" kern="0" dirty="0" err="1"/>
              <a:t>M</a:t>
            </a:r>
            <a:r>
              <a:rPr lang="en-US" kern="0" dirty="0" err="1" smtClean="0"/>
              <a:t>atlab</a:t>
            </a:r>
            <a:r>
              <a:rPr lang="en-US" kern="0" dirty="0" smtClean="0"/>
              <a:t> processing on measurements,</a:t>
            </a:r>
          </a:p>
          <a:p>
            <a:pPr>
              <a:defRPr/>
            </a:pPr>
            <a:r>
              <a:rPr lang="en-US" kern="0" dirty="0" smtClean="0"/>
              <a:t>Intermediate results (critical issues?) =&gt; revise sketch of solution?</a:t>
            </a:r>
          </a:p>
          <a:p>
            <a:pPr>
              <a:defRPr/>
            </a:pPr>
            <a:r>
              <a:rPr lang="en-US" kern="0" dirty="0" smtClean="0"/>
              <a:t>Weekly meetings, action points, follow up, diary, ….</a:t>
            </a:r>
          </a:p>
          <a:p>
            <a:pPr marL="0" indent="0">
              <a:buFontTx/>
              <a:buNone/>
              <a:defRPr/>
            </a:pPr>
            <a:r>
              <a:rPr lang="en-US" kern="0" dirty="0" smtClean="0"/>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1889125" y="642938"/>
            <a:ext cx="6278562"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9pPr>
          </a:lstStyle>
          <a:p>
            <a:pPr eaLnBrk="1" hangingPunct="1">
              <a:buClrTx/>
              <a:buFontTx/>
              <a:buNone/>
            </a:pPr>
            <a:r>
              <a:rPr lang="en-US" sz="3200" dirty="0" smtClean="0">
                <a:solidFill>
                  <a:srgbClr val="B81100"/>
                </a:solidFill>
              </a:rPr>
              <a:t>First deadline: Project Plan</a:t>
            </a:r>
            <a:endParaRPr lang="en-US" sz="3200" dirty="0">
              <a:solidFill>
                <a:srgbClr val="B81100"/>
              </a:solidFill>
            </a:endParaRPr>
          </a:p>
        </p:txBody>
      </p:sp>
      <p:sp>
        <p:nvSpPr>
          <p:cNvPr id="3" name="TextBox 2"/>
          <p:cNvSpPr txBox="1"/>
          <p:nvPr/>
        </p:nvSpPr>
        <p:spPr>
          <a:xfrm>
            <a:off x="2195736" y="1844824"/>
            <a:ext cx="5472608" cy="1938992"/>
          </a:xfrm>
          <a:prstGeom prst="rect">
            <a:avLst/>
          </a:prstGeom>
          <a:noFill/>
        </p:spPr>
        <p:txBody>
          <a:bodyPr wrap="square" rtlCol="0">
            <a:spAutoFit/>
          </a:bodyPr>
          <a:lstStyle/>
          <a:p>
            <a:r>
              <a:rPr lang="sv-SE" sz="4000" dirty="0" smtClean="0">
                <a:solidFill>
                  <a:srgbClr val="FF0000"/>
                </a:solidFill>
              </a:rPr>
              <a:t>April 1st</a:t>
            </a:r>
          </a:p>
          <a:p>
            <a:endParaRPr lang="sv-SE" sz="4000" dirty="0">
              <a:solidFill>
                <a:srgbClr val="FF0000"/>
              </a:solidFill>
            </a:endParaRPr>
          </a:p>
          <a:p>
            <a:r>
              <a:rPr lang="en-US" sz="4000" dirty="0" smtClean="0">
                <a:solidFill>
                  <a:srgbClr val="FF0000"/>
                </a:solidFill>
              </a:rPr>
              <a:t>on group homepage</a:t>
            </a:r>
            <a:endParaRPr lang="en-US" sz="4000" dirty="0">
              <a:solidFill>
                <a:srgbClr val="FF0000"/>
              </a:solidFill>
            </a:endParaRPr>
          </a:p>
        </p:txBody>
      </p:sp>
    </p:spTree>
    <p:extLst>
      <p:ext uri="{BB962C8B-B14F-4D97-AF65-F5344CB8AC3E}">
        <p14:creationId xmlns:p14="http://schemas.microsoft.com/office/powerpoint/2010/main" val="15711933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1889125" y="642938"/>
            <a:ext cx="6278562"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9pPr>
          </a:lstStyle>
          <a:p>
            <a:pPr eaLnBrk="1" hangingPunct="1">
              <a:buClrTx/>
              <a:buFontTx/>
              <a:buNone/>
            </a:pPr>
            <a:r>
              <a:rPr lang="en-US" sz="3200" dirty="0" smtClean="0">
                <a:solidFill>
                  <a:srgbClr val="B81100"/>
                </a:solidFill>
              </a:rPr>
              <a:t>Project plan shall contain</a:t>
            </a:r>
            <a:endParaRPr lang="en-US" sz="3200" dirty="0">
              <a:solidFill>
                <a:srgbClr val="B81100"/>
              </a:solidFill>
            </a:endParaRPr>
          </a:p>
        </p:txBody>
      </p:sp>
      <p:sp>
        <p:nvSpPr>
          <p:cNvPr id="4" name="TextBox 3"/>
          <p:cNvSpPr txBox="1"/>
          <p:nvPr/>
        </p:nvSpPr>
        <p:spPr>
          <a:xfrm>
            <a:off x="1889125" y="1628800"/>
            <a:ext cx="5851227" cy="4216539"/>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solidFill>
                  <a:schemeClr val="tx1"/>
                </a:solidFill>
              </a:rPr>
              <a:t>Background </a:t>
            </a:r>
            <a:r>
              <a:rPr lang="en-US" sz="2000" dirty="0" smtClean="0">
                <a:solidFill>
                  <a:schemeClr val="tx1"/>
                </a:solidFill>
              </a:rPr>
              <a:t>(why is in interesting, what problem should be solved)</a:t>
            </a:r>
          </a:p>
          <a:p>
            <a:pPr marL="285750" indent="-285750">
              <a:buFont typeface="Arial" panose="020B0604020202020204" pitchFamily="34" charset="0"/>
              <a:buChar char="•"/>
            </a:pPr>
            <a:r>
              <a:rPr lang="en-US" sz="2800" dirty="0" smtClean="0">
                <a:solidFill>
                  <a:schemeClr val="tx1"/>
                </a:solidFill>
              </a:rPr>
              <a:t>Specification </a:t>
            </a:r>
            <a:r>
              <a:rPr lang="en-US" sz="2000" dirty="0" smtClean="0">
                <a:solidFill>
                  <a:schemeClr val="tx1"/>
                </a:solidFill>
              </a:rPr>
              <a:t>(what should be achieved – goals)</a:t>
            </a:r>
          </a:p>
          <a:p>
            <a:pPr marL="285750" indent="-285750">
              <a:buFont typeface="Arial" panose="020B0604020202020204" pitchFamily="34" charset="0"/>
              <a:buChar char="•"/>
            </a:pPr>
            <a:r>
              <a:rPr lang="en-US" sz="2800" dirty="0" smtClean="0">
                <a:solidFill>
                  <a:schemeClr val="tx1"/>
                </a:solidFill>
              </a:rPr>
              <a:t>Sketch of Solution </a:t>
            </a:r>
            <a:r>
              <a:rPr lang="en-US" sz="2000" dirty="0" smtClean="0">
                <a:solidFill>
                  <a:schemeClr val="tx1"/>
                </a:solidFill>
              </a:rPr>
              <a:t>(components and interactions)</a:t>
            </a:r>
          </a:p>
          <a:p>
            <a:pPr marL="285750" indent="-285750">
              <a:buFont typeface="Arial" panose="020B0604020202020204" pitchFamily="34" charset="0"/>
              <a:buChar char="•"/>
            </a:pPr>
            <a:r>
              <a:rPr lang="en-US" sz="2800" dirty="0" smtClean="0">
                <a:solidFill>
                  <a:schemeClr val="tx1"/>
                </a:solidFill>
              </a:rPr>
              <a:t>Description of tasks</a:t>
            </a:r>
            <a:r>
              <a:rPr lang="en-US" sz="2000" dirty="0" smtClean="0">
                <a:solidFill>
                  <a:schemeClr val="tx1"/>
                </a:solidFill>
              </a:rPr>
              <a:t> </a:t>
            </a:r>
          </a:p>
          <a:p>
            <a:pPr marL="285750" indent="-285750">
              <a:buFont typeface="Arial" panose="020B0604020202020204" pitchFamily="34" charset="0"/>
              <a:buChar char="•"/>
            </a:pPr>
            <a:r>
              <a:rPr lang="en-US" sz="2800" dirty="0" smtClean="0">
                <a:solidFill>
                  <a:schemeClr val="tx1"/>
                </a:solidFill>
              </a:rPr>
              <a:t>Allocation of people to tasks.</a:t>
            </a:r>
          </a:p>
          <a:p>
            <a:pPr marL="285750" indent="-285750">
              <a:buFont typeface="Arial" panose="020B0604020202020204" pitchFamily="34" charset="0"/>
              <a:buChar char="•"/>
            </a:pPr>
            <a:r>
              <a:rPr lang="en-US" sz="2800" dirty="0" smtClean="0">
                <a:solidFill>
                  <a:schemeClr val="tx1"/>
                </a:solidFill>
              </a:rPr>
              <a:t>Time-plan </a:t>
            </a:r>
            <a:r>
              <a:rPr lang="en-US" sz="2000" dirty="0" smtClean="0">
                <a:solidFill>
                  <a:schemeClr val="tx1"/>
                </a:solidFill>
              </a:rPr>
              <a:t>(Gantt chart)</a:t>
            </a:r>
          </a:p>
          <a:p>
            <a:endParaRPr lang="en-US" sz="2000" dirty="0" smtClean="0">
              <a:solidFill>
                <a:schemeClr val="tx1"/>
              </a:solidFill>
            </a:endParaRPr>
          </a:p>
          <a:p>
            <a:pPr marL="285750" indent="-285750">
              <a:buFont typeface="Arial" panose="020B0604020202020204" pitchFamily="34" charset="0"/>
              <a:buChar char="•"/>
            </a:pPr>
            <a:endParaRPr lang="en-US" sz="2000" dirty="0">
              <a:solidFill>
                <a:schemeClr val="tx1"/>
              </a:solidFill>
            </a:endParaRPr>
          </a:p>
        </p:txBody>
      </p:sp>
    </p:spTree>
    <p:extLst>
      <p:ext uri="{BB962C8B-B14F-4D97-AF65-F5344CB8AC3E}">
        <p14:creationId xmlns:p14="http://schemas.microsoft.com/office/powerpoint/2010/main" val="2150694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1889125" y="642938"/>
            <a:ext cx="6278562"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9pPr>
          </a:lstStyle>
          <a:p>
            <a:pPr eaLnBrk="1" hangingPunct="1">
              <a:buClrTx/>
              <a:buFontTx/>
              <a:buNone/>
            </a:pPr>
            <a:r>
              <a:rPr lang="en-US" sz="3200" dirty="0" smtClean="0">
                <a:solidFill>
                  <a:srgbClr val="B81100"/>
                </a:solidFill>
              </a:rPr>
              <a:t>Top-down versus bottom-up</a:t>
            </a:r>
            <a:endParaRPr lang="en-US" sz="3200" dirty="0">
              <a:solidFill>
                <a:srgbClr val="B81100"/>
              </a:solidFill>
            </a:endParaRPr>
          </a:p>
        </p:txBody>
      </p:sp>
      <p:sp>
        <p:nvSpPr>
          <p:cNvPr id="3" name="Rectangle 3"/>
          <p:cNvSpPr txBox="1">
            <a:spLocks noChangeArrowheads="1"/>
          </p:cNvSpPr>
          <p:nvPr/>
        </p:nvSpPr>
        <p:spPr>
          <a:xfrm>
            <a:off x="1619672" y="1785938"/>
            <a:ext cx="5904656" cy="3979243"/>
          </a:xfrm>
          <a:prstGeom prst="rect">
            <a:avLst/>
          </a:prstGeom>
        </p:spPr>
        <p:txBody>
          <a:bodyPr/>
          <a:lstStyle>
            <a:lvl1pPr marL="342900" indent="-342900" algn="l" defTabSz="457200" rtl="0" eaLnBrk="0" fontAlgn="base" hangingPunct="0">
              <a:spcBef>
                <a:spcPts val="400"/>
              </a:spcBef>
              <a:spcAft>
                <a:spcPct val="0"/>
              </a:spcAft>
              <a:buClr>
                <a:srgbClr val="000000"/>
              </a:buClr>
              <a:buSzPct val="100000"/>
              <a:buFont typeface="Times New Roman" pitchFamily="16" charset="0"/>
              <a:defRPr sz="1600">
                <a:solidFill>
                  <a:srgbClr val="000000"/>
                </a:solidFill>
                <a:latin typeface="+mn-lt"/>
                <a:ea typeface="+mn-ea"/>
                <a:cs typeface="+mn-cs"/>
              </a:defRPr>
            </a:lvl1pPr>
            <a:lvl2pPr marL="742950" indent="-285750" algn="l" defTabSz="457200" rtl="0" eaLnBrk="0" fontAlgn="base" hangingPunct="0">
              <a:spcBef>
                <a:spcPts val="350"/>
              </a:spcBef>
              <a:spcAft>
                <a:spcPct val="0"/>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a:lstStyle>
          <a:p>
            <a:pPr eaLnBrk="1" hangingPunct="1"/>
            <a:r>
              <a:rPr lang="en-US" altLang="en-US" sz="2000" kern="0" dirty="0" smtClean="0"/>
              <a:t>Top down:</a:t>
            </a:r>
          </a:p>
          <a:p>
            <a:pPr lvl="1" eaLnBrk="1" hangingPunct="1"/>
            <a:r>
              <a:rPr lang="en-US" altLang="en-US" sz="2000" kern="0" dirty="0" smtClean="0"/>
              <a:t>Divide into subtasks.</a:t>
            </a:r>
          </a:p>
          <a:p>
            <a:pPr lvl="1" eaLnBrk="1" hangingPunct="1"/>
            <a:r>
              <a:rPr lang="en-US" altLang="en-US" sz="2000" kern="0" dirty="0" smtClean="0"/>
              <a:t>Divide subtasks into sub-sub tasks.</a:t>
            </a:r>
          </a:p>
          <a:p>
            <a:pPr lvl="1" eaLnBrk="1" hangingPunct="1"/>
            <a:r>
              <a:rPr lang="en-US" altLang="en-US" sz="2000" kern="0" dirty="0" smtClean="0"/>
              <a:t>Design</a:t>
            </a:r>
          </a:p>
          <a:p>
            <a:pPr lvl="1" eaLnBrk="1" hangingPunct="1"/>
            <a:r>
              <a:rPr lang="en-US" altLang="en-US" sz="2000" kern="0" dirty="0" smtClean="0"/>
              <a:t>Implement</a:t>
            </a:r>
          </a:p>
          <a:p>
            <a:pPr lvl="1" eaLnBrk="1" hangingPunct="1"/>
            <a:endParaRPr lang="en-US" altLang="en-US" sz="2000" kern="0" dirty="0" smtClean="0"/>
          </a:p>
          <a:p>
            <a:pPr eaLnBrk="1" hangingPunct="1"/>
            <a:r>
              <a:rPr lang="en-US" altLang="en-US" sz="2000" kern="0" dirty="0" smtClean="0"/>
              <a:t>Bottom Up:</a:t>
            </a:r>
          </a:p>
          <a:p>
            <a:pPr lvl="1" eaLnBrk="1" hangingPunct="1"/>
            <a:r>
              <a:rPr lang="en-US" altLang="en-US" sz="2000" kern="0" dirty="0" smtClean="0"/>
              <a:t>Learn how to compile.</a:t>
            </a:r>
          </a:p>
          <a:p>
            <a:pPr lvl="1" eaLnBrk="1" hangingPunct="1"/>
            <a:r>
              <a:rPr lang="en-US" altLang="en-US" sz="2000" kern="0" dirty="0" smtClean="0"/>
              <a:t>Send a pulse.</a:t>
            </a:r>
          </a:p>
          <a:p>
            <a:pPr lvl="1" eaLnBrk="1" hangingPunct="1"/>
            <a:r>
              <a:rPr lang="en-US" altLang="en-US" sz="2000" kern="0" dirty="0" smtClean="0"/>
              <a:t>Receive the pulse.</a:t>
            </a:r>
          </a:p>
          <a:p>
            <a:pPr lvl="1" eaLnBrk="1" hangingPunct="1"/>
            <a:r>
              <a:rPr lang="en-US" altLang="en-US" sz="2000" kern="0" dirty="0" smtClean="0"/>
              <a:t>Synchronize to the pulse</a:t>
            </a:r>
          </a:p>
          <a:p>
            <a:pPr lvl="1" eaLnBrk="1" hangingPunct="1"/>
            <a:r>
              <a:rPr lang="en-US" altLang="en-US" sz="2000" kern="0" dirty="0" smtClean="0"/>
              <a:t>…..</a:t>
            </a:r>
          </a:p>
        </p:txBody>
      </p:sp>
    </p:spTree>
    <p:extLst>
      <p:ext uri="{BB962C8B-B14F-4D97-AF65-F5344CB8AC3E}">
        <p14:creationId xmlns:p14="http://schemas.microsoft.com/office/powerpoint/2010/main" val="39822770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1889125" y="868363"/>
            <a:ext cx="627856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9pPr>
          </a:lstStyle>
          <a:p>
            <a:pPr eaLnBrk="1" hangingPunct="1">
              <a:buClrTx/>
              <a:buFontTx/>
              <a:buNone/>
            </a:pPr>
            <a:r>
              <a:rPr lang="en-US" sz="3200" dirty="0" smtClean="0">
                <a:solidFill>
                  <a:srgbClr val="B81100"/>
                </a:solidFill>
              </a:rPr>
              <a:t>Recommendation</a:t>
            </a:r>
            <a:endParaRPr lang="en-US" sz="3200" dirty="0">
              <a:solidFill>
                <a:srgbClr val="B81100"/>
              </a:solidFill>
            </a:endParaRPr>
          </a:p>
        </p:txBody>
      </p:sp>
      <p:sp>
        <p:nvSpPr>
          <p:cNvPr id="4" name="Rectangle 3"/>
          <p:cNvSpPr txBox="1">
            <a:spLocks noChangeArrowheads="1"/>
          </p:cNvSpPr>
          <p:nvPr/>
        </p:nvSpPr>
        <p:spPr>
          <a:xfrm>
            <a:off x="1619672" y="2204864"/>
            <a:ext cx="8559800" cy="2828280"/>
          </a:xfrm>
          <a:prstGeom prst="rect">
            <a:avLst/>
          </a:prstGeom>
        </p:spPr>
        <p:txBody>
          <a:bodyPr/>
          <a:lstStyle>
            <a:lvl1pPr marL="342900" indent="-342900" algn="l" defTabSz="457200" rtl="0" eaLnBrk="0" fontAlgn="base" hangingPunct="0">
              <a:spcBef>
                <a:spcPts val="400"/>
              </a:spcBef>
              <a:spcAft>
                <a:spcPct val="0"/>
              </a:spcAft>
              <a:buClr>
                <a:srgbClr val="000000"/>
              </a:buClr>
              <a:buSzPct val="100000"/>
              <a:buFont typeface="Times New Roman" pitchFamily="16" charset="0"/>
              <a:defRPr sz="1600">
                <a:solidFill>
                  <a:srgbClr val="000000"/>
                </a:solidFill>
                <a:latin typeface="+mn-lt"/>
                <a:ea typeface="+mn-ea"/>
                <a:cs typeface="+mn-cs"/>
              </a:defRPr>
            </a:lvl1pPr>
            <a:lvl2pPr marL="742950" indent="-285750" algn="l" defTabSz="457200" rtl="0" eaLnBrk="0" fontAlgn="base" hangingPunct="0">
              <a:spcBef>
                <a:spcPts val="350"/>
              </a:spcBef>
              <a:spcAft>
                <a:spcPct val="0"/>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a:lstStyle>
          <a:p>
            <a:pPr eaLnBrk="1" hangingPunct="1">
              <a:buFontTx/>
              <a:buNone/>
            </a:pPr>
            <a:r>
              <a:rPr lang="sv-SE" altLang="en-US" kern="0" dirty="0" smtClean="0"/>
              <a:t> </a:t>
            </a:r>
            <a:endParaRPr lang="en-US" altLang="en-US" kern="0" dirty="0" smtClean="0"/>
          </a:p>
          <a:p>
            <a:pPr eaLnBrk="1" hangingPunct="1">
              <a:buFont typeface="Arial" panose="020B0604020202020204" pitchFamily="34" charset="0"/>
              <a:buChar char="•"/>
            </a:pPr>
            <a:r>
              <a:rPr lang="en-US" altLang="en-US" kern="0" dirty="0" smtClean="0"/>
              <a:t>Follow bottom-up and top-down approaches simultaneously.</a:t>
            </a:r>
          </a:p>
          <a:p>
            <a:pPr eaLnBrk="1" hangingPunct="1">
              <a:buFont typeface="Arial" panose="020B0604020202020204" pitchFamily="34" charset="0"/>
              <a:buChar char="•"/>
            </a:pPr>
            <a:r>
              <a:rPr lang="en-US" altLang="en-US" kern="0" dirty="0" smtClean="0"/>
              <a:t>Project plan has to be top-down. </a:t>
            </a:r>
          </a:p>
          <a:p>
            <a:pPr eaLnBrk="1" hangingPunct="1">
              <a:buFont typeface="Arial" panose="020B0604020202020204" pitchFamily="34" charset="0"/>
              <a:buChar char="•"/>
            </a:pPr>
            <a:r>
              <a:rPr lang="en-US" altLang="en-US" kern="0" dirty="0" smtClean="0"/>
              <a:t>Dedicate (must)</a:t>
            </a:r>
          </a:p>
          <a:p>
            <a:pPr lvl="1" eaLnBrk="1" hangingPunct="1"/>
            <a:r>
              <a:rPr lang="en-US" altLang="en-US" kern="0" dirty="0" smtClean="0">
                <a:solidFill>
                  <a:srgbClr val="FF3300"/>
                </a:solidFill>
              </a:rPr>
              <a:t>programmers.</a:t>
            </a:r>
          </a:p>
          <a:p>
            <a:pPr lvl="1" eaLnBrk="1" hangingPunct="1"/>
            <a:r>
              <a:rPr lang="en-US" altLang="en-US" kern="0" dirty="0" smtClean="0"/>
              <a:t>Algorithm/simulation/theory experts.</a:t>
            </a:r>
          </a:p>
          <a:p>
            <a:pPr lvl="1" eaLnBrk="1" hangingPunct="1"/>
            <a:r>
              <a:rPr lang="en-US" altLang="en-US" kern="0" dirty="0" smtClean="0"/>
              <a:t>Project leader.</a:t>
            </a:r>
          </a:p>
          <a:p>
            <a:pPr lvl="1" eaLnBrk="1" hangingPunct="1"/>
            <a:r>
              <a:rPr lang="sv-SE" altLang="en-US" kern="0" dirty="0" smtClean="0"/>
              <a:t>?</a:t>
            </a:r>
            <a:endParaRPr lang="en-US" altLang="en-US" kern="0" dirty="0" smtClean="0"/>
          </a:p>
          <a:p>
            <a:pPr eaLnBrk="1" hangingPunct="1"/>
            <a:endParaRPr lang="en-US" altLang="en-US" kern="0" dirty="0"/>
          </a:p>
          <a:p>
            <a:pPr eaLnBrk="1" hangingPunct="1"/>
            <a:r>
              <a:rPr lang="en-US" altLang="en-US" kern="0" dirty="0" smtClean="0"/>
              <a:t>Let tasks run in parallel e.g. learning Android and testing algorithm.</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1857375" y="642938"/>
            <a:ext cx="627856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Verdana" pitchFamily="32" charset="0"/>
                <a:ea typeface="DejaVu Sans" charset="0"/>
                <a:cs typeface="DejaVu Sans" charset="0"/>
              </a:defRPr>
            </a:lvl9pPr>
          </a:lstStyle>
          <a:p>
            <a:pPr eaLnBrk="1" hangingPunct="1">
              <a:buClrTx/>
              <a:buFontTx/>
              <a:buNone/>
            </a:pPr>
            <a:r>
              <a:rPr lang="en-US" sz="3200" dirty="0" smtClean="0">
                <a:solidFill>
                  <a:srgbClr val="B81100"/>
                </a:solidFill>
              </a:rPr>
              <a:t>Weekly meetings and progress report</a:t>
            </a:r>
            <a:endParaRPr lang="en-US" sz="3200" dirty="0">
              <a:solidFill>
                <a:srgbClr val="B81100"/>
              </a:solidFill>
            </a:endParaRPr>
          </a:p>
        </p:txBody>
      </p:sp>
      <p:sp>
        <p:nvSpPr>
          <p:cNvPr id="5" name="Rectangle 3"/>
          <p:cNvSpPr txBox="1">
            <a:spLocks noChangeArrowheads="1"/>
          </p:cNvSpPr>
          <p:nvPr/>
        </p:nvSpPr>
        <p:spPr>
          <a:xfrm>
            <a:off x="1691680" y="1916831"/>
            <a:ext cx="7023596" cy="5059363"/>
          </a:xfrm>
          <a:prstGeom prst="rect">
            <a:avLst/>
          </a:prstGeom>
        </p:spPr>
        <p:txBody>
          <a:bodyPr/>
          <a:lstStyle>
            <a:lvl1pPr marL="342900" indent="-342900" algn="l" defTabSz="457200" rtl="0" eaLnBrk="0" fontAlgn="base" hangingPunct="0">
              <a:spcBef>
                <a:spcPts val="400"/>
              </a:spcBef>
              <a:spcAft>
                <a:spcPct val="0"/>
              </a:spcAft>
              <a:buClr>
                <a:srgbClr val="000000"/>
              </a:buClr>
              <a:buSzPct val="100000"/>
              <a:buFont typeface="Times New Roman" pitchFamily="16" charset="0"/>
              <a:defRPr sz="1600">
                <a:solidFill>
                  <a:srgbClr val="000000"/>
                </a:solidFill>
                <a:latin typeface="+mn-lt"/>
                <a:ea typeface="+mn-ea"/>
                <a:cs typeface="+mn-cs"/>
              </a:defRPr>
            </a:lvl1pPr>
            <a:lvl2pPr marL="742950" indent="-285750" algn="l" defTabSz="457200" rtl="0" eaLnBrk="0" fontAlgn="base" hangingPunct="0">
              <a:spcBef>
                <a:spcPts val="350"/>
              </a:spcBef>
              <a:spcAft>
                <a:spcPct val="0"/>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a:lstStyle>
          <a:p>
            <a:pPr eaLnBrk="1" hangingPunct="1">
              <a:lnSpc>
                <a:spcPct val="90000"/>
              </a:lnSpc>
              <a:buFont typeface="Arial" panose="020B0604020202020204" pitchFamily="34" charset="0"/>
              <a:buChar char="•"/>
              <a:defRPr/>
            </a:pPr>
            <a:r>
              <a:rPr lang="en-US" sz="2400" kern="0" dirty="0" smtClean="0"/>
              <a:t>Weekly meetings </a:t>
            </a:r>
            <a:r>
              <a:rPr lang="en-US" sz="2400" i="1" kern="0" dirty="0" smtClean="0"/>
              <a:t>lead by the group leader</a:t>
            </a:r>
            <a:r>
              <a:rPr lang="en-US" sz="2400" kern="0" dirty="0" smtClean="0"/>
              <a:t> on Wednesdays.</a:t>
            </a:r>
          </a:p>
          <a:p>
            <a:pPr eaLnBrk="1" hangingPunct="1">
              <a:lnSpc>
                <a:spcPct val="90000"/>
              </a:lnSpc>
              <a:buFont typeface="Arial" panose="020B0604020202020204" pitchFamily="34" charset="0"/>
              <a:buChar char="•"/>
              <a:defRPr/>
            </a:pPr>
            <a:r>
              <a:rPr lang="en-US" sz="2400" kern="0" dirty="0" smtClean="0"/>
              <a:t>The project assistant(s) will also attend.</a:t>
            </a:r>
          </a:p>
          <a:p>
            <a:pPr eaLnBrk="1" hangingPunct="1">
              <a:lnSpc>
                <a:spcPct val="90000"/>
              </a:lnSpc>
              <a:buFont typeface="Arial" panose="020B0604020202020204" pitchFamily="34" charset="0"/>
              <a:buChar char="•"/>
              <a:defRPr/>
            </a:pPr>
            <a:r>
              <a:rPr lang="en-US" sz="2400" kern="0" dirty="0" smtClean="0"/>
              <a:t>Progress reports are </a:t>
            </a:r>
            <a:r>
              <a:rPr lang="en-US" sz="2400" i="1" kern="0" dirty="0" smtClean="0"/>
              <a:t>minutes of meeting. </a:t>
            </a:r>
          </a:p>
          <a:p>
            <a:pPr eaLnBrk="1" hangingPunct="1">
              <a:lnSpc>
                <a:spcPct val="90000"/>
              </a:lnSpc>
              <a:buFont typeface="Arial" panose="020B0604020202020204" pitchFamily="34" charset="0"/>
              <a:buChar char="•"/>
              <a:defRPr/>
            </a:pPr>
            <a:r>
              <a:rPr lang="en-US" sz="2400" kern="0" dirty="0" smtClean="0"/>
              <a:t>Action items assigned.</a:t>
            </a:r>
          </a:p>
          <a:p>
            <a:pPr eaLnBrk="1" hangingPunct="1">
              <a:lnSpc>
                <a:spcPct val="90000"/>
              </a:lnSpc>
              <a:buFont typeface="Arial" panose="020B0604020202020204" pitchFamily="34" charset="0"/>
              <a:buChar char="•"/>
              <a:defRPr/>
            </a:pPr>
            <a:r>
              <a:rPr lang="en-US" sz="2400" kern="0" dirty="0" smtClean="0"/>
              <a:t>Follow up against time-plan and old </a:t>
            </a:r>
            <a:r>
              <a:rPr lang="en-US" sz="2200" kern="0" dirty="0" smtClean="0"/>
              <a:t>"action items“. </a:t>
            </a:r>
          </a:p>
          <a:p>
            <a:pPr eaLnBrk="1" hangingPunct="1">
              <a:lnSpc>
                <a:spcPct val="90000"/>
              </a:lnSpc>
              <a:buFont typeface="Arial" panose="020B0604020202020204" pitchFamily="34" charset="0"/>
              <a:buChar char="•"/>
              <a:defRPr/>
            </a:pPr>
            <a:r>
              <a:rPr lang="en-US" sz="2400" kern="0" dirty="0" smtClean="0"/>
              <a:t>Who has done what the past week.</a:t>
            </a:r>
            <a:endParaRPr lang="en-US" sz="2400" i="1" kern="0" dirty="0" smtClean="0"/>
          </a:p>
          <a:p>
            <a:pPr eaLnBrk="1" hangingPunct="1">
              <a:lnSpc>
                <a:spcPct val="90000"/>
              </a:lnSpc>
              <a:buFont typeface="Arial" panose="020B0604020202020204" pitchFamily="34" charset="0"/>
              <a:buChar char="•"/>
              <a:defRPr/>
            </a:pPr>
            <a:r>
              <a:rPr lang="en-US" sz="2400" i="1" kern="0" dirty="0" smtClean="0"/>
              <a:t>How many hours worked last week.</a:t>
            </a:r>
            <a:r>
              <a:rPr lang="en-US" sz="2400" kern="0" dirty="0" smtClean="0"/>
              <a:t> </a:t>
            </a:r>
          </a:p>
          <a:p>
            <a:pPr eaLnBrk="1" hangingPunct="1">
              <a:lnSpc>
                <a:spcPct val="90000"/>
              </a:lnSpc>
              <a:buFont typeface="Arial" panose="020B0604020202020204" pitchFamily="34" charset="0"/>
              <a:buChar char="•"/>
              <a:defRPr/>
            </a:pPr>
            <a:r>
              <a:rPr lang="en-US" sz="2400" kern="0" dirty="0" smtClean="0"/>
              <a:t>Shall be posted on the group web-site shortly after the meeting.</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Verdana"/>
        <a:ea typeface="DejaVu Sans"/>
        <a:cs typeface="DejaVu Sans"/>
      </a:majorFont>
      <a:minorFont>
        <a:latin typeface="Verdana"/>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400" b="0" i="0" u="none" strike="noStrike" cap="none" normalizeH="0" baseline="0" smtClean="0">
            <a:ln>
              <a:noFill/>
            </a:ln>
            <a:solidFill>
              <a:schemeClr val="bg1"/>
            </a:solidFill>
            <a:effectLst/>
            <a:latin typeface="Verdana"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400" b="0" i="0" u="none" strike="noStrike" cap="none" normalizeH="0" baseline="0" smtClean="0">
            <a:ln>
              <a:noFill/>
            </a:ln>
            <a:solidFill>
              <a:schemeClr val="bg1"/>
            </a:solidFill>
            <a:effectLst/>
            <a:latin typeface="Verdana"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Verdana"/>
        <a:ea typeface="DejaVu Sans"/>
        <a:cs typeface="DejaVu Sans"/>
      </a:majorFont>
      <a:minorFont>
        <a:latin typeface="Verdana"/>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400" b="0" i="0" u="none" strike="noStrike" cap="none" normalizeH="0" baseline="0" smtClean="0">
            <a:ln>
              <a:noFill/>
            </a:ln>
            <a:solidFill>
              <a:schemeClr val="bg1"/>
            </a:solidFill>
            <a:effectLst/>
            <a:latin typeface="Verdana"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400" b="0" i="0" u="none" strike="noStrike" cap="none" normalizeH="0" baseline="0" smtClean="0">
            <a:ln>
              <a:noFill/>
            </a:ln>
            <a:solidFill>
              <a:schemeClr val="bg1"/>
            </a:solidFill>
            <a:effectLst/>
            <a:latin typeface="Verdana"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Verdana"/>
        <a:ea typeface="DejaVu Sans"/>
        <a:cs typeface="DejaVu Sans"/>
      </a:majorFont>
      <a:minorFont>
        <a:latin typeface="Verdana"/>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400" b="0" i="0" u="none" strike="noStrike" cap="none" normalizeH="0" baseline="0" smtClean="0">
            <a:ln>
              <a:noFill/>
            </a:ln>
            <a:solidFill>
              <a:schemeClr val="bg1"/>
            </a:solidFill>
            <a:effectLst/>
            <a:latin typeface="Verdana"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400" b="0" i="0" u="none" strike="noStrike" cap="none" normalizeH="0" baseline="0" smtClean="0">
            <a:ln>
              <a:noFill/>
            </a:ln>
            <a:solidFill>
              <a:schemeClr val="bg1"/>
            </a:solidFill>
            <a:effectLst/>
            <a:latin typeface="Verdana"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8840</TotalTime>
  <Words>981</Words>
  <Application>Microsoft Office PowerPoint</Application>
  <PresentationFormat>On-screen Show (4:3)</PresentationFormat>
  <Paragraphs>190</Paragraphs>
  <Slides>23</Slides>
  <Notes>11</Notes>
  <HiddenSlides>0</HiddenSlides>
  <MMClips>0</MMClips>
  <ScaleCrop>false</ScaleCrop>
  <HeadingPairs>
    <vt:vector size="4" baseType="variant">
      <vt:variant>
        <vt:lpstr>Theme</vt:lpstr>
      </vt:variant>
      <vt:variant>
        <vt:i4>3</vt:i4>
      </vt:variant>
      <vt:variant>
        <vt:lpstr>Slide Titles</vt:lpstr>
      </vt:variant>
      <vt:variant>
        <vt:i4>23</vt:i4>
      </vt:variant>
    </vt:vector>
  </HeadingPairs>
  <TitlesOfParts>
    <vt:vector size="26"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of Three, Six, Nine and Twelve Sector sites in CDMA Based on Measurements</dc:title>
  <dc:creator>Tillhor</dc:creator>
  <cp:lastModifiedBy>EQ2440</cp:lastModifiedBy>
  <cp:revision>878</cp:revision>
  <cp:lastPrinted>1601-01-01T00:00:00Z</cp:lastPrinted>
  <dcterms:created xsi:type="dcterms:W3CDTF">2002-12-06T12:57:49Z</dcterms:created>
  <dcterms:modified xsi:type="dcterms:W3CDTF">2015-04-01T12:22:49Z</dcterms:modified>
</cp:coreProperties>
</file>