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2" r:id="rId2"/>
    <p:sldMasterId id="2147483677" r:id="rId3"/>
  </p:sldMasterIdLst>
  <p:notesMasterIdLst>
    <p:notesMasterId r:id="rId19"/>
  </p:notesMasterIdLst>
  <p:sldIdLst>
    <p:sldId id="288" r:id="rId4"/>
    <p:sldId id="257" r:id="rId5"/>
    <p:sldId id="259" r:id="rId6"/>
    <p:sldId id="295" r:id="rId7"/>
    <p:sldId id="261" r:id="rId8"/>
    <p:sldId id="296" r:id="rId9"/>
    <p:sldId id="297" r:id="rId10"/>
    <p:sldId id="298" r:id="rId11"/>
    <p:sldId id="299" r:id="rId12"/>
    <p:sldId id="300" r:id="rId13"/>
    <p:sldId id="301" r:id="rId14"/>
    <p:sldId id="282" r:id="rId15"/>
    <p:sldId id="290" r:id="rId16"/>
    <p:sldId id="302" r:id="rId17"/>
    <p:sldId id="256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66793" autoAdjust="0"/>
  </p:normalViewPr>
  <p:slideViewPr>
    <p:cSldViewPr>
      <p:cViewPr varScale="1">
        <p:scale>
          <a:sx n="119" d="100"/>
          <a:sy n="119" d="100"/>
        </p:scale>
        <p:origin x="-1208" y="-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A2E3BE-87E6-4956-9420-A92C45ECD066}" type="datetimeFigureOut">
              <a:rPr lang="en-US" smtClean="0"/>
              <a:pPr/>
              <a:t>29/05/15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159A2B-39C4-41C0-ACA4-A3576BD89D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020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95670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1112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789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9274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6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6" Type="http://schemas.openxmlformats.org/officeDocument/2006/relationships/image" Target="../media/image6.jpe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e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jpe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jpe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jpe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jpeg"/><Relationship Id="rId3" Type="http://schemas.openxmlformats.org/officeDocument/2006/relationships/image" Target="../media/image12.jpe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jpe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4.jpe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5.jpe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6.jpe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6.jpe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7.jpe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8.jpe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eg"/><Relationship Id="rId3" Type="http://schemas.openxmlformats.org/officeDocument/2006/relationships/image" Target="../media/image1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e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Relationship Id="rId3" Type="http://schemas.openxmlformats.org/officeDocument/2006/relationships/image" Target="../media/image12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jpe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0548" y="20547"/>
            <a:ext cx="3498527" cy="282539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503486" y="20548"/>
            <a:ext cx="5624418" cy="282549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20923" y="2818500"/>
            <a:ext cx="7668994" cy="229626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7662119" y="2819400"/>
            <a:ext cx="1461333" cy="2293850"/>
          </a:xfrm>
          <a:prstGeom prst="rect">
            <a:avLst/>
          </a:prstGeom>
        </p:spPr>
      </p:pic>
      <p:pic>
        <p:nvPicPr>
          <p:cNvPr id="11" name="Picture 10"/>
          <p:cNvPicPr>
            <a:picLocks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20548" y="5089818"/>
            <a:ext cx="9098280" cy="1737360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8755230" y="2469776"/>
            <a:ext cx="304800" cy="152400"/>
          </a:xfrm>
          <a:prstGeom prst="rect">
            <a:avLst/>
          </a:prstGeom>
          <a:solidFill>
            <a:srgbClr val="F274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47F28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rPr lang="en-US" smtClean="0">
                <a:solidFill>
                  <a:prstClr val="white"/>
                </a:solidFill>
              </a:rPr>
              <a:pPr/>
              <a:t>29/05/15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3581400" y="1295400"/>
            <a:ext cx="5105400" cy="1416269"/>
          </a:xfrm>
        </p:spPr>
        <p:txBody>
          <a:bodyPr anchor="b">
            <a:normAutofit/>
          </a:bodyPr>
          <a:lstStyle>
            <a:lvl1pPr algn="r">
              <a:buNone/>
              <a:defRPr lang="en-US" sz="22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344" y="4114800"/>
            <a:ext cx="7315200" cy="914400"/>
          </a:xfrm>
        </p:spPr>
        <p:txBody>
          <a:bodyPr anchor="b" anchorCtr="0">
            <a:normAutofit/>
          </a:bodyPr>
          <a:lstStyle>
            <a:lvl1pPr marL="0" indent="0">
              <a:defRPr lang="en-US" sz="3600" b="1" kern="1200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altLang="zh-CN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8337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build="p">
        <p:tmplLst>
          <p:tmpl lvl="1">
            <p:tnLst>
              <p:par>
                <p:cTn xmlns:p14="http://schemas.microsoft.com/office/powerpoint/2010/main"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edia with Caption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rPr lang="en-US" smtClean="0">
                <a:solidFill>
                  <a:prstClr val="white"/>
                </a:solidFill>
              </a:rPr>
              <a:pPr/>
              <a:t>29/05/15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595263" y="4800600"/>
            <a:ext cx="4873752" cy="68580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prstClr val="white"/>
              </a:solidFill>
              <a:latin typeface="Georgia" pitchFamily="18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6552" y="4800600"/>
            <a:ext cx="4809244" cy="566738"/>
          </a:xfrm>
        </p:spPr>
        <p:txBody>
          <a:bodyPr anchor="b">
            <a:normAutofit/>
          </a:bodyPr>
          <a:lstStyle>
            <a:lvl1pPr algn="ctr">
              <a:defRPr sz="1800" b="0" i="1">
                <a:solidFill>
                  <a:schemeClr val="bg1">
                    <a:lumMod val="85000"/>
                  </a:schemeClr>
                </a:solidFill>
                <a:latin typeface="Georgia" pitchFamily="18" charset="0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9" name="Media Placeholder 8"/>
          <p:cNvSpPr>
            <a:spLocks noGrp="1"/>
          </p:cNvSpPr>
          <p:nvPr>
            <p:ph type="media" sz="quarter" idx="13"/>
          </p:nvPr>
        </p:nvSpPr>
        <p:spPr>
          <a:xfrm>
            <a:off x="587022" y="838200"/>
            <a:ext cx="4873752" cy="381282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altLang="zh-CN" smtClean="0"/>
              <a:t>Click icon to add media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5776863" y="838200"/>
            <a:ext cx="2819400" cy="4636911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91051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792800" y="4800600"/>
            <a:ext cx="5500800" cy="68580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prstClr val="white"/>
              </a:solidFill>
              <a:latin typeface="Georgia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>
            <a:normAutofit/>
          </a:bodyPr>
          <a:lstStyle>
            <a:lvl1pPr algn="ctr">
              <a:defRPr sz="1800" b="0" i="1">
                <a:solidFill>
                  <a:schemeClr val="bg1">
                    <a:lumMod val="85000"/>
                  </a:schemeClr>
                </a:solidFill>
                <a:latin typeface="Georgia" pitchFamily="18" charset="0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562600"/>
            <a:ext cx="5486400" cy="60960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rPr lang="en-US" smtClean="0">
                <a:solidFill>
                  <a:prstClr val="white"/>
                </a:solidFill>
              </a:rPr>
              <a:pPr/>
              <a:t>29/05/15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0292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Vertical Tex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050E-B668-4FA7-85AD-C750C80A6E9B}" type="datetimeFigureOut">
              <a:rPr lang="en-US" smtClean="0">
                <a:solidFill>
                  <a:srgbClr val="262626">
                    <a:tint val="75000"/>
                  </a:srgbClr>
                </a:solidFill>
              </a:rPr>
              <a:pPr/>
              <a:t>29/05/15</a:t>
            </a:fld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rPr lang="en-US" smtClean="0">
                <a:solidFill>
                  <a:srgbClr val="262626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0" y="414867"/>
            <a:ext cx="5029200" cy="457200"/>
          </a:xfrm>
          <a:solidFill>
            <a:schemeClr val="tx1">
              <a:lumMod val="50000"/>
              <a:lumOff val="50000"/>
            </a:schemeClr>
          </a:solidFill>
        </p:spPr>
        <p:txBody>
          <a:bodyPr>
            <a:normAutofit/>
          </a:bodyPr>
          <a:lstStyle>
            <a:lvl1pPr algn="l">
              <a:defRPr lang="en-US" sz="2800" b="1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    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0279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7150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51054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A258050E-B668-4FA7-85AD-C750C80A6E9B}" type="datetimeFigureOut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29/05/15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3025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/>
          <a:srcRect l="2599" r="5874" b="5262"/>
          <a:stretch/>
        </p:blipFill>
        <p:spPr>
          <a:xfrm>
            <a:off x="3530" y="5867400"/>
            <a:ext cx="9144000" cy="105369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934E2-BBB6-4D34-BB01-078E9AA25260}" type="datetimeFigureOut">
              <a:rPr lang="en-US" smtClean="0">
                <a:solidFill>
                  <a:srgbClr val="262626">
                    <a:tint val="75000"/>
                  </a:srgbClr>
                </a:solidFill>
              </a:rPr>
              <a:pPr/>
              <a:t>29/05/15</a:t>
            </a:fld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20FCD-5F4C-4989-BE05-0A8208BCBC21}" type="slidenum">
              <a:rPr lang="en-US" smtClean="0">
                <a:solidFill>
                  <a:srgbClr val="262626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52925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0548" y="20547"/>
            <a:ext cx="3498527" cy="282539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503486" y="20548"/>
            <a:ext cx="5624418" cy="282549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20923" y="2818500"/>
            <a:ext cx="7668994" cy="229626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7662119" y="2819400"/>
            <a:ext cx="1461333" cy="2293850"/>
          </a:xfrm>
          <a:prstGeom prst="rect">
            <a:avLst/>
          </a:prstGeom>
        </p:spPr>
      </p:pic>
      <p:pic>
        <p:nvPicPr>
          <p:cNvPr id="11" name="Picture 10"/>
          <p:cNvPicPr>
            <a:picLocks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20548" y="5089818"/>
            <a:ext cx="9098280" cy="1737360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8755230" y="2469776"/>
            <a:ext cx="304800" cy="152400"/>
          </a:xfrm>
          <a:prstGeom prst="rect">
            <a:avLst/>
          </a:prstGeom>
          <a:solidFill>
            <a:srgbClr val="F274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47F28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rPr lang="en-US" smtClean="0">
                <a:solidFill>
                  <a:prstClr val="white"/>
                </a:solidFill>
              </a:rPr>
              <a:pPr/>
              <a:t>29/05/15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3581400" y="1295400"/>
            <a:ext cx="5105400" cy="1416269"/>
          </a:xfrm>
        </p:spPr>
        <p:txBody>
          <a:bodyPr anchor="b">
            <a:normAutofit/>
          </a:bodyPr>
          <a:lstStyle>
            <a:lvl1pPr algn="r">
              <a:buNone/>
              <a:defRPr lang="en-US" sz="22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344" y="4114800"/>
            <a:ext cx="7315200" cy="914400"/>
          </a:xfrm>
        </p:spPr>
        <p:txBody>
          <a:bodyPr anchor="b" anchorCtr="0">
            <a:normAutofit/>
          </a:bodyPr>
          <a:lstStyle>
            <a:lvl1pPr marL="0" indent="0">
              <a:defRPr lang="en-US" sz="3600" b="1" kern="1200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altLang="zh-CN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0848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build="p">
        <p:tmplLst>
          <p:tmpl lvl="1">
            <p:tnLst>
              <p:par>
                <p:cTn xmlns:p14="http://schemas.microsoft.com/office/powerpoint/2010/main"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00" y="1992354"/>
            <a:ext cx="5867400" cy="1970046"/>
          </a:xfrm>
        </p:spPr>
        <p:txBody>
          <a:bodyPr anchor="ctr">
            <a:normAutofit/>
          </a:bodyPr>
          <a:lstStyle>
            <a:lvl1pPr algn="l">
              <a:defRPr sz="3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5105400"/>
            <a:ext cx="8229601" cy="375787"/>
          </a:xfrm>
        </p:spPr>
        <p:txBody>
          <a:bodyPr anchor="b">
            <a:normAutofit/>
          </a:bodyPr>
          <a:lstStyle>
            <a:lvl1pPr marL="0" indent="0" algn="r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7" name="Oval 6"/>
          <p:cNvSpPr/>
          <p:nvPr userDrawn="1"/>
        </p:nvSpPr>
        <p:spPr>
          <a:xfrm>
            <a:off x="762000" y="1946209"/>
            <a:ext cx="2057400" cy="2057400"/>
          </a:xfrm>
          <a:prstGeom prst="ellipse">
            <a:avLst/>
          </a:prstGeom>
          <a:gradFill flip="none" rotWithShape="1">
            <a:gsLst>
              <a:gs pos="0">
                <a:srgbClr val="F39C29"/>
              </a:gs>
              <a:gs pos="50000">
                <a:srgbClr val="F7931D"/>
              </a:gs>
              <a:gs pos="100000">
                <a:srgbClr val="FF6600"/>
              </a:gs>
            </a:gsLst>
            <a:path path="circle">
              <a:fillToRect l="50000" t="50000" r="50000" b="50000"/>
            </a:path>
            <a:tileRect/>
          </a:gradFill>
          <a:ln w="82550">
            <a:noFill/>
          </a:ln>
          <a:effectLst>
            <a:outerShdw blurRad="152400" dist="165100" dir="5400000" sx="90000" sy="-19000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             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8686800" y="5265376"/>
            <a:ext cx="457200" cy="96672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6600"/>
                </a:solidFill>
              </a:rPr>
              <a:t>           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9" name="Oval 8"/>
          <p:cNvSpPr/>
          <p:nvPr userDrawn="1"/>
        </p:nvSpPr>
        <p:spPr>
          <a:xfrm>
            <a:off x="1007328" y="1992354"/>
            <a:ext cx="1583472" cy="1295400"/>
          </a:xfrm>
          <a:prstGeom prst="ellipse">
            <a:avLst/>
          </a:prstGeom>
          <a:gradFill flip="none" rotWithShape="1">
            <a:gsLst>
              <a:gs pos="63000">
                <a:schemeClr val="bg1">
                  <a:alpha val="7000"/>
                </a:schemeClr>
              </a:gs>
              <a:gs pos="72000">
                <a:schemeClr val="bg1">
                  <a:alpha val="15000"/>
                </a:schemeClr>
              </a:gs>
              <a:gs pos="91000">
                <a:schemeClr val="bg1">
                  <a:alpha val="28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       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8631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180" y="76200"/>
            <a:ext cx="8403020" cy="685800"/>
          </a:xfrm>
        </p:spPr>
        <p:txBody>
          <a:bodyPr anchor="ctr" anchorCtr="0">
            <a:normAutofit/>
          </a:bodyPr>
          <a:lstStyle>
            <a:lvl1pPr algn="l">
              <a:defRPr sz="3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A258050E-B668-4FA7-85AD-C750C80A6E9B}" type="datetimeFigureOut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29/05/15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764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: Emphasis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A258050E-B668-4FA7-85AD-C750C80A6E9B}" type="datetimeFigureOut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29/05/15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8434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02491"/>
            <a:ext cx="7068015" cy="838200"/>
          </a:xfrm>
        </p:spPr>
        <p:txBody>
          <a:bodyPr anchor="b">
            <a:normAutofit/>
          </a:bodyPr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2"/>
            <a:ext cx="4038600" cy="3971455"/>
          </a:xfrm>
        </p:spPr>
        <p:txBody>
          <a:bodyPr/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038600" cy="3971454"/>
          </a:xfrm>
        </p:spPr>
        <p:txBody>
          <a:bodyPr/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050E-B668-4FA7-85AD-C750C80A6E9B}" type="datetimeFigureOut">
              <a:rPr lang="en-US" smtClean="0">
                <a:solidFill>
                  <a:srgbClr val="262626">
                    <a:tint val="75000"/>
                  </a:srgbClr>
                </a:solidFill>
              </a:rPr>
              <a:pPr/>
              <a:t>29/05/15</a:t>
            </a:fld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rPr lang="en-US" smtClean="0">
                <a:solidFill>
                  <a:srgbClr val="262626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85336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00" y="1992354"/>
            <a:ext cx="5867400" cy="1970046"/>
          </a:xfrm>
        </p:spPr>
        <p:txBody>
          <a:bodyPr anchor="ctr">
            <a:normAutofit/>
          </a:bodyPr>
          <a:lstStyle>
            <a:lvl1pPr algn="l">
              <a:defRPr sz="3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5105400"/>
            <a:ext cx="8229601" cy="375787"/>
          </a:xfrm>
        </p:spPr>
        <p:txBody>
          <a:bodyPr anchor="b">
            <a:normAutofit/>
          </a:bodyPr>
          <a:lstStyle>
            <a:lvl1pPr marL="0" indent="0" algn="r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7" name="Oval 6"/>
          <p:cNvSpPr/>
          <p:nvPr userDrawn="1"/>
        </p:nvSpPr>
        <p:spPr>
          <a:xfrm>
            <a:off x="762000" y="1946209"/>
            <a:ext cx="2057400" cy="2057400"/>
          </a:xfrm>
          <a:prstGeom prst="ellipse">
            <a:avLst/>
          </a:prstGeom>
          <a:gradFill flip="none" rotWithShape="1">
            <a:gsLst>
              <a:gs pos="0">
                <a:srgbClr val="F39C29"/>
              </a:gs>
              <a:gs pos="50000">
                <a:srgbClr val="F7931D"/>
              </a:gs>
              <a:gs pos="100000">
                <a:srgbClr val="FF6600"/>
              </a:gs>
            </a:gsLst>
            <a:path path="circle">
              <a:fillToRect l="50000" t="50000" r="50000" b="50000"/>
            </a:path>
            <a:tileRect/>
          </a:gradFill>
          <a:ln w="82550">
            <a:noFill/>
          </a:ln>
          <a:effectLst>
            <a:outerShdw blurRad="152400" dist="165100" dir="5400000" sx="90000" sy="-19000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             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8686800" y="5265376"/>
            <a:ext cx="457200" cy="96672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6600"/>
                </a:solidFill>
              </a:rPr>
              <a:t>           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9" name="Oval 8"/>
          <p:cNvSpPr/>
          <p:nvPr userDrawn="1"/>
        </p:nvSpPr>
        <p:spPr>
          <a:xfrm>
            <a:off x="1007328" y="1992354"/>
            <a:ext cx="1583472" cy="1295400"/>
          </a:xfrm>
          <a:prstGeom prst="ellipse">
            <a:avLst/>
          </a:prstGeom>
          <a:gradFill flip="none" rotWithShape="1">
            <a:gsLst>
              <a:gs pos="63000">
                <a:schemeClr val="bg1">
                  <a:alpha val="7000"/>
                </a:schemeClr>
              </a:gs>
              <a:gs pos="72000">
                <a:schemeClr val="bg1">
                  <a:alpha val="15000"/>
                </a:schemeClr>
              </a:gs>
              <a:gs pos="91000">
                <a:schemeClr val="bg1">
                  <a:alpha val="28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       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62209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rPr lang="en-US" smtClean="0">
                <a:solidFill>
                  <a:prstClr val="white"/>
                </a:solidFill>
              </a:rPr>
              <a:pPr/>
              <a:t>29/05/15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762000"/>
            <a:ext cx="2445488" cy="228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400" y="2077200"/>
            <a:ext cx="70104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798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: Emphasis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050E-B668-4FA7-85AD-C750C80A6E9B}" type="datetimeFigureOut">
              <a:rPr lang="en-US" smtClean="0">
                <a:solidFill>
                  <a:srgbClr val="262626">
                    <a:tint val="75000"/>
                  </a:srgbClr>
                </a:solidFill>
              </a:rPr>
              <a:pPr/>
              <a:t>29/05/15</a:t>
            </a:fld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rPr lang="en-US" smtClean="0">
                <a:solidFill>
                  <a:srgbClr val="262626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90400" y="3081000"/>
            <a:ext cx="8686800" cy="1095600"/>
          </a:xfrm>
        </p:spPr>
        <p:txBody>
          <a:bodyPr>
            <a:normAutofit/>
          </a:bodyPr>
          <a:lstStyle>
            <a:lvl1pPr algn="ctr">
              <a:defRPr lang="en-US" sz="4600" b="1" kern="1200" spc="-150" baseline="0" dirty="0" smtClean="0">
                <a:ln>
                  <a:gradFill>
                    <a:gsLst>
                      <a:gs pos="0">
                        <a:schemeClr val="bg1"/>
                      </a:gs>
                      <a:gs pos="50000">
                        <a:schemeClr val="bg1">
                          <a:lumMod val="75000"/>
                        </a:schemeClr>
                      </a:gs>
                    </a:gsLst>
                    <a:lin ang="5400000" scaled="0"/>
                  </a:gradFill>
                </a:ln>
                <a:gradFill>
                  <a:gsLst>
                    <a:gs pos="11000">
                      <a:schemeClr val="bg1">
                        <a:lumMod val="75000"/>
                      </a:schemeClr>
                    </a:gs>
                    <a:gs pos="91000">
                      <a:schemeClr val="bg1"/>
                    </a:gs>
                  </a:gsLst>
                  <a:lin ang="16200000" scaled="1"/>
                </a:gradFill>
                <a:effectLst>
                  <a:outerShdw blurRad="38100" algn="ctr" rotWithShape="0">
                    <a:prstClr val="black">
                      <a:alpha val="25000"/>
                    </a:prstClr>
                  </a:outerShdw>
                  <a:reflection blurRad="6350" stA="60000" endA="900" endPos="58000" dir="5400000" sy="-100000" algn="bl" rotWithShape="0"/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283952" y="2424752"/>
            <a:ext cx="8694000" cy="639762"/>
          </a:xfrm>
        </p:spPr>
        <p:txBody>
          <a:bodyPr anchor="b">
            <a:normAutofit/>
          </a:bodyPr>
          <a:lstStyle>
            <a:lvl1pPr marL="0" indent="0" algn="ctr">
              <a:buNone/>
              <a:defRPr lang="en-US" sz="2800" kern="1200" dirty="0" smtClean="0">
                <a:solidFill>
                  <a:srgbClr val="2E507A">
                    <a:alpha val="81000"/>
                  </a:srgb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7122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>
      <p:transition spd="slow">
        <p:push dir="u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with Text 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rPr lang="en-US" smtClean="0">
                <a:solidFill>
                  <a:prstClr val="white"/>
                </a:solidFill>
              </a:rPr>
              <a:pPr/>
              <a:t>29/05/15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2895600"/>
            <a:ext cx="7543800" cy="2133600"/>
          </a:xfrm>
          <a:prstGeom prst="rect">
            <a:avLst/>
          </a:prstGeom>
          <a:gradFill flip="none" rotWithShape="1">
            <a:gsLst>
              <a:gs pos="63000">
                <a:schemeClr val="tx1">
                  <a:lumMod val="85000"/>
                  <a:lumOff val="15000"/>
                  <a:alpha val="49000"/>
                </a:schemeClr>
              </a:gs>
              <a:gs pos="100000">
                <a:schemeClr val="tx1">
                  <a:lumMod val="95000"/>
                  <a:lumOff val="5000"/>
                  <a:alpha val="5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14867" y="3200400"/>
            <a:ext cx="7010400" cy="1676400"/>
          </a:xfrm>
        </p:spPr>
        <p:txBody>
          <a:bodyPr>
            <a:normAutofit/>
          </a:bodyPr>
          <a:lstStyle>
            <a:lvl1pPr marL="0" algn="l" defTabSz="914400" rtl="0" eaLnBrk="1" latinLnBrk="0" hangingPunct="1">
              <a:defRPr lang="en-US" sz="4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4648200" y="664780"/>
            <a:ext cx="4191000" cy="381000"/>
          </a:xfrm>
        </p:spPr>
        <p:txBody>
          <a:bodyPr>
            <a:normAutofit/>
          </a:bodyPr>
          <a:lstStyle>
            <a:lvl1pPr algn="r">
              <a:buNone/>
              <a:defRPr lang="en-US" sz="1800" b="1" kern="12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1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vortex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utoUpdateAnimBg="0"/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609600"/>
            <a:ext cx="3008313" cy="8255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609600"/>
            <a:ext cx="5111750" cy="5334000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0" y="1435101"/>
            <a:ext cx="3008313" cy="38226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rPr lang="en-US" smtClean="0">
                <a:solidFill>
                  <a:prstClr val="white"/>
                </a:solidFill>
              </a:rPr>
              <a:pPr/>
              <a:t>29/05/15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89739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edia with Caption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rPr lang="en-US" smtClean="0">
                <a:solidFill>
                  <a:prstClr val="white"/>
                </a:solidFill>
              </a:rPr>
              <a:pPr/>
              <a:t>29/05/15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595263" y="4800600"/>
            <a:ext cx="4873752" cy="68580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prstClr val="white"/>
              </a:solidFill>
              <a:latin typeface="Georgia" pitchFamily="18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6552" y="4800600"/>
            <a:ext cx="4809244" cy="566738"/>
          </a:xfrm>
        </p:spPr>
        <p:txBody>
          <a:bodyPr anchor="b">
            <a:normAutofit/>
          </a:bodyPr>
          <a:lstStyle>
            <a:lvl1pPr algn="ctr">
              <a:defRPr sz="1800" b="0" i="1">
                <a:solidFill>
                  <a:schemeClr val="bg1">
                    <a:lumMod val="85000"/>
                  </a:schemeClr>
                </a:solidFill>
                <a:latin typeface="Georgia" pitchFamily="18" charset="0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9" name="Media Placeholder 8"/>
          <p:cNvSpPr>
            <a:spLocks noGrp="1"/>
          </p:cNvSpPr>
          <p:nvPr>
            <p:ph type="media" sz="quarter" idx="13"/>
          </p:nvPr>
        </p:nvSpPr>
        <p:spPr>
          <a:xfrm>
            <a:off x="587022" y="838200"/>
            <a:ext cx="4873752" cy="381282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altLang="zh-CN" smtClean="0"/>
              <a:t>Click icon to add media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5776863" y="838200"/>
            <a:ext cx="2819400" cy="4636911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3758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792800" y="4800600"/>
            <a:ext cx="5500800" cy="68580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prstClr val="white"/>
              </a:solidFill>
              <a:latin typeface="Georgia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>
            <a:normAutofit/>
          </a:bodyPr>
          <a:lstStyle>
            <a:lvl1pPr algn="ctr">
              <a:defRPr sz="1800" b="0" i="1">
                <a:solidFill>
                  <a:schemeClr val="bg1">
                    <a:lumMod val="85000"/>
                  </a:schemeClr>
                </a:solidFill>
                <a:latin typeface="Georgia" pitchFamily="18" charset="0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562600"/>
            <a:ext cx="5486400" cy="60960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rPr lang="en-US" smtClean="0">
                <a:solidFill>
                  <a:prstClr val="white"/>
                </a:solidFill>
              </a:rPr>
              <a:pPr/>
              <a:t>29/05/15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40310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Vertical Tex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050E-B668-4FA7-85AD-C750C80A6E9B}" type="datetimeFigureOut">
              <a:rPr lang="en-US" smtClean="0">
                <a:solidFill>
                  <a:srgbClr val="262626">
                    <a:tint val="75000"/>
                  </a:srgbClr>
                </a:solidFill>
              </a:rPr>
              <a:pPr/>
              <a:t>29/05/15</a:t>
            </a:fld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rPr lang="en-US" smtClean="0">
                <a:solidFill>
                  <a:srgbClr val="262626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0" y="414867"/>
            <a:ext cx="5029200" cy="457200"/>
          </a:xfrm>
          <a:solidFill>
            <a:schemeClr val="tx1">
              <a:lumMod val="50000"/>
              <a:lumOff val="50000"/>
            </a:schemeClr>
          </a:solidFill>
        </p:spPr>
        <p:txBody>
          <a:bodyPr>
            <a:normAutofit/>
          </a:bodyPr>
          <a:lstStyle>
            <a:lvl1pPr algn="l">
              <a:defRPr lang="en-US" sz="2800" b="1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    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731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7150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51054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A258050E-B668-4FA7-85AD-C750C80A6E9B}" type="datetimeFigureOut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29/05/15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08375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934E2-BBB6-4D34-BB01-078E9AA25260}" type="datetimeFigureOut">
              <a:rPr lang="en-US" smtClean="0">
                <a:solidFill>
                  <a:srgbClr val="262626">
                    <a:tint val="75000"/>
                  </a:srgbClr>
                </a:solidFill>
              </a:rPr>
              <a:pPr/>
              <a:t>29/05/15</a:t>
            </a:fld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20FCD-5F4C-4989-BE05-0A8208BCBC21}" type="slidenum">
              <a:rPr lang="en-US" smtClean="0">
                <a:solidFill>
                  <a:srgbClr val="262626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84272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print"/>
          <a:srcRect l="2599" r="5874" b="5262"/>
          <a:stretch/>
        </p:blipFill>
        <p:spPr>
          <a:xfrm>
            <a:off x="3530" y="5867400"/>
            <a:ext cx="9144000" cy="10536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180" y="76200"/>
            <a:ext cx="8403020" cy="685800"/>
          </a:xfrm>
        </p:spPr>
        <p:txBody>
          <a:bodyPr anchor="ctr" anchorCtr="0">
            <a:normAutofit/>
          </a:bodyPr>
          <a:lstStyle>
            <a:lvl1pPr algn="l">
              <a:defRPr sz="3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A258050E-B668-4FA7-85AD-C750C80A6E9B}" type="datetimeFigureOut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29/05/15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8952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: Emphasis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A258050E-B668-4FA7-85AD-C750C80A6E9B}" type="datetimeFigureOut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29/05/15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4700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999" y="1"/>
            <a:ext cx="7068015" cy="838200"/>
          </a:xfrm>
        </p:spPr>
        <p:txBody>
          <a:bodyPr anchor="b">
            <a:normAutofit/>
          </a:bodyPr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2"/>
            <a:ext cx="4038600" cy="3971455"/>
          </a:xfrm>
        </p:spPr>
        <p:txBody>
          <a:bodyPr/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038600" cy="3971454"/>
          </a:xfrm>
        </p:spPr>
        <p:txBody>
          <a:bodyPr/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050E-B668-4FA7-85AD-C750C80A6E9B}" type="datetimeFigureOut">
              <a:rPr lang="en-US" smtClean="0">
                <a:solidFill>
                  <a:srgbClr val="262626">
                    <a:tint val="75000"/>
                  </a:srgbClr>
                </a:solidFill>
              </a:rPr>
              <a:pPr/>
              <a:t>29/05/15</a:t>
            </a:fld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rPr lang="en-US" smtClean="0">
                <a:solidFill>
                  <a:srgbClr val="262626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5380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rPr lang="en-US" smtClean="0">
                <a:solidFill>
                  <a:prstClr val="white"/>
                </a:solidFill>
              </a:rPr>
              <a:pPr/>
              <a:t>29/05/15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762000"/>
            <a:ext cx="2445488" cy="228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400" y="2077200"/>
            <a:ext cx="70104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468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: Emphasis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050E-B668-4FA7-85AD-C750C80A6E9B}" type="datetimeFigureOut">
              <a:rPr lang="en-US" smtClean="0">
                <a:solidFill>
                  <a:srgbClr val="262626">
                    <a:tint val="75000"/>
                  </a:srgbClr>
                </a:solidFill>
              </a:rPr>
              <a:pPr/>
              <a:t>29/05/15</a:t>
            </a:fld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rPr lang="en-US" smtClean="0">
                <a:solidFill>
                  <a:srgbClr val="262626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90400" y="3081000"/>
            <a:ext cx="8686800" cy="1095600"/>
          </a:xfrm>
        </p:spPr>
        <p:txBody>
          <a:bodyPr>
            <a:normAutofit/>
          </a:bodyPr>
          <a:lstStyle>
            <a:lvl1pPr algn="ctr">
              <a:defRPr lang="en-US" sz="4600" b="1" kern="1200" spc="-150" baseline="0" dirty="0" smtClean="0">
                <a:ln>
                  <a:gradFill>
                    <a:gsLst>
                      <a:gs pos="0">
                        <a:schemeClr val="bg1"/>
                      </a:gs>
                      <a:gs pos="50000">
                        <a:schemeClr val="bg1">
                          <a:lumMod val="75000"/>
                        </a:schemeClr>
                      </a:gs>
                    </a:gsLst>
                    <a:lin ang="5400000" scaled="0"/>
                  </a:gradFill>
                </a:ln>
                <a:gradFill>
                  <a:gsLst>
                    <a:gs pos="11000">
                      <a:schemeClr val="bg1">
                        <a:lumMod val="75000"/>
                      </a:schemeClr>
                    </a:gs>
                    <a:gs pos="91000">
                      <a:schemeClr val="bg1"/>
                    </a:gs>
                  </a:gsLst>
                  <a:lin ang="16200000" scaled="1"/>
                </a:gradFill>
                <a:effectLst>
                  <a:outerShdw blurRad="38100" algn="ctr" rotWithShape="0">
                    <a:prstClr val="black">
                      <a:alpha val="25000"/>
                    </a:prstClr>
                  </a:outerShdw>
                  <a:reflection blurRad="6350" stA="60000" endA="900" endPos="58000" dir="5400000" sy="-100000" algn="bl" rotWithShape="0"/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283952" y="2424752"/>
            <a:ext cx="8694000" cy="639762"/>
          </a:xfrm>
        </p:spPr>
        <p:txBody>
          <a:bodyPr anchor="b">
            <a:normAutofit/>
          </a:bodyPr>
          <a:lstStyle>
            <a:lvl1pPr marL="0" indent="0" algn="ctr">
              <a:buNone/>
              <a:defRPr lang="en-US" sz="2800" kern="1200" dirty="0" smtClean="0">
                <a:solidFill>
                  <a:srgbClr val="2E507A">
                    <a:alpha val="81000"/>
                  </a:srgb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11393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>
      <p:transition spd="slow">
        <p:push dir="u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with Text 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rPr lang="en-US" smtClean="0">
                <a:solidFill>
                  <a:prstClr val="white"/>
                </a:solidFill>
              </a:rPr>
              <a:pPr/>
              <a:t>29/05/15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2895600"/>
            <a:ext cx="7543800" cy="2133600"/>
          </a:xfrm>
          <a:prstGeom prst="rect">
            <a:avLst/>
          </a:prstGeom>
          <a:gradFill flip="none" rotWithShape="1">
            <a:gsLst>
              <a:gs pos="63000">
                <a:schemeClr val="tx1">
                  <a:lumMod val="85000"/>
                  <a:lumOff val="15000"/>
                  <a:alpha val="49000"/>
                </a:schemeClr>
              </a:gs>
              <a:gs pos="100000">
                <a:schemeClr val="tx1">
                  <a:lumMod val="95000"/>
                  <a:lumOff val="5000"/>
                  <a:alpha val="5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14867" y="3200400"/>
            <a:ext cx="7010400" cy="1676400"/>
          </a:xfrm>
        </p:spPr>
        <p:txBody>
          <a:bodyPr>
            <a:normAutofit/>
          </a:bodyPr>
          <a:lstStyle>
            <a:lvl1pPr marL="0" algn="l" defTabSz="914400" rtl="0" eaLnBrk="1" latinLnBrk="0" hangingPunct="1">
              <a:defRPr lang="en-US" sz="4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4648200" y="664780"/>
            <a:ext cx="4191000" cy="381000"/>
          </a:xfrm>
        </p:spPr>
        <p:txBody>
          <a:bodyPr>
            <a:normAutofit/>
          </a:bodyPr>
          <a:lstStyle>
            <a:lvl1pPr algn="r">
              <a:buNone/>
              <a:defRPr lang="en-US" sz="1800" b="1" kern="12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985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vortex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utoUpdateAnimBg="0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609600"/>
            <a:ext cx="3008313" cy="8255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609600"/>
            <a:ext cx="5111750" cy="5334000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0" y="1435101"/>
            <a:ext cx="3008313" cy="38226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rPr lang="en-US" smtClean="0">
                <a:solidFill>
                  <a:prstClr val="white"/>
                </a:solidFill>
              </a:rPr>
              <a:pPr/>
              <a:t>29/05/15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22919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28.xml"/><Relationship Id="rId15" Type="http://schemas.openxmlformats.org/officeDocument/2006/relationships/theme" Target="../theme/theme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6" cstate="print"/>
          <a:srcRect l="2599" r="5874" b="5262"/>
          <a:stretch/>
        </p:blipFill>
        <p:spPr>
          <a:xfrm>
            <a:off x="3530" y="5867400"/>
            <a:ext cx="9144000" cy="105369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8050E-B668-4FA7-85AD-C750C80A6E9B}" type="datetimeFigureOut">
              <a:rPr lang="en-US" smtClean="0">
                <a:solidFill>
                  <a:srgbClr val="262626">
                    <a:tint val="75000"/>
                  </a:srgbClr>
                </a:solidFill>
              </a:rPr>
              <a:pPr/>
              <a:t>29/05/15</a:t>
            </a:fld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106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6" cstate="print"/>
          <a:srcRect l="2599" r="5874" b="5262"/>
          <a:stretch/>
        </p:blipFill>
        <p:spPr>
          <a:xfrm>
            <a:off x="3530" y="5867400"/>
            <a:ext cx="9144000" cy="105369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8050E-B668-4FA7-85AD-C750C80A6E9B}" type="datetimeFigureOut">
              <a:rPr lang="en-US" smtClean="0">
                <a:solidFill>
                  <a:srgbClr val="262626">
                    <a:tint val="75000"/>
                  </a:srgbClr>
                </a:solidFill>
              </a:rPr>
              <a:pPr/>
              <a:t>29/05/15</a:t>
            </a:fld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499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image" Target="../media/image11.jpeg"/><Relationship Id="rId5" Type="http://schemas.openxmlformats.org/officeDocument/2006/relationships/image" Target="../media/image12.jpeg"/><Relationship Id="rId1" Type="http://schemas.openxmlformats.org/officeDocument/2006/relationships/tags" Target="../tags/tag1.xml"/><Relationship Id="rId2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image" Target="../media/image11.jpeg"/><Relationship Id="rId5" Type="http://schemas.openxmlformats.org/officeDocument/2006/relationships/image" Target="../media/image12.jpeg"/><Relationship Id="rId1" Type="http://schemas.openxmlformats.org/officeDocument/2006/relationships/tags" Target="../tags/tag4.xml"/><Relationship Id="rId2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image" Target="../media/image10.jpeg"/><Relationship Id="rId1" Type="http://schemas.openxmlformats.org/officeDocument/2006/relationships/tags" Target="../tags/tag2.xml"/><Relationship Id="rId2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image" Target="../media/image10.jpeg"/><Relationship Id="rId1" Type="http://schemas.openxmlformats.org/officeDocument/2006/relationships/tags" Target="../tags/tag3.xml"/><Relationship Id="rId2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0" y="762000"/>
            <a:ext cx="2445488" cy="2286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498105" y="6165304"/>
            <a:ext cx="7229475" cy="461665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/>
          <a:p>
            <a:r>
              <a:rPr lang="en-US" altLang="zh-CN" sz="2400" b="1" dirty="0" smtClean="0">
                <a:solidFill>
                  <a:srgbClr val="262626"/>
                </a:solidFill>
              </a:rPr>
              <a:t>EQ2440 Project in Wireless Communication</a:t>
            </a:r>
            <a:endParaRPr lang="en-US" sz="24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835696" y="1628800"/>
            <a:ext cx="7056784" cy="1143000"/>
          </a:xfrm>
        </p:spPr>
        <p:txBody>
          <a:bodyPr>
            <a:normAutofit fontScale="90000"/>
          </a:bodyPr>
          <a:lstStyle/>
          <a:p>
            <a:pPr algn="r"/>
            <a:r>
              <a:rPr lang="en-US" altLang="zh-CN" sz="5400" b="1" dirty="0" smtClean="0"/>
              <a:t>Teleconference with noise and eco cancellation</a:t>
            </a:r>
            <a:endParaRPr lang="en-US" sz="3300" dirty="0"/>
          </a:p>
        </p:txBody>
      </p:sp>
      <p:sp>
        <p:nvSpPr>
          <p:cNvPr id="6" name="textruta 2"/>
          <p:cNvSpPr txBox="1">
            <a:spLocks noChangeArrowheads="1"/>
          </p:cNvSpPr>
          <p:nvPr/>
        </p:nvSpPr>
        <p:spPr bwMode="auto">
          <a:xfrm>
            <a:off x="3419872" y="3141661"/>
            <a:ext cx="2230438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69696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808080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5F5F5F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sv-SE" altLang="zh-C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sv-SE" altLang="zh-CN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Group:</a:t>
            </a:r>
            <a:endParaRPr lang="sv-SE" altLang="zh-CN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sv-SE" altLang="zh-CN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Animesh</a:t>
            </a:r>
            <a:r>
              <a:rPr lang="sv-SE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Das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sv-SE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Jonas Sedin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sv-SE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Mohammad </a:t>
            </a:r>
            <a:r>
              <a:rPr lang="sv-SE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Abdulla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sv-SE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Thomas </a:t>
            </a:r>
            <a:r>
              <a:rPr lang="sv-SE" altLang="zh-CN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Gaudy</a:t>
            </a:r>
            <a:endParaRPr lang="sv-SE" altLang="zh-CN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sv-SE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Xavier Bush</a:t>
            </a:r>
            <a:endParaRPr lang="sv-SE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ruta 2"/>
          <p:cNvSpPr txBox="1">
            <a:spLocks noChangeArrowheads="1"/>
          </p:cNvSpPr>
          <p:nvPr/>
        </p:nvSpPr>
        <p:spPr bwMode="auto">
          <a:xfrm>
            <a:off x="5968827" y="3419474"/>
            <a:ext cx="252028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69696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808080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5F5F5F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Advisor</a:t>
            </a:r>
            <a:r>
              <a:rPr lang="sv-SE" altLang="zh-CN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endParaRPr lang="sv-SE" altLang="zh-CN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 Zetterberg</a:t>
            </a: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zh-CN" sz="18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14049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State Machine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644" y="2276872"/>
            <a:ext cx="7988711" cy="446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079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Android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 Interface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1620831"/>
            <a:ext cx="2792908" cy="450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21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  <a:solidFill>
            <a:schemeClr val="tx2">
              <a:lumMod val="40000"/>
              <a:lumOff val="60000"/>
            </a:schemeClr>
          </a:solidFill>
        </p:spPr>
        <p:txBody>
          <a:bodyPr/>
          <a:lstStyle/>
          <a:p>
            <a:pPr>
              <a:defRPr/>
            </a:pPr>
            <a:r>
              <a:rPr lang="sv-SE" altLang="zh-CN" dirty="0" smtClean="0"/>
              <a:t>    </a:t>
            </a:r>
            <a:r>
              <a:rPr lang="sv-SE" altLang="zh-CN" dirty="0" err="1" smtClean="0"/>
              <a:t>Conclusions</a:t>
            </a:r>
            <a:endParaRPr lang="zh-CN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364172" y="1412776"/>
            <a:ext cx="8528308" cy="51690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lnSpc>
                <a:spcPts val="31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p"/>
              <a:defRPr/>
            </a:pPr>
            <a:r>
              <a:rPr lang="en-US" altLang="zh-CN" sz="2400" b="1" dirty="0" smtClean="0"/>
              <a:t>Theory results</a:t>
            </a:r>
            <a:endParaRPr lang="en-US" altLang="zh-CN" sz="2400" b="1" dirty="0"/>
          </a:p>
          <a:p>
            <a:pPr marL="742950" lvl="1" indent="-285750">
              <a:lnSpc>
                <a:spcPts val="3100"/>
              </a:lnSpc>
              <a:buFont typeface="Arial" panose="020B0604020202020204" pitchFamily="34" charset="0"/>
              <a:buChar char="•"/>
            </a:pPr>
            <a:r>
              <a:rPr lang="sv-SE" altLang="zh-CN" sz="2000" dirty="0" smtClean="0"/>
              <a:t>LMS </a:t>
            </a:r>
            <a:r>
              <a:rPr lang="sv-SE" altLang="zh-CN" sz="2000" dirty="0" err="1" smtClean="0"/>
              <a:t>provides</a:t>
            </a:r>
            <a:r>
              <a:rPr lang="sv-SE" altLang="zh-CN" sz="2000" dirty="0" smtClean="0"/>
              <a:t> a </a:t>
            </a:r>
            <a:r>
              <a:rPr lang="sv-SE" altLang="zh-CN" sz="2000" dirty="0" err="1" smtClean="0"/>
              <a:t>big</a:t>
            </a:r>
            <a:r>
              <a:rPr lang="sv-SE" altLang="zh-CN" sz="2000" dirty="0" smtClean="0"/>
              <a:t> </a:t>
            </a:r>
            <a:r>
              <a:rPr lang="sv-SE" altLang="zh-CN" sz="2000" dirty="0" err="1" smtClean="0"/>
              <a:t>reduction</a:t>
            </a:r>
            <a:r>
              <a:rPr lang="sv-SE" altLang="zh-CN" sz="2000" dirty="0" smtClean="0"/>
              <a:t> </a:t>
            </a:r>
            <a:r>
              <a:rPr lang="sv-SE" altLang="zh-CN" sz="2000" dirty="0" err="1" smtClean="0"/>
              <a:t>of</a:t>
            </a:r>
            <a:r>
              <a:rPr lang="sv-SE" altLang="zh-CN" sz="2000" dirty="0" smtClean="0"/>
              <a:t> the </a:t>
            </a:r>
            <a:r>
              <a:rPr lang="sv-SE" altLang="zh-CN" sz="2000" dirty="0" err="1" smtClean="0"/>
              <a:t>noise</a:t>
            </a:r>
            <a:r>
              <a:rPr lang="sv-SE" altLang="zh-CN" sz="2000" dirty="0" smtClean="0"/>
              <a:t> </a:t>
            </a:r>
          </a:p>
          <a:p>
            <a:pPr marL="742950" lvl="1" indent="-285750">
              <a:lnSpc>
                <a:spcPts val="3100"/>
              </a:lnSpc>
              <a:buFont typeface="Arial" panose="020B0604020202020204" pitchFamily="34" charset="0"/>
              <a:buChar char="•"/>
            </a:pPr>
            <a:r>
              <a:rPr lang="sv-SE" altLang="zh-CN" sz="2000" dirty="0" err="1" smtClean="0"/>
              <a:t>logMMSE</a:t>
            </a:r>
            <a:r>
              <a:rPr lang="sv-SE" altLang="zh-CN" sz="2000" dirty="0" smtClean="0"/>
              <a:t> </a:t>
            </a:r>
            <a:r>
              <a:rPr lang="sv-SE" altLang="zh-CN" sz="2000" dirty="0" err="1" smtClean="0"/>
              <a:t>after</a:t>
            </a:r>
            <a:r>
              <a:rPr lang="sv-SE" altLang="zh-CN" sz="2000" dirty="0" smtClean="0"/>
              <a:t> LMS </a:t>
            </a:r>
            <a:r>
              <a:rPr lang="sv-SE" altLang="zh-CN" sz="2000" dirty="0" err="1" smtClean="0"/>
              <a:t>removes</a:t>
            </a:r>
            <a:r>
              <a:rPr lang="sv-SE" altLang="zh-CN" sz="2000" dirty="0" smtClean="0"/>
              <a:t> </a:t>
            </a:r>
            <a:r>
              <a:rPr lang="sv-SE" altLang="zh-CN" sz="2000" dirty="0" err="1" smtClean="0"/>
              <a:t>almost</a:t>
            </a:r>
            <a:r>
              <a:rPr lang="sv-SE" altLang="zh-CN" sz="2000" dirty="0" smtClean="0"/>
              <a:t> the 100% </a:t>
            </a:r>
            <a:r>
              <a:rPr lang="sv-SE" altLang="zh-CN" sz="2000" dirty="0" err="1" smtClean="0"/>
              <a:t>of</a:t>
            </a:r>
            <a:r>
              <a:rPr lang="sv-SE" altLang="zh-CN" sz="2000" dirty="0" smtClean="0"/>
              <a:t> the </a:t>
            </a:r>
            <a:r>
              <a:rPr lang="sv-SE" altLang="zh-CN" sz="2000" dirty="0" err="1" smtClean="0"/>
              <a:t>noise</a:t>
            </a:r>
            <a:endParaRPr lang="sv-SE" altLang="zh-CN" sz="2000" dirty="0"/>
          </a:p>
          <a:p>
            <a:pPr marL="342900" indent="-342900">
              <a:lnSpc>
                <a:spcPts val="31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p"/>
              <a:defRPr/>
            </a:pPr>
            <a:r>
              <a:rPr lang="sv-SE" altLang="zh-CN" sz="2400" b="1" dirty="0" err="1" smtClean="0"/>
              <a:t>Android</a:t>
            </a:r>
            <a:r>
              <a:rPr lang="sv-SE" altLang="zh-CN" sz="2400" b="1" dirty="0" smtClean="0"/>
              <a:t> </a:t>
            </a:r>
            <a:r>
              <a:rPr lang="sv-SE" altLang="zh-CN" sz="2400" b="1" dirty="0" err="1" smtClean="0"/>
              <a:t>results</a:t>
            </a:r>
            <a:endParaRPr lang="sv-SE" altLang="zh-CN" sz="2400" b="1" dirty="0"/>
          </a:p>
          <a:p>
            <a:pPr marL="742950" lvl="1" indent="-285750">
              <a:lnSpc>
                <a:spcPts val="31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Distance between phones affects filter order (5m =&gt; order 163)</a:t>
            </a:r>
          </a:p>
          <a:p>
            <a:pPr marL="742950" lvl="1" indent="-285750">
              <a:lnSpc>
                <a:spcPts val="3100"/>
              </a:lnSpc>
              <a:buFont typeface="Arial" panose="020B0604020202020204" pitchFamily="34" charset="0"/>
              <a:buChar char="•"/>
            </a:pPr>
            <a:r>
              <a:rPr lang="sv-SE" altLang="zh-CN" sz="2000" dirty="0" smtClean="0"/>
              <a:t>Big order =&gt; voice </a:t>
            </a:r>
            <a:r>
              <a:rPr lang="sv-SE" altLang="zh-CN" sz="2000" dirty="0" err="1" smtClean="0"/>
              <a:t>distortion</a:t>
            </a:r>
            <a:endParaRPr lang="sv-SE" altLang="zh-CN" sz="2000" dirty="0" smtClean="0"/>
          </a:p>
          <a:p>
            <a:pPr marL="742950" lvl="1" indent="-285750">
              <a:lnSpc>
                <a:spcPts val="3100"/>
              </a:lnSpc>
              <a:buFont typeface="Arial" panose="020B0604020202020204" pitchFamily="34" charset="0"/>
              <a:buChar char="•"/>
            </a:pPr>
            <a:r>
              <a:rPr lang="sv-SE" altLang="zh-CN" sz="2000" dirty="0" err="1" smtClean="0"/>
              <a:t>Trade</a:t>
            </a:r>
            <a:r>
              <a:rPr lang="sv-SE" altLang="zh-CN" sz="2000" dirty="0" smtClean="0"/>
              <a:t>-off </a:t>
            </a:r>
            <a:r>
              <a:rPr lang="sv-SE" altLang="zh-CN" sz="2000" dirty="0" err="1" smtClean="0"/>
              <a:t>between</a:t>
            </a:r>
            <a:r>
              <a:rPr lang="sv-SE" altLang="zh-CN" sz="2000" dirty="0" smtClean="0"/>
              <a:t> </a:t>
            </a:r>
            <a:r>
              <a:rPr lang="sv-SE" altLang="zh-CN" sz="2000" dirty="0" err="1" smtClean="0"/>
              <a:t>noise</a:t>
            </a:r>
            <a:r>
              <a:rPr lang="sv-SE" altLang="zh-CN" sz="2000" dirty="0" smtClean="0"/>
              <a:t> </a:t>
            </a:r>
            <a:r>
              <a:rPr lang="sv-SE" altLang="zh-CN" sz="2000" dirty="0" err="1" smtClean="0"/>
              <a:t>cancellation</a:t>
            </a:r>
            <a:r>
              <a:rPr lang="sv-SE" altLang="zh-CN" sz="2000" dirty="0" smtClean="0"/>
              <a:t> and voice </a:t>
            </a:r>
            <a:r>
              <a:rPr lang="sv-SE" altLang="zh-CN" sz="2000" dirty="0" err="1" smtClean="0"/>
              <a:t>distortion</a:t>
            </a:r>
            <a:endParaRPr lang="sv-SE" altLang="zh-CN" sz="2000" dirty="0" smtClean="0"/>
          </a:p>
          <a:p>
            <a:pPr marL="742950" lvl="1" indent="-285750">
              <a:lnSpc>
                <a:spcPts val="3100"/>
              </a:lnSpc>
              <a:buFont typeface="Arial" panose="020B0604020202020204" pitchFamily="34" charset="0"/>
              <a:buChar char="•"/>
            </a:pPr>
            <a:r>
              <a:rPr lang="sv-SE" altLang="zh-CN" sz="2000" dirty="0" err="1" smtClean="0"/>
              <a:t>Static</a:t>
            </a:r>
            <a:r>
              <a:rPr lang="sv-SE" altLang="zh-CN" sz="2000" dirty="0" smtClean="0"/>
              <a:t> </a:t>
            </a:r>
            <a:r>
              <a:rPr lang="sv-SE" altLang="zh-CN" sz="2000" dirty="0" err="1" smtClean="0"/>
              <a:t>phones</a:t>
            </a:r>
            <a:r>
              <a:rPr lang="sv-SE" altLang="zh-CN" sz="2000" dirty="0" smtClean="0"/>
              <a:t> limitation</a:t>
            </a:r>
            <a:endParaRPr lang="sv-SE" altLang="zh-CN" sz="2000" dirty="0"/>
          </a:p>
          <a:p>
            <a:pPr marL="342900" lvl="1" indent="-342900">
              <a:lnSpc>
                <a:spcPts val="31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p"/>
              <a:defRPr/>
            </a:pPr>
            <a:r>
              <a:rPr lang="en-US" altLang="zh-CN" sz="2400" b="1" dirty="0" smtClean="0"/>
              <a:t>Set-up for good results</a:t>
            </a:r>
          </a:p>
          <a:p>
            <a:pPr marL="742950" lvl="2" indent="-285750">
              <a:lnSpc>
                <a:spcPts val="3100"/>
              </a:lnSpc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zh-CN" sz="2000" dirty="0" smtClean="0"/>
              <a:t>Distance between </a:t>
            </a:r>
            <a:r>
              <a:rPr lang="en-US" altLang="zh-CN" sz="2000" i="1" dirty="0" smtClean="0"/>
              <a:t>Sender Phone</a:t>
            </a:r>
            <a:r>
              <a:rPr lang="en-US" altLang="zh-CN" sz="2000" dirty="0" smtClean="0"/>
              <a:t> and </a:t>
            </a:r>
            <a:r>
              <a:rPr lang="en-US" altLang="zh-CN" sz="2000" i="1" dirty="0" smtClean="0"/>
              <a:t>Noise Phone: 0.5 m</a:t>
            </a:r>
            <a:endParaRPr lang="en-US" altLang="zh-CN" sz="2000" dirty="0"/>
          </a:p>
          <a:p>
            <a:pPr marL="742950" lvl="2" indent="-285750">
              <a:lnSpc>
                <a:spcPts val="3100"/>
              </a:lnSpc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zh-CN" sz="2000" dirty="0" smtClean="0"/>
              <a:t>Order of NLMS: 10-50</a:t>
            </a:r>
            <a:endParaRPr lang="en-US" altLang="zh-CN" sz="20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12953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4704"/>
          </a:xfrm>
          <a:solidFill>
            <a:schemeClr val="accent6"/>
          </a:solidFill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    Future Work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Clr>
                <a:schemeClr val="accent1"/>
              </a:buClr>
              <a:buSzPct val="50000"/>
              <a:buFont typeface="Wingdings" panose="05000000000000000000" pitchFamily="2" charset="2"/>
              <a:buChar char="p"/>
              <a:defRPr/>
            </a:pPr>
            <a:r>
              <a:rPr lang="en-US" altLang="zh-CN" sz="2400" b="1" dirty="0" smtClean="0">
                <a:solidFill>
                  <a:schemeClr val="tx1"/>
                </a:solidFill>
              </a:rPr>
              <a:t>Proposal for future projects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chemeClr val="tx1"/>
                </a:solidFill>
              </a:rPr>
              <a:t>Reach a non-static application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chemeClr val="tx1"/>
                </a:solidFill>
              </a:rPr>
              <a:t>Reach phonic isolation between the </a:t>
            </a:r>
            <a:r>
              <a:rPr lang="en-US" altLang="zh-CN" sz="2400" i="1" dirty="0" smtClean="0">
                <a:solidFill>
                  <a:schemeClr val="tx1"/>
                </a:solidFill>
              </a:rPr>
              <a:t>Sender Phone</a:t>
            </a:r>
            <a:r>
              <a:rPr lang="en-US" altLang="zh-CN" sz="2400" dirty="0" smtClean="0">
                <a:solidFill>
                  <a:schemeClr val="tx1"/>
                </a:solidFill>
              </a:rPr>
              <a:t> and the </a:t>
            </a:r>
            <a:r>
              <a:rPr lang="en-US" altLang="zh-CN" sz="2400" i="1" dirty="0" smtClean="0">
                <a:solidFill>
                  <a:schemeClr val="tx1"/>
                </a:solidFill>
              </a:rPr>
              <a:t>Noise phone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chemeClr val="tx1"/>
                </a:solidFill>
              </a:rPr>
              <a:t>Reach maximum correlation between the additive phone of the </a:t>
            </a:r>
            <a:r>
              <a:rPr lang="en-US" altLang="zh-CN" sz="2400" i="1" dirty="0" smtClean="0">
                <a:solidFill>
                  <a:schemeClr val="tx1"/>
                </a:solidFill>
              </a:rPr>
              <a:t>Sender Phone</a:t>
            </a:r>
            <a:r>
              <a:rPr lang="en-US" altLang="zh-CN" sz="2400" dirty="0" smtClean="0">
                <a:solidFill>
                  <a:schemeClr val="tx1"/>
                </a:solidFill>
              </a:rPr>
              <a:t> with the pure noise recording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Clr>
                <a:schemeClr val="accent1"/>
              </a:buClr>
              <a:buSzPct val="50000"/>
              <a:buNone/>
              <a:defRPr/>
            </a:pPr>
            <a:endParaRPr lang="en-US" altLang="zh-CN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82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4704"/>
          </a:xfrm>
          <a:solidFill>
            <a:schemeClr val="accent6"/>
          </a:solidFill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    Potential Application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4" name="Content Placeholder 3" descr="PotentialApplication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8" r="728"/>
          <a:stretch>
            <a:fillRect/>
          </a:stretch>
        </p:blipFill>
        <p:spPr>
          <a:xfrm>
            <a:off x="755576" y="2132856"/>
            <a:ext cx="7332237" cy="4032448"/>
          </a:xfrm>
        </p:spPr>
      </p:pic>
    </p:spTree>
    <p:extLst>
      <p:ext uri="{BB962C8B-B14F-4D97-AF65-F5344CB8AC3E}">
        <p14:creationId xmlns:p14="http://schemas.microsoft.com/office/powerpoint/2010/main" val="684271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0" y="762000"/>
            <a:ext cx="2445488" cy="2286000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043608" y="2708920"/>
            <a:ext cx="7010400" cy="1143000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/>
              <a:t>Thank you</a:t>
            </a:r>
            <a:endParaRPr lang="en-US" sz="5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36503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54" y="78001"/>
            <a:ext cx="6651978" cy="667537"/>
          </a:xfrm>
        </p:spPr>
        <p:txBody>
          <a:bodyPr anchor="b">
            <a:normAutofit/>
          </a:bodyPr>
          <a:lstStyle/>
          <a:p>
            <a:pPr lvl="0">
              <a:spcBef>
                <a:spcPts val="0"/>
              </a:spcBef>
            </a:pPr>
            <a:r>
              <a:rPr lang="en-US" altLang="zh-CN" sz="3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 Background</a:t>
            </a:r>
            <a:endParaRPr lang="en-US" sz="3000" dirty="0"/>
          </a:p>
        </p:txBody>
      </p:sp>
      <p:sp>
        <p:nvSpPr>
          <p:cNvPr id="2" name="Rectangle 1"/>
          <p:cNvSpPr/>
          <p:nvPr/>
        </p:nvSpPr>
        <p:spPr>
          <a:xfrm>
            <a:off x="575049" y="1556792"/>
            <a:ext cx="8568951" cy="36379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50000"/>
            </a:pPr>
            <a:endParaRPr lang="en-US" altLang="zh-CN" sz="2400" b="1" dirty="0"/>
          </a:p>
          <a:p>
            <a:pPr marL="800100" lvl="1" indent="-342900">
              <a:spcBef>
                <a:spcPct val="20000"/>
              </a:spcBef>
              <a:buSzPct val="50000"/>
              <a:buFont typeface="Wingdings" panose="05000000000000000000" pitchFamily="2" charset="2"/>
              <a:buChar char="l"/>
            </a:pPr>
            <a:r>
              <a:rPr lang="en-US" sz="2400" dirty="0"/>
              <a:t>The first recognized work </a:t>
            </a:r>
            <a:r>
              <a:rPr lang="en-US" sz="2400" dirty="0" smtClean="0"/>
              <a:t>and patent on </a:t>
            </a:r>
            <a:r>
              <a:rPr lang="en-US" sz="2400" dirty="0"/>
              <a:t>eliminating noise from speech signal was documented in </a:t>
            </a:r>
            <a:r>
              <a:rPr lang="en-US" sz="2400" dirty="0" smtClean="0"/>
              <a:t>1934. </a:t>
            </a:r>
          </a:p>
          <a:p>
            <a:pPr marL="800100" lvl="1" indent="-342900">
              <a:spcBef>
                <a:spcPct val="20000"/>
              </a:spcBef>
              <a:buSzPct val="50000"/>
              <a:buFont typeface="Wingdings" panose="05000000000000000000" pitchFamily="2" charset="2"/>
              <a:buChar char="l"/>
            </a:pPr>
            <a:r>
              <a:rPr lang="en-US" sz="2400" dirty="0"/>
              <a:t>I</a:t>
            </a:r>
            <a:r>
              <a:rPr lang="en-US" sz="2400" dirty="0" smtClean="0"/>
              <a:t>n </a:t>
            </a:r>
            <a:r>
              <a:rPr lang="en-US" sz="2400" dirty="0"/>
              <a:t>1950, </a:t>
            </a:r>
            <a:r>
              <a:rPr lang="en-US" sz="2400" dirty="0" smtClean="0"/>
              <a:t>a </a:t>
            </a:r>
            <a:r>
              <a:rPr lang="en-US" sz="2400" dirty="0"/>
              <a:t>systems </a:t>
            </a:r>
            <a:r>
              <a:rPr lang="en-US" sz="2400" dirty="0" smtClean="0"/>
              <a:t>was designed where </a:t>
            </a:r>
            <a:r>
              <a:rPr lang="en-US" sz="2400" dirty="0"/>
              <a:t>the noise in helicopter and airplane cockpits </a:t>
            </a:r>
            <a:r>
              <a:rPr lang="en-US" sz="2400" dirty="0" smtClean="0"/>
              <a:t>communication were canceled. </a:t>
            </a:r>
          </a:p>
          <a:p>
            <a:pPr marL="800100" lvl="1" indent="-342900">
              <a:spcBef>
                <a:spcPct val="20000"/>
              </a:spcBef>
              <a:buSzPct val="50000"/>
              <a:buFont typeface="Wingdings" panose="05000000000000000000" pitchFamily="2" charset="2"/>
              <a:buChar char="l"/>
            </a:pPr>
            <a:r>
              <a:rPr lang="en-US" altLang="zh-CN" sz="2400" dirty="0" smtClean="0"/>
              <a:t>In </a:t>
            </a:r>
            <a:r>
              <a:rPr lang="en-US" altLang="zh-CN" sz="2400" dirty="0"/>
              <a:t>1985, </a:t>
            </a:r>
            <a:r>
              <a:rPr lang="en-US" altLang="zh-CN" sz="2400" dirty="0" smtClean="0"/>
              <a:t>a </a:t>
            </a:r>
            <a:r>
              <a:rPr lang="en-US" altLang="zh-CN" sz="2400" dirty="0"/>
              <a:t>highly efficient Short-Time Spectral Amplitude (STSA) estimator for speech signals to minimize the mean square error of the </a:t>
            </a:r>
            <a:r>
              <a:rPr lang="en-US" altLang="zh-CN" sz="2400" dirty="0" smtClean="0"/>
              <a:t>log-spectra was developed.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06777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281" y="321777"/>
            <a:ext cx="7068015" cy="421835"/>
          </a:xfrm>
        </p:spPr>
        <p:txBody>
          <a:bodyPr vert="horz" lIns="91440" tIns="45720" rIns="91440" bIns="45720" rtlCol="0" anchor="b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CN" sz="30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Problem Formulation</a:t>
            </a:r>
            <a:endParaRPr lang="zh-CN" altLang="en-US" sz="3000" dirty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4800600"/>
          </a:xfrm>
        </p:spPr>
        <p:txBody>
          <a:bodyPr>
            <a:normAutofit/>
          </a:bodyPr>
          <a:lstStyle/>
          <a:p>
            <a:pPr>
              <a:buClr>
                <a:schemeClr val="accent1"/>
              </a:buClr>
              <a:buSzPct val="50000"/>
              <a:buFont typeface="Wingdings" panose="05000000000000000000" pitchFamily="2" charset="2"/>
              <a:buChar char="p"/>
            </a:pPr>
            <a:r>
              <a:rPr lang="en-US" altLang="zh-CN" sz="2400" b="1" dirty="0" smtClean="0">
                <a:solidFill>
                  <a:schemeClr val="tx1"/>
                </a:solidFill>
              </a:rPr>
              <a:t>The diversity of noise nature and its sources lead to a big challenge</a:t>
            </a:r>
          </a:p>
          <a:p>
            <a:pPr lvl="1">
              <a:buSzPct val="50000"/>
              <a:buFont typeface="Wingdings" panose="05000000000000000000" pitchFamily="2" charset="2"/>
              <a:buChar char="l"/>
            </a:pPr>
            <a:r>
              <a:rPr lang="en-US" dirty="0" smtClean="0">
                <a:solidFill>
                  <a:schemeClr val="tx1"/>
                </a:solidFill>
              </a:rPr>
              <a:t>Develop high performance solutions in these diverse environments.</a:t>
            </a:r>
          </a:p>
          <a:p>
            <a:pPr lvl="1">
              <a:buSzPct val="50000"/>
              <a:buFont typeface="Wingdings" panose="05000000000000000000" pitchFamily="2" charset="2"/>
              <a:buChar char="l"/>
            </a:pPr>
            <a:r>
              <a:rPr lang="en-US" altLang="zh-CN" dirty="0" smtClean="0">
                <a:solidFill>
                  <a:schemeClr val="tx1"/>
                </a:solidFill>
              </a:rPr>
              <a:t>Important to take into account the variability that the noise may experience.</a:t>
            </a:r>
          </a:p>
          <a:p>
            <a:pPr lvl="1">
              <a:buSzPct val="50000"/>
              <a:buFont typeface="Wingdings" panose="05000000000000000000" pitchFamily="2" charset="2"/>
              <a:buChar char="l"/>
            </a:pPr>
            <a:r>
              <a:rPr lang="en-US" altLang="zh-CN" dirty="0" smtClean="0">
                <a:solidFill>
                  <a:schemeClr val="tx1"/>
                </a:solidFill>
              </a:rPr>
              <a:t>Different classification of the noise</a:t>
            </a:r>
          </a:p>
          <a:p>
            <a:pPr lvl="2">
              <a:buSzPct val="50000"/>
              <a:buFont typeface="Wingdings" panose="05000000000000000000" pitchFamily="2" charset="2"/>
              <a:buChar char="l"/>
            </a:pPr>
            <a:r>
              <a:rPr lang="en-US" altLang="zh-CN" dirty="0" smtClean="0">
                <a:solidFill>
                  <a:schemeClr val="tx1"/>
                </a:solidFill>
              </a:rPr>
              <a:t>Duration of the noise sequences, color of the noise and stationarity</a:t>
            </a:r>
          </a:p>
          <a:p>
            <a:pPr lvl="2">
              <a:buSzPct val="50000"/>
              <a:buFont typeface="Wingdings" panose="05000000000000000000" pitchFamily="2" charset="2"/>
              <a:buChar char="l"/>
            </a:pPr>
            <a:r>
              <a:rPr lang="en-US" altLang="zh-CN" dirty="0" smtClean="0">
                <a:solidFill>
                  <a:schemeClr val="tx1"/>
                </a:solidFill>
              </a:rPr>
              <a:t>Therefore, a lot of systems are using combined techniques to reach the best possible performance</a:t>
            </a:r>
          </a:p>
          <a:p>
            <a:pPr>
              <a:buSzPct val="50000"/>
              <a:buFont typeface="Wingdings" panose="05000000000000000000" pitchFamily="2" charset="2"/>
              <a:buChar char="p"/>
            </a:pPr>
            <a:endParaRPr lang="en-US" altLang="zh-CN" sz="2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78747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54" y="97167"/>
            <a:ext cx="6651978" cy="667537"/>
          </a:xfrm>
        </p:spPr>
        <p:txBody>
          <a:bodyPr anchor="b">
            <a:normAutofit/>
          </a:bodyPr>
          <a:lstStyle/>
          <a:p>
            <a:pPr lvl="0">
              <a:spcBef>
                <a:spcPts val="0"/>
              </a:spcBef>
            </a:pPr>
            <a:r>
              <a:rPr lang="en-US" altLang="zh-CN" sz="3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 Approaches</a:t>
            </a:r>
            <a:endParaRPr lang="en-US" sz="3000" dirty="0"/>
          </a:p>
        </p:txBody>
      </p:sp>
      <p:sp>
        <p:nvSpPr>
          <p:cNvPr id="2" name="Rectangle 1"/>
          <p:cNvSpPr/>
          <p:nvPr/>
        </p:nvSpPr>
        <p:spPr>
          <a:xfrm>
            <a:off x="575049" y="1556792"/>
            <a:ext cx="8568951" cy="13480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q"/>
            </a:pPr>
            <a:r>
              <a:rPr lang="en-US" altLang="zh-CN" sz="2400" b="1" dirty="0" smtClean="0"/>
              <a:t>Two approaches</a:t>
            </a:r>
          </a:p>
          <a:p>
            <a:pPr marL="800100" lvl="1" indent="-342900">
              <a:spcBef>
                <a:spcPct val="20000"/>
              </a:spcBef>
              <a:buSzPct val="50000"/>
              <a:buFont typeface="Wingdings" panose="05000000000000000000" pitchFamily="2" charset="2"/>
              <a:buChar char="l"/>
            </a:pPr>
            <a:r>
              <a:rPr lang="en-US" altLang="zh-CN" sz="2400" dirty="0" smtClean="0"/>
              <a:t>Noise cancellation</a:t>
            </a:r>
          </a:p>
          <a:p>
            <a:pPr marL="800100" lvl="1" indent="-342900">
              <a:spcBef>
                <a:spcPct val="20000"/>
              </a:spcBef>
              <a:buSzPct val="50000"/>
              <a:buFont typeface="Wingdings" panose="05000000000000000000" pitchFamily="2" charset="2"/>
              <a:buChar char="l"/>
            </a:pPr>
            <a:r>
              <a:rPr lang="en-US" altLang="zh-CN" sz="2400" dirty="0" smtClean="0"/>
              <a:t>Speech enhancement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01748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Noise cancellation</a:t>
            </a:r>
            <a:endParaRPr lang="zh-CN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1701130"/>
            <a:ext cx="6649605" cy="3744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508560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Noise cancellation</a:t>
            </a:r>
            <a:endParaRPr lang="zh-CN" altLang="en-US" dirty="0"/>
          </a:p>
        </p:txBody>
      </p:sp>
      <p:sp>
        <p:nvSpPr>
          <p:cNvPr id="4" name="Platshållare för innehåll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LMS</a:t>
            </a:r>
          </a:p>
          <a:p>
            <a:pPr lvl="1"/>
            <a:r>
              <a:rPr lang="sv-SE" dirty="0" smtClean="0"/>
              <a:t>…</a:t>
            </a:r>
          </a:p>
          <a:p>
            <a:pPr lvl="1"/>
            <a:r>
              <a:rPr lang="sv-SE" dirty="0" smtClean="0"/>
              <a:t>…</a:t>
            </a:r>
          </a:p>
          <a:p>
            <a:pPr lvl="1"/>
            <a:r>
              <a:rPr lang="sv-SE" dirty="0" smtClean="0"/>
              <a:t>…</a:t>
            </a:r>
          </a:p>
          <a:p>
            <a:pPr lvl="1"/>
            <a:r>
              <a:rPr lang="sv-SE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9508560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Speech enhancement</a:t>
            </a:r>
            <a:endParaRPr lang="zh-CN" altLang="en-US" dirty="0"/>
          </a:p>
        </p:txBody>
      </p:sp>
      <p:sp>
        <p:nvSpPr>
          <p:cNvPr id="4" name="Platshållare för innehåll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 smtClean="0"/>
              <a:t>logMMSE</a:t>
            </a:r>
            <a:endParaRPr lang="sv-SE" dirty="0" smtClean="0"/>
          </a:p>
          <a:p>
            <a:pPr lvl="1"/>
            <a:r>
              <a:rPr lang="sv-SE" dirty="0" smtClean="0"/>
              <a:t>…</a:t>
            </a:r>
          </a:p>
          <a:p>
            <a:pPr lvl="1"/>
            <a:r>
              <a:rPr lang="sv-SE" dirty="0" smtClean="0"/>
              <a:t>…</a:t>
            </a:r>
          </a:p>
          <a:p>
            <a:pPr lvl="1"/>
            <a:r>
              <a:rPr lang="sv-SE" dirty="0" smtClean="0"/>
              <a:t>…</a:t>
            </a:r>
          </a:p>
          <a:p>
            <a:pPr lvl="1"/>
            <a:r>
              <a:rPr lang="sv-SE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9508560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Unsuccessful approaches</a:t>
            </a:r>
            <a:endParaRPr lang="zh-CN" altLang="en-US" dirty="0"/>
          </a:p>
        </p:txBody>
      </p:sp>
      <p:sp>
        <p:nvSpPr>
          <p:cNvPr id="4" name="Platshållare för innehåll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v-SE" dirty="0" smtClean="0"/>
              <a:t>RLS</a:t>
            </a:r>
          </a:p>
          <a:p>
            <a:pPr>
              <a:buNone/>
            </a:pPr>
            <a:r>
              <a:rPr lang="sv-SE" dirty="0" smtClean="0"/>
              <a:t>	- </a:t>
            </a:r>
            <a:r>
              <a:rPr lang="sv-SE" dirty="0" err="1" smtClean="0"/>
              <a:t>Computationally</a:t>
            </a:r>
            <a:r>
              <a:rPr lang="sv-SE" dirty="0" smtClean="0"/>
              <a:t> </a:t>
            </a:r>
            <a:r>
              <a:rPr lang="sv-SE" dirty="0" err="1" smtClean="0"/>
              <a:t>infeasible</a:t>
            </a:r>
            <a:endParaRPr lang="sv-SE" dirty="0" smtClean="0"/>
          </a:p>
          <a:p>
            <a:r>
              <a:rPr lang="sv-SE" dirty="0" err="1" smtClean="0"/>
              <a:t>Frequency</a:t>
            </a:r>
            <a:r>
              <a:rPr lang="sv-SE" dirty="0" smtClean="0"/>
              <a:t> LMS</a:t>
            </a:r>
          </a:p>
          <a:p>
            <a:pPr>
              <a:buNone/>
            </a:pPr>
            <a:r>
              <a:rPr lang="sv-SE" dirty="0" smtClean="0"/>
              <a:t>	- Not </a:t>
            </a:r>
            <a:r>
              <a:rPr lang="sv-SE" dirty="0" err="1" smtClean="0"/>
              <a:t>enough</a:t>
            </a:r>
            <a:r>
              <a:rPr lang="sv-SE" dirty="0" smtClean="0"/>
              <a:t> </a:t>
            </a:r>
            <a:r>
              <a:rPr lang="sv-SE" dirty="0" err="1" smtClean="0"/>
              <a:t>noise</a:t>
            </a:r>
            <a:r>
              <a:rPr lang="sv-SE" dirty="0" smtClean="0"/>
              <a:t> </a:t>
            </a:r>
            <a:r>
              <a:rPr lang="sv-SE" dirty="0" err="1" smtClean="0"/>
              <a:t>reduction</a:t>
            </a:r>
            <a:endParaRPr lang="sv-SE" dirty="0" smtClean="0"/>
          </a:p>
          <a:p>
            <a:r>
              <a:rPr lang="sv-SE" dirty="0" smtClean="0"/>
              <a:t>Kalman filter</a:t>
            </a:r>
          </a:p>
          <a:p>
            <a:pPr>
              <a:buNone/>
            </a:pPr>
            <a:r>
              <a:rPr lang="sv-SE" dirty="0" smtClean="0"/>
              <a:t>	- </a:t>
            </a:r>
            <a:r>
              <a:rPr lang="sv-SE" dirty="0" err="1" smtClean="0"/>
              <a:t>Difficult</a:t>
            </a:r>
            <a:r>
              <a:rPr lang="sv-SE" dirty="0" smtClean="0"/>
              <a:t> to </a:t>
            </a:r>
            <a:r>
              <a:rPr lang="sv-SE" dirty="0" err="1" smtClean="0"/>
              <a:t>postulate</a:t>
            </a:r>
            <a:r>
              <a:rPr lang="sv-SE" dirty="0" smtClean="0"/>
              <a:t> a </a:t>
            </a:r>
            <a:r>
              <a:rPr lang="sv-SE" dirty="0" err="1" smtClean="0"/>
              <a:t>state</a:t>
            </a:r>
            <a:r>
              <a:rPr lang="sv-SE" dirty="0" smtClean="0"/>
              <a:t> </a:t>
            </a:r>
            <a:r>
              <a:rPr lang="sv-SE" dirty="0" err="1" smtClean="0"/>
              <a:t>space</a:t>
            </a:r>
            <a:r>
              <a:rPr lang="sv-SE" dirty="0" smtClean="0"/>
              <a:t> </a:t>
            </a:r>
            <a:r>
              <a:rPr lang="sv-SE" dirty="0" err="1" smtClean="0"/>
              <a:t>model</a:t>
            </a:r>
            <a:endParaRPr lang="sv-SE" dirty="0" smtClean="0"/>
          </a:p>
          <a:p>
            <a:pPr>
              <a:buNone/>
            </a:pPr>
            <a:r>
              <a:rPr lang="sv-SE" dirty="0" smtClean="0"/>
              <a:t>	- </a:t>
            </a:r>
            <a:r>
              <a:rPr lang="sv-SE" dirty="0" err="1" smtClean="0"/>
              <a:t>Also</a:t>
            </a:r>
            <a:r>
              <a:rPr lang="sv-SE" dirty="0" smtClean="0"/>
              <a:t> </a:t>
            </a:r>
            <a:r>
              <a:rPr lang="sv-SE" dirty="0" err="1" smtClean="0"/>
              <a:t>computationally</a:t>
            </a:r>
            <a:r>
              <a:rPr lang="sv-SE" dirty="0" smtClean="0"/>
              <a:t> </a:t>
            </a:r>
            <a:r>
              <a:rPr lang="sv-SE" dirty="0" err="1" smtClean="0"/>
              <a:t>infeasible</a:t>
            </a:r>
            <a:endParaRPr lang="sv-SE" dirty="0" smtClean="0"/>
          </a:p>
          <a:p>
            <a:r>
              <a:rPr lang="sv-SE" dirty="0" err="1" smtClean="0"/>
              <a:t>Lattice</a:t>
            </a:r>
            <a:r>
              <a:rPr lang="sv-SE" dirty="0" smtClean="0"/>
              <a:t> </a:t>
            </a:r>
            <a:r>
              <a:rPr lang="sv-SE" dirty="0" err="1" smtClean="0"/>
              <a:t>Recursive</a:t>
            </a:r>
            <a:r>
              <a:rPr lang="sv-SE" dirty="0" smtClean="0"/>
              <a:t> </a:t>
            </a:r>
            <a:r>
              <a:rPr lang="sv-SE" dirty="0" err="1" smtClean="0"/>
              <a:t>Least</a:t>
            </a:r>
            <a:r>
              <a:rPr lang="sv-SE" dirty="0" smtClean="0"/>
              <a:t> Squares</a:t>
            </a:r>
          </a:p>
          <a:p>
            <a:pPr>
              <a:buNone/>
            </a:pPr>
            <a:r>
              <a:rPr lang="sv-SE" dirty="0" smtClean="0"/>
              <a:t>	- </a:t>
            </a:r>
            <a:r>
              <a:rPr lang="sv-SE" dirty="0" err="1" smtClean="0"/>
              <a:t>Instable</a:t>
            </a:r>
            <a:r>
              <a:rPr lang="sv-SE" dirty="0" smtClean="0"/>
              <a:t> and </a:t>
            </a:r>
            <a:r>
              <a:rPr lang="sv-SE" dirty="0" err="1" smtClean="0"/>
              <a:t>difficult</a:t>
            </a:r>
            <a:r>
              <a:rPr lang="sv-SE" dirty="0" smtClean="0"/>
              <a:t> to </a:t>
            </a:r>
            <a:r>
              <a:rPr lang="sv-SE" dirty="0" err="1" smtClean="0"/>
              <a:t>implement</a:t>
            </a:r>
            <a:endParaRPr lang="sv-SE" dirty="0" smtClean="0"/>
          </a:p>
          <a:p>
            <a:pPr lvl="1"/>
            <a:r>
              <a:rPr lang="sv-SE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9508560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Android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Setup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759" y="2132856"/>
            <a:ext cx="6144482" cy="4543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128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C09QH3iDYSZce3zG7lU8ci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VENTTIMING" val="|m0;0;26;0|m0;8.2;28;0|m1;8.4;26;0|m1;14.9;28;0|m1;15.9;26;0|m1;15.9;28;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VENTTIMING" val="|m0;0;26;0|m0;8.2;28;0|m1;8.4;26;0|m1;14.9;28;0|m1;15.9;26;0|m1;15.9;28;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C09QH3iDYSZce3zG7lU8ci"/>
</p:tagLst>
</file>

<file path=ppt/theme/theme1.xml><?xml version="1.0" encoding="utf-8"?>
<a:theme xmlns:a="http://schemas.openxmlformats.org/drawingml/2006/main" name="Introducing PowerPoint 2010">
  <a:themeElements>
    <a:clrScheme name="Fresh">
      <a:dk1>
        <a:srgbClr val="262626"/>
      </a:dk1>
      <a:lt1>
        <a:sysClr val="window" lastClr="FFFFFF"/>
      </a:lt1>
      <a:dk2>
        <a:srgbClr val="595959"/>
      </a:dk2>
      <a:lt2>
        <a:srgbClr val="EEECE1"/>
      </a:lt2>
      <a:accent1>
        <a:srgbClr val="F4891E"/>
      </a:accent1>
      <a:accent2>
        <a:srgbClr val="7BCF27"/>
      </a:accent2>
      <a:accent3>
        <a:srgbClr val="9BBB59"/>
      </a:accent3>
      <a:accent4>
        <a:srgbClr val="00B0F0"/>
      </a:accent4>
      <a:accent5>
        <a:srgbClr val="4BACC6"/>
      </a:accent5>
      <a:accent6>
        <a:srgbClr val="F79646"/>
      </a:accent6>
      <a:hlink>
        <a:srgbClr val="00B0F0"/>
      </a:hlink>
      <a:folHlink>
        <a:srgbClr val="F4891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Introducing PowerPoint 2010">
  <a:themeElements>
    <a:clrScheme name="Fresh">
      <a:dk1>
        <a:srgbClr val="262626"/>
      </a:dk1>
      <a:lt1>
        <a:sysClr val="window" lastClr="FFFFFF"/>
      </a:lt1>
      <a:dk2>
        <a:srgbClr val="595959"/>
      </a:dk2>
      <a:lt2>
        <a:srgbClr val="EEECE1"/>
      </a:lt2>
      <a:accent1>
        <a:srgbClr val="F4891E"/>
      </a:accent1>
      <a:accent2>
        <a:srgbClr val="7BCF27"/>
      </a:accent2>
      <a:accent3>
        <a:srgbClr val="9BBB59"/>
      </a:accent3>
      <a:accent4>
        <a:srgbClr val="00B0F0"/>
      </a:accent4>
      <a:accent5>
        <a:srgbClr val="4BACC6"/>
      </a:accent5>
      <a:accent6>
        <a:srgbClr val="F79646"/>
      </a:accent6>
      <a:hlink>
        <a:srgbClr val="00B0F0"/>
      </a:hlink>
      <a:folHlink>
        <a:srgbClr val="F4891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E65E916-49B3-4620-8F80-F3D5FD9EF1A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Floating SmartArt bullet list</Template>
  <TotalTime>0</TotalTime>
  <Words>330</Words>
  <Application>Microsoft Macintosh PowerPoint</Application>
  <PresentationFormat>On-screen Show (4:3)</PresentationFormat>
  <Paragraphs>80</Paragraphs>
  <Slides>15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Introducing PowerPoint 2010</vt:lpstr>
      <vt:lpstr>1_Introducing PowerPoint 2010</vt:lpstr>
      <vt:lpstr>Teleconference with noise and eco cancellation</vt:lpstr>
      <vt:lpstr>  Background</vt:lpstr>
      <vt:lpstr>Problem Formulation</vt:lpstr>
      <vt:lpstr>  Approaches</vt:lpstr>
      <vt:lpstr>Noise cancellation</vt:lpstr>
      <vt:lpstr>Noise cancellation</vt:lpstr>
      <vt:lpstr>Speech enhancement</vt:lpstr>
      <vt:lpstr>Unsuccessful approaches</vt:lpstr>
      <vt:lpstr>Android</vt:lpstr>
      <vt:lpstr>Android</vt:lpstr>
      <vt:lpstr>Android</vt:lpstr>
      <vt:lpstr>    Conclusions</vt:lpstr>
      <vt:lpstr>    Future Work</vt:lpstr>
      <vt:lpstr>    Potential Application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2014-12-17T14:07:19Z</dcterms:created>
  <dcterms:modified xsi:type="dcterms:W3CDTF">2015-05-29T10:21:46Z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TC020116449991</vt:lpwstr>
  </property>
</Properties>
</file>