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5da1fc38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5da1fc3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e5da1fc384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Hadoop and Map-Reduce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2021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Notice how	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could have squared each number in the stream </a:t>
            </a:r>
            <a:r>
              <a:rPr b="1" i="1" lang="en-US"/>
              <a:t>at the same time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them up needed all the results available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Map Reduce example #2</a:t>
            </a:r>
            <a:br>
              <a:rPr lang="en-US" sz="3959"/>
            </a:br>
            <a:r>
              <a:rPr lang="en-US" sz="3959"/>
              <a:t>in words</a:t>
            </a:r>
            <a:endParaRPr sz="3959"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Do a word count on 1000 books: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First count each book (</a:t>
            </a:r>
            <a:r>
              <a:rPr b="1" lang="en-US"/>
              <a:t>map</a:t>
            </a:r>
            <a:r>
              <a:rPr lang="en-US"/>
              <a:t> wc onto book)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Then </a:t>
            </a:r>
            <a:r>
              <a:rPr b="1" lang="en-US"/>
              <a:t>reduce</a:t>
            </a:r>
            <a:r>
              <a:rPr lang="en-US"/>
              <a:t> the outputs to a global wordcount across all books</a:t>
            </a:r>
            <a:endParaRPr/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Efficiency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Reduce phase: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We can theoretically process each word in parallel</a:t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Shuffle / Sort the results from the map phase by key (word)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 by keys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Parallelize the reduce phase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Map/Shuffle/Reduce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839" y="1633277"/>
            <a:ext cx="8542621" cy="326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 (the, 1)  r(r(reduce (A,B),C),E)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 (the, 1)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 (the, 1)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D (cat, 1)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E (the,1)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r(r(A,B), r(C,E))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r (A,B) = c(A)+c(B)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4000"/>
            <a:ext cx="9144000" cy="6334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 Reduce in Real Life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Analysing web logs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Summarise by user / cookie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Then aggregate to identify who did what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Analysing twitter data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Who retweeted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Who was retweeted the most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Almost all big data problems can be re-factored into Map Reduce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Some more efficiently than others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Tuning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Fault tolerance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Simply re-execute work that fails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Performance: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Partitioning the data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Moving the work to near the data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Hadoop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most famous and popular </a:t>
            </a:r>
            <a:br>
              <a:rPr lang="en-US"/>
            </a:br>
            <a:r>
              <a:rPr lang="en-US"/>
              <a:t>Map Reduce framework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Open Source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Written in Java, but supports other languages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Runs Map Reduce workloads across a cloud or cluster of machines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Supports a distributed filesystem to store data for these jobs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Provides reliability when servers in the cluster fail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Components of Hadoop</a:t>
            </a:r>
            <a:endParaRPr/>
          </a:p>
        </p:txBody>
      </p:sp>
      <p:sp>
        <p:nvSpPr>
          <p:cNvPr id="195" name="Google Shape;195;p31"/>
          <p:cNvSpPr/>
          <p:nvPr/>
        </p:nvSpPr>
        <p:spPr>
          <a:xfrm>
            <a:off x="814487" y="4445451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Hadoop Distributed File System (HDFS)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Redundant Reliable Distributed File System</a:t>
            </a:r>
            <a:endParaRPr/>
          </a:p>
        </p:txBody>
      </p:sp>
      <p:sp>
        <p:nvSpPr>
          <p:cNvPr id="196" name="Google Shape;196;p31"/>
          <p:cNvSpPr/>
          <p:nvPr/>
        </p:nvSpPr>
        <p:spPr>
          <a:xfrm>
            <a:off x="814487" y="2872134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YARN (Yet Another Resource Negotiator)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 Resource Management</a:t>
            </a:r>
            <a:endParaRPr/>
          </a:p>
        </p:txBody>
      </p:sp>
      <p:sp>
        <p:nvSpPr>
          <p:cNvPr id="197" name="Google Shape;197;p31"/>
          <p:cNvSpPr/>
          <p:nvPr/>
        </p:nvSpPr>
        <p:spPr>
          <a:xfrm>
            <a:off x="814487" y="1340235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 Reduce or Other Workloads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Java, Scala, Python, Apache Pig, Apache Hive, etc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Understanding Map Reduce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Functional programming patterns applied for scalability</a:t>
            </a:r>
            <a:endParaRPr sz="259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Hadoop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Map-reduce in Hadoop</a:t>
            </a:r>
            <a:endParaRPr sz="259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Python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HDFS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Yarn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Pig and Hive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Further reading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in a nutshell</a:t>
            </a:r>
            <a:endParaRPr/>
          </a:p>
        </p:txBody>
      </p:sp>
      <p:sp>
        <p:nvSpPr>
          <p:cNvPr id="203" name="Google Shape;203;p32"/>
          <p:cNvSpPr/>
          <p:nvPr/>
        </p:nvSpPr>
        <p:spPr>
          <a:xfrm>
            <a:off x="966341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2"/>
          <p:cNvSpPr/>
          <p:nvPr/>
        </p:nvSpPr>
        <p:spPr>
          <a:xfrm>
            <a:off x="4349080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2"/>
          <p:cNvSpPr/>
          <p:nvPr/>
        </p:nvSpPr>
        <p:spPr>
          <a:xfrm>
            <a:off x="1677291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2"/>
          <p:cNvSpPr/>
          <p:nvPr/>
        </p:nvSpPr>
        <p:spPr>
          <a:xfrm>
            <a:off x="3505889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5334487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2"/>
          <p:cNvSpPr/>
          <p:nvPr/>
        </p:nvSpPr>
        <p:spPr>
          <a:xfrm>
            <a:off x="7163085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7163084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Secondary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32"/>
          <p:cNvCxnSpPr>
            <a:stCxn id="204" idx="3"/>
            <a:endCxn id="209" idx="1"/>
          </p:cNvCxnSpPr>
          <p:nvPr/>
        </p:nvCxnSpPr>
        <p:spPr>
          <a:xfrm>
            <a:off x="5770981" y="2560964"/>
            <a:ext cx="1392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1" name="Google Shape;211;p32"/>
          <p:cNvCxnSpPr>
            <a:stCxn id="204" idx="2"/>
            <a:endCxn id="205" idx="0"/>
          </p:cNvCxnSpPr>
          <p:nvPr/>
        </p:nvCxnSpPr>
        <p:spPr>
          <a:xfrm flipH="1">
            <a:off x="2388231" y="3202931"/>
            <a:ext cx="26718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2" name="Google Shape;212;p32"/>
          <p:cNvCxnSpPr>
            <a:stCxn id="204" idx="2"/>
            <a:endCxn id="206" idx="0"/>
          </p:cNvCxnSpPr>
          <p:nvPr/>
        </p:nvCxnSpPr>
        <p:spPr>
          <a:xfrm flipH="1">
            <a:off x="4216731" y="3202931"/>
            <a:ext cx="8433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3" name="Google Shape;213;p32"/>
          <p:cNvCxnSpPr>
            <a:stCxn id="204" idx="2"/>
            <a:endCxn id="207" idx="0"/>
          </p:cNvCxnSpPr>
          <p:nvPr/>
        </p:nvCxnSpPr>
        <p:spPr>
          <a:xfrm>
            <a:off x="5060031" y="3202931"/>
            <a:ext cx="9855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4" name="Google Shape;214;p32"/>
          <p:cNvCxnSpPr>
            <a:stCxn id="204" idx="2"/>
            <a:endCxn id="208" idx="0"/>
          </p:cNvCxnSpPr>
          <p:nvPr/>
        </p:nvCxnSpPr>
        <p:spPr>
          <a:xfrm>
            <a:off x="5060031" y="3202931"/>
            <a:ext cx="28140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5" name="Google Shape;215;p32"/>
          <p:cNvCxnSpPr>
            <a:stCxn id="203" idx="3"/>
            <a:endCxn id="204" idx="1"/>
          </p:cNvCxnSpPr>
          <p:nvPr/>
        </p:nvCxnSpPr>
        <p:spPr>
          <a:xfrm>
            <a:off x="2388242" y="2560964"/>
            <a:ext cx="1960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6" name="Google Shape;216;p32"/>
          <p:cNvCxnSpPr>
            <a:endCxn id="205" idx="0"/>
          </p:cNvCxnSpPr>
          <p:nvPr/>
        </p:nvCxnSpPr>
        <p:spPr>
          <a:xfrm>
            <a:off x="1808341" y="3202964"/>
            <a:ext cx="5799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7" name="Google Shape;217;p32"/>
          <p:cNvCxnSpPr>
            <a:stCxn id="203" idx="2"/>
            <a:endCxn id="207" idx="0"/>
          </p:cNvCxnSpPr>
          <p:nvPr/>
        </p:nvCxnSpPr>
        <p:spPr>
          <a:xfrm>
            <a:off x="1677291" y="3202931"/>
            <a:ext cx="43680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18" name="Google Shape;218;p32"/>
          <p:cNvSpPr txBox="1"/>
          <p:nvPr/>
        </p:nvSpPr>
        <p:spPr>
          <a:xfrm>
            <a:off x="2843803" y="2277944"/>
            <a:ext cx="8900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2"/>
          <p:cNvSpPr txBox="1"/>
          <p:nvPr/>
        </p:nvSpPr>
        <p:spPr>
          <a:xfrm>
            <a:off x="5937596" y="2277944"/>
            <a:ext cx="9864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2"/>
          <p:cNvSpPr txBox="1"/>
          <p:nvPr/>
        </p:nvSpPr>
        <p:spPr>
          <a:xfrm>
            <a:off x="1677291" y="3389016"/>
            <a:ext cx="10354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access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inspiration	</a:t>
            </a:r>
            <a:endParaRPr/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File System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Sanjay Ghemawat, Howard Gobioff, and Shun-Tak Leung. 2003. The Google file system. In Proceedings of the nineteenth ACM symposium on Operating systems principles (SOSP '03). ACM, New York, NY, USA, 29-43. </a:t>
            </a:r>
            <a:endParaRPr/>
          </a:p>
        </p:txBody>
      </p:sp>
      <p:pic>
        <p:nvPicPr>
          <p:cNvPr id="227" name="Google Shape;22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6926" y="2936099"/>
            <a:ext cx="4878295" cy="296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overview</a:t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Good for streaming access to large files, reliability, scale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good for random access, small files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Blocks of data 64Mb in size (configurable)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block can be replicated across multiple data nodes for High Availability (HA)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commands</a:t>
            </a:r>
            <a:endParaRPr/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start-dfs.sh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stop-dfs.sh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hadoop fs &lt;command&gt;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e.g. hadoop fs cat /user/hduser/file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mkdir –p /user/hduser/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put localfile /user/hduser/remotefile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get /user/hduser/remotefile localfile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Usage</a:t>
            </a:r>
            <a:endParaRPr/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Spotify has 1600+ nodes, storing 60+ petabytes of data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https://www.usenix.org/system/files/conference/fast17/fast17-niazi.pdf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One of the Facebook's largest clusters (based on HDFS) holds more than </a:t>
            </a:r>
            <a:br>
              <a:rPr lang="en-US"/>
            </a:br>
            <a:r>
              <a:rPr lang="en-US"/>
              <a:t>100 PB of data, processing more than 60,000 Hive queries a day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https://www.facebook.com/notes/facebook-engineering/under-the-hood-scheduling-mapreduce-jobs-more-efficiently-with-corona/</a:t>
            </a:r>
            <a:endParaRPr sz="19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HopFS</a:t>
            </a:r>
            <a:endParaRPr/>
          </a:p>
        </p:txBody>
      </p:sp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375635" y="1600201"/>
            <a:ext cx="8229600" cy="1205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HopFS is a drop-in replacement for HDFS, based on HDFS v2.0.4. </a:t>
            </a:r>
            <a:endParaRPr/>
          </a:p>
        </p:txBody>
      </p:sp>
      <p:pic>
        <p:nvPicPr>
          <p:cNvPr id="252" name="Google Shape;25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512" y="3000702"/>
            <a:ext cx="5152508" cy="379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8020" y="3000702"/>
            <a:ext cx="3739569" cy="2824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is YARN?</a:t>
            </a:r>
            <a:endParaRPr/>
          </a:p>
        </p:txBody>
      </p:sp>
      <p:sp>
        <p:nvSpPr>
          <p:cNvPr id="259" name="Google Shape;259;p3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YARN is the system that runs your code on multiple nodes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2.0 replacement for the cluster manager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Basically a model to distribute and manage workloads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just MapReduce but supports other workloads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YARN architecture</a:t>
            </a:r>
            <a:endParaRPr/>
          </a:p>
        </p:txBody>
      </p:sp>
      <p:pic>
        <p:nvPicPr>
          <p:cNvPr id="265" name="Google Shape;26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22492"/>
            <a:ext cx="7665798" cy="4744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 Reduce in Hadoop</a:t>
            </a:r>
            <a:endParaRPr/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Map reduce in Hadoop actually consists of multiple steps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Mapper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Works on a single file, line by line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Combiner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Like a reducer, but still on a single system taking the output of the mapper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Reducer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Takes the outputs of multiple mapper/combiners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general flow	</a:t>
            </a:r>
            <a:endParaRPr/>
          </a:p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 the whole, we expect to produce key-value &lt;K,V&gt; pairs from any mapper or reducer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 some cases we may produce &lt;K,&lt;V1,V2,..&gt;&gt;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results are stored to file and then read from file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35915"/>
            <a:ext cx="9144000" cy="487351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Original 2008 Google Paper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Mappers</a:t>
            </a:r>
            <a:endParaRPr/>
          </a:p>
        </p:txBody>
      </p:sp>
      <p:sp>
        <p:nvSpPr>
          <p:cNvPr id="283" name="Google Shape;283;p4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Take input files and produce &lt;K,V&gt; pairs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mapper gets a complete file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mapper runs on a single system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Combiners</a:t>
            </a:r>
            <a:endParaRPr/>
          </a:p>
        </p:txBody>
      </p:sp>
      <p:sp>
        <p:nvSpPr>
          <p:cNvPr id="289" name="Google Shape;289;p4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combiner function must take the &lt;K,V&gt; output of the mapper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Produce the same format &lt;K,V&gt;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Must be associative and commutative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Runs on the same node as the mapper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May actually be the reducer function if the reducer follows the rules above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Reducers	</a:t>
            </a:r>
            <a:endParaRPr/>
          </a:p>
        </p:txBody>
      </p:sp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reducers get the &lt;K,V&gt; pairs output from the mappers/combiners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output is first sorted/partitioned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reducers produce the final expected output, usually in the form of &lt;K,V&gt; pairs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01" name="Google Shape;301;p4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Understanding the Map Reduce Model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is it implemented in Hadoop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HDFS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Yarn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Yahoo 2007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" y="2222500"/>
            <a:ext cx="91186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Programming Model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Input &amp; Output: each a set of key/value pairs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map (in_key, in_value) -&gt; </a:t>
            </a:r>
            <a:br>
              <a:rPr lang="en-US" sz="2380"/>
            </a:br>
            <a:r>
              <a:rPr lang="en-US" sz="2380"/>
              <a:t>list(out_key, intermediate_value)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Processes input key/value pair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Produces set of intermediate pairs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reduce (out_key, list(intermediate_value)) -&gt; list(out_value)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Combines all intermediate values for a particular key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Produces a set of merged output values (usually just one)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Inspired by similar primitives in LISP and other languages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Class Exercise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Find a post it note and write your name and day/month of birth on it.</a:t>
            </a:r>
            <a:r>
              <a:rPr b="1" lang="en-US"/>
              <a:t>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don’t need to divulge the year!</a:t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898316" y="3934930"/>
            <a:ext cx="5160210" cy="2312737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December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Pictorially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92100"/>
            <a:ext cx="9144000" cy="6251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Google’s early use of MR</a:t>
            </a:r>
            <a:br>
              <a:rPr lang="en-US" sz="3959"/>
            </a:br>
            <a:r>
              <a:rPr lang="en-US" sz="2430"/>
              <a:t>Map Reduce programs in their code repository</a:t>
            </a:r>
            <a:endParaRPr sz="3959"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887" y="1440285"/>
            <a:ext cx="6937814" cy="4634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Map Reduce example #1</a:t>
            </a:r>
            <a:br>
              <a:rPr lang="en-US" sz="3959"/>
            </a:br>
            <a:r>
              <a:rPr lang="en-US" sz="3959"/>
              <a:t>Java</a:t>
            </a:r>
            <a:endParaRPr sz="3959"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some input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Integer array[] = {1,2,3,4,5};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make a Stream of it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Stream&lt;Integer&gt; stream =   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	Arrays.</a:t>
            </a:r>
            <a:r>
              <a:rPr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stream(array); </a:t>
            </a:r>
            <a:endParaRPr i="1"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// map then reduce</a:t>
            </a:r>
            <a:endParaRPr i="1"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Integer map_reduced = 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	stream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.map(x -&gt; x*x)</a:t>
            </a:r>
            <a:br>
              <a:rPr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1"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.reduce(0, (a, b)-&gt;a+b);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should print 55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System.</a:t>
            </a:r>
            <a:r>
              <a:rPr b="1"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out.println(map_reduced);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