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Helvetica Neue"/>
      <p:regular r:id="rId39"/>
      <p:bold r:id="rId40"/>
      <p:italic r:id="rId41"/>
      <p:boldItalic r:id="rId42"/>
    </p:embeddedFont>
    <p:embeddedFont>
      <p:font typeface="Lustria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8583C2-F1E7-4B72-AC97-33C79AD30746}">
  <a:tblStyle styleId="{CC8583C2-F1E7-4B72-AC97-33C79AD3074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4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Lustria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Understanding</a:t>
            </a:r>
            <a:br>
              <a:rPr lang="en-US" sz="3959"/>
            </a:br>
            <a:r>
              <a:rPr lang="en-US" sz="3959"/>
              <a:t> Cloud Services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OpenStack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57200" y="1295401"/>
            <a:ext cx="8229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Compute - </a:t>
            </a:r>
            <a:r>
              <a:rPr i="1" lang="en-US" sz="1600"/>
              <a:t>Nova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Networking -  </a:t>
            </a:r>
            <a:r>
              <a:rPr i="1" lang="en-US" sz="1600"/>
              <a:t>Neutron</a:t>
            </a:r>
            <a:r>
              <a:rPr lang="en-US" sz="1600"/>
              <a:t> (formerly Quantum)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Block Storage – </a:t>
            </a:r>
            <a:r>
              <a:rPr i="1" lang="en-US" sz="1600"/>
              <a:t>Cinder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Object Storage – </a:t>
            </a:r>
            <a:r>
              <a:rPr i="1" lang="en-US" sz="1600"/>
              <a:t>Swift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Image Service – </a:t>
            </a:r>
            <a:r>
              <a:rPr i="1" lang="en-US" sz="1600"/>
              <a:t>Glance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Identity Service - </a:t>
            </a:r>
            <a:r>
              <a:rPr i="1" lang="en-US" sz="1600"/>
              <a:t>Keystone</a:t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43" name="Google Shape;14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18/07/18</a:t>
            </a:r>
            <a:endParaRPr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108" y="1417638"/>
            <a:ext cx="2997408" cy="1282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3198202"/>
            <a:ext cx="8013700" cy="332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/ AWS main functions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EC2 (Elastic Compute Cloud)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Instances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Servers of various sizes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AMIs (Amazon Machine Images)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 images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Elastic Block Storage (EBS)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Virtualized Hard drives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VPC (Virtual Private Cloud)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Secure network space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S3 (Simple Storage Solution)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“Buckets” of data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Longer term storage of data</a:t>
            </a:r>
            <a:endParaRPr/>
          </a:p>
          <a:p>
            <a:pPr indent="-134619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Platform-as-a-Service</a:t>
            </a:r>
            <a:br>
              <a:rPr lang="en-US" sz="3959"/>
            </a:br>
            <a:r>
              <a:rPr lang="en-US" sz="3959"/>
              <a:t>PaaS</a:t>
            </a:r>
            <a:endParaRPr sz="3959"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is about provisioning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machines, disk, network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is about provisioning services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Hadoop, Spark, JEE containers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Databases, Queues, Pub/Sub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Cache, Email services, Notifications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Sort of SaaS for developers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PaaS options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AWS is the most successful PaaS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RDS (Database), DynamoDB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ElastiCache (memcache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 Beanstalk (deployment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Notification 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 Gateway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CloudSearch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etc, etc!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Public PaaS options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App Engine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Force.com App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Heroku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RedHat OpenShift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Serverless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Invisible infrastructure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yet clearly defined, but centering around the concept of Function-as-a-Service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AWS Lambda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Deploy a function that is fired when an event happens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Serverless = </a:t>
            </a:r>
            <a:br>
              <a:rPr lang="en-US" sz="3959"/>
            </a:br>
            <a:r>
              <a:rPr lang="en-US" sz="3959"/>
              <a:t>Functional pipelines</a:t>
            </a:r>
            <a:endParaRPr sz="3959"/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" y="2002556"/>
            <a:ext cx="73914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Lambda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Serverless computing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a small amount of code in response to an event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Billed in increments of 100 ms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Really pay as you go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Scalable (you don’t need to define servers)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Back to Amazon AWS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Three ways to interact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Dashboard (web)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APIs and Command-Line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Third-party tools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ElasticFox, HybridFox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Scalr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EC2 Dashboard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08100"/>
            <a:ext cx="9144000" cy="42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Capabilities offered as-a-Service</a:t>
            </a:r>
            <a:endParaRPr sz="3959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Salesforce, Quickbooks Online, Gmail, Gdrive, Office 365, etc</a:t>
            </a:r>
            <a:endParaRPr sz="259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Infrastructure-as-a-Service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CPUs, Memory, Disk, Networks, Firewalls, etc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 AWS, Joyent, Microsoft Azure, IBM Softlayer, Rackspace, Google Compute Engine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Platform-as-a-Service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Somewhere between!</a:t>
            </a:r>
            <a:endParaRPr sz="259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Main EC2 components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Instances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Your virtual computers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Volumes (EBS)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Disk drives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IPs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Specific IP address that can be assigned to systems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Security Groups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Sets of firewall rules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components	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Private Cloud (VPC)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 secure subnet for your instances which can be VPNed to/from your own datacentre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Includes/requires an Internet Gateway for creating public services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Load Balancers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Network load-balancing system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Key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Security tokens for managing access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Route 53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Amazon’s DNS system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cool AWS stuff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AWS IoT management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Code tools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Analytics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API Gateway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Important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difference between </a:t>
            </a:r>
            <a:r>
              <a:rPr b="1" lang="en-US"/>
              <a:t>stopping</a:t>
            </a:r>
            <a:r>
              <a:rPr lang="en-US"/>
              <a:t> an instance and </a:t>
            </a:r>
            <a:r>
              <a:rPr b="1" lang="en-US"/>
              <a:t>terminating</a:t>
            </a:r>
            <a:endParaRPr b="1"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Stopping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Your instance is stopped, but the disk is still allocated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will be charged for EBS disk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Terminating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Disk will also be removed and you will not be charged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machine sizes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Families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T2, M4, M3, C4, C3, R3, G2, I2, D2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General purpose – T, 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Compute – 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Memory – 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GPU – 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IO – I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– 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Numbers indicate the “family version”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 M4 supercedes M3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Amazon instance types (subset)</a:t>
            </a:r>
            <a:br>
              <a:rPr lang="en-US" sz="3200"/>
            </a:br>
            <a:endParaRPr sz="3200"/>
          </a:p>
        </p:txBody>
      </p:sp>
      <p:graphicFrame>
        <p:nvGraphicFramePr>
          <p:cNvPr id="236" name="Google Shape;236;p37"/>
          <p:cNvGraphicFramePr/>
          <p:nvPr/>
        </p:nvGraphicFramePr>
        <p:xfrm>
          <a:off x="320965" y="1082677"/>
          <a:ext cx="3000000" cy="3000000"/>
        </p:xfrm>
        <a:graphic>
          <a:graphicData uri="http://schemas.openxmlformats.org/drawingml/2006/table">
            <a:tbl>
              <a:tblPr bandCol="1" firstRow="1">
                <a:gradFill>
                  <a:gsLst>
                    <a:gs pos="0">
                      <a:srgbClr val="9FC3FF"/>
                    </a:gs>
                    <a:gs pos="35000">
                      <a:srgbClr val="BDD5FF"/>
                    </a:gs>
                    <a:gs pos="100000">
                      <a:srgbClr val="E4EEFF"/>
                    </a:gs>
                  </a:gsLst>
                  <a:lin ang="16200000" scaled="0"/>
                </a:gradFill>
                <a:tableStyleId>{CC8583C2-F1E7-4B72-AC97-33C79AD30746}</a:tableStyleId>
              </a:tblPr>
              <a:tblGrid>
                <a:gridCol w="778925"/>
                <a:gridCol w="723275"/>
                <a:gridCol w="856825"/>
                <a:gridCol w="1001475"/>
                <a:gridCol w="1357550"/>
                <a:gridCol w="1402075"/>
                <a:gridCol w="723275"/>
                <a:gridCol w="723275"/>
                <a:gridCol w="945850"/>
              </a:tblGrid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Instance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Type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vCPU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Memory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Storage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Networking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Performance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Physical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Processor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Clock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Speed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OPT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Enhance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Networking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t2.micro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m4.10xlarge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3.75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g2.2xlarge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60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 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120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 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15.25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32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320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i2.4xlarge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122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An alternative – DigitalOcean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368" y="1417638"/>
            <a:ext cx="7406105" cy="464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alternatives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Very strong brand around Microsoft toolkit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Many others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SaaS/PaaS/IaaS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Working with AWS / EC2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Now to do a lab!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67018"/>
            <a:ext cx="9144000" cy="522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Infrastructure-as-a-Service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4638"/>
            <a:ext cx="9144000" cy="565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611188" y="3021930"/>
            <a:ext cx="8281987" cy="136683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Platform as a Service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IaaS, PaaS, SaaS</a:t>
            </a:r>
            <a:endParaRPr/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6553200" y="616518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11188" y="1366168"/>
            <a:ext cx="8281987" cy="151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Software as a Service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11188" y="4533230"/>
            <a:ext cx="8281987" cy="151288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Infrastructure as a Service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11188" y="3021930"/>
            <a:ext cx="1885950" cy="1295400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 Ops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6761163" y="3021930"/>
            <a:ext cx="2293937" cy="12954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Custom-ization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IaaS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Main Infrastructure-as-a-Service options: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AWS (largest market share)</a:t>
            </a:r>
            <a:endParaRPr/>
          </a:p>
          <a:p>
            <a:pPr indent="-3492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Google GCE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Alibaba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DigitalOcean, Linode, etc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Gartner’s view</a:t>
            </a:r>
            <a:br>
              <a:rPr lang="en-US" sz="3959"/>
            </a:br>
            <a:r>
              <a:rPr lang="en-US" sz="3959"/>
              <a:t>	</a:t>
            </a:r>
            <a:endParaRPr sz="3959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6638"/>
            <a:ext cx="8839199" cy="496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20716"/>
            <a:ext cx="8839200" cy="4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Private IaaS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OpenStack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HP Enterprise Eucalyptus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vmWare vSphere / vCloud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CloudStack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