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1" name="Google Shape;211;p18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Keywords    	Cloud, API Integration, Billing and Monetization, Governance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Solution	Targets to cater for 13,000 Boeing airplanes in Service at 900 airlines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A solution that can scale for 90 million transactions per month (as an end state)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PaaS solution to integrate airlines and OEM data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Reusable app services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Open architecture and modular design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7" name="Google Shape;217;p19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Keywords    	Cloud, API Management, Statistics and Monetization, Openstack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Solution	40,000 transactions per second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Support for 99.999% service availability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Support for autoscalling based on Stratos2 implemented on top of Openstack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Tenant based access control for enterprises.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Unified enterprise onboarding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Licensing integration, statistics and monertization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6" name="Google Shape;226;p20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Keywords    	Cloud, API Management, Statistics and Monetization, Openstack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Solution	40,000 transactions per second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Support for 99.999% service availability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Support for autoscalling based on Stratos2 implemented on top of Openstack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Tenant based access control for enterprises.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Unified enterprise onboarding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/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Licensing integration, statistics and monertization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8b61d48a69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8b61d48a6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g8b61d48a69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1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1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1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8" name="Google Shape;68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Google Shape;69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Google Shape;70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2"/>
          <p:cNvSpPr txBox="1"/>
          <p:nvPr>
            <p:ph idx="1" type="body"/>
          </p:nvPr>
        </p:nvSpPr>
        <p:spPr>
          <a:xfrm rot="5400000">
            <a:off x="2227454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4" name="Google Shape;74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Google Shape;75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Google Shape;76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3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3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0" name="Google Shape;80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Google Shape;81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Google Shape;82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0" name="Google Shape;40;p7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1" name="Google Shape;41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8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8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8" name="Google Shape;48;p8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8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0" name="Google Shape;50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" name="Google Shape;51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Google Shape;56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0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0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0" name="Google Shape;60;p10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1" name="Google Shape;61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Google Shape;62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Google Shape;63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 b="0" i="0" sz="4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/>
        </p:nvSpPr>
        <p:spPr>
          <a:xfrm>
            <a:off x="1168930" y="6408634"/>
            <a:ext cx="3429144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© Paul Fremantle 2015.  This work is licensed under a Creative Commons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Attribution-NonCommercial-ShareAlike 4.0 International License</a:t>
            </a:r>
            <a:b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See  </a:t>
            </a:r>
            <a:r>
              <a:rPr b="0" i="0" lang="en-US" sz="700" u="sng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  <a:hlinkClick r:id="rId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http://creativecommons.org/licenses/by-nc-sa/4.0/</a:t>
            </a: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/>
          </a:p>
        </p:txBody>
      </p:sp>
      <p:pic>
        <p:nvPicPr>
          <p:cNvPr id="13" name="Google Shape;13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75635" y="6492098"/>
            <a:ext cx="792765" cy="27926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://www.slideshare.net/adrianco/global-netflix-platform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pzf.fremantle.org/2010/05/cloud-native.html" TargetMode="External"/><Relationship Id="rId4" Type="http://schemas.openxmlformats.org/officeDocument/2006/relationships/hyperlink" Target="https://thenewstack.io/cloud-native-seven-years/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4"/>
          <p:cNvSpPr txBox="1"/>
          <p:nvPr>
            <p:ph type="ctrTitle"/>
          </p:nvPr>
        </p:nvSpPr>
        <p:spPr>
          <a:xfrm>
            <a:off x="685800" y="1231483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ontserrat"/>
              <a:buNone/>
            </a:pPr>
            <a:r>
              <a:rPr lang="en-US" sz="3600"/>
              <a:t>Cloud Computing and Big Data</a:t>
            </a:r>
            <a:br>
              <a:rPr lang="en-US" sz="3600"/>
            </a:br>
            <a:br>
              <a:rPr lang="en-US" sz="3600"/>
            </a:br>
            <a:r>
              <a:rPr lang="en-US" sz="3600"/>
              <a:t>Cloud overview and introduction</a:t>
            </a:r>
            <a:br>
              <a:rPr lang="en-US" sz="3959"/>
            </a:br>
            <a:endParaRPr sz="3959"/>
          </a:p>
        </p:txBody>
      </p:sp>
      <p:sp>
        <p:nvSpPr>
          <p:cNvPr id="88" name="Google Shape;88;p14"/>
          <p:cNvSpPr txBox="1"/>
          <p:nvPr>
            <p:ph idx="1" type="subTitle"/>
          </p:nvPr>
        </p:nvSpPr>
        <p:spPr>
          <a:xfrm>
            <a:off x="1371824" y="4285205"/>
            <a:ext cx="6400354" cy="1752451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960"/>
              <a:buNone/>
            </a:pPr>
            <a:r>
              <a:rPr lang="en-US" sz="2960"/>
              <a:t>Oxford University </a:t>
            </a:r>
            <a:endParaRPr/>
          </a:p>
          <a:p>
            <a:pPr indent="0" lvl="0" marL="0" rtl="0" algn="ctr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ts val="2960"/>
              <a:buNone/>
            </a:pPr>
            <a:r>
              <a:rPr lang="en-US" sz="2960"/>
              <a:t>Software Engineering Programme</a:t>
            </a:r>
            <a:endParaRPr sz="2960"/>
          </a:p>
          <a:p>
            <a:pPr indent="0" lvl="0" marL="0" rtl="0" algn="ctr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ts val="2960"/>
              <a:buNone/>
            </a:pPr>
            <a:r>
              <a:rPr lang="en-US" sz="2960"/>
              <a:t>July 2021</a:t>
            </a:r>
            <a:endParaRPr sz="296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t/>
            </a:r>
            <a:endParaRPr/>
          </a:p>
        </p:txBody>
      </p:sp>
      <p:pic>
        <p:nvPicPr>
          <p:cNvPr id="145" name="Google Shape;145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3200" y="0"/>
            <a:ext cx="8733955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Evolution of Cloud</a:t>
            </a:r>
            <a:endParaRPr/>
          </a:p>
        </p:txBody>
      </p:sp>
      <p:cxnSp>
        <p:nvCxnSpPr>
          <p:cNvPr id="151" name="Google Shape;151;p24"/>
          <p:cNvCxnSpPr/>
          <p:nvPr/>
        </p:nvCxnSpPr>
        <p:spPr>
          <a:xfrm>
            <a:off x="832102" y="5708309"/>
            <a:ext cx="7430527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52" name="Google Shape;152;p24"/>
          <p:cNvCxnSpPr/>
          <p:nvPr/>
        </p:nvCxnSpPr>
        <p:spPr>
          <a:xfrm rot="10800000">
            <a:off x="832102" y="1635117"/>
            <a:ext cx="0" cy="4073192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53" name="Google Shape;153;p24"/>
          <p:cNvCxnSpPr/>
          <p:nvPr/>
        </p:nvCxnSpPr>
        <p:spPr>
          <a:xfrm flipH="1" rot="10800000">
            <a:off x="832102" y="1635117"/>
            <a:ext cx="7430527" cy="4073192"/>
          </a:xfrm>
          <a:prstGeom prst="straightConnector1">
            <a:avLst/>
          </a:prstGeom>
          <a:noFill/>
          <a:ln cap="flat" cmpd="sng" w="76200">
            <a:solidFill>
              <a:srgbClr val="FF6600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154" name="Google Shape;154;p24"/>
          <p:cNvSpPr txBox="1"/>
          <p:nvPr/>
        </p:nvSpPr>
        <p:spPr>
          <a:xfrm>
            <a:off x="832102" y="5027268"/>
            <a:ext cx="250831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90"/>
                </a:solidFill>
                <a:latin typeface="Calibri"/>
                <a:ea typeface="Calibri"/>
                <a:cs typeface="Calibri"/>
                <a:sym typeface="Calibri"/>
              </a:rPr>
              <a:t>Cluster Computing</a:t>
            </a:r>
            <a:endParaRPr sz="2400">
              <a:solidFill>
                <a:srgbClr val="00009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24"/>
          <p:cNvSpPr txBox="1"/>
          <p:nvPr/>
        </p:nvSpPr>
        <p:spPr>
          <a:xfrm>
            <a:off x="1795805" y="4362110"/>
            <a:ext cx="216177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90"/>
                </a:solidFill>
                <a:latin typeface="Calibri"/>
                <a:ea typeface="Calibri"/>
                <a:cs typeface="Calibri"/>
                <a:sym typeface="Calibri"/>
              </a:rPr>
              <a:t>Grid Computing</a:t>
            </a:r>
            <a:endParaRPr sz="2400">
              <a:solidFill>
                <a:srgbClr val="00009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24"/>
          <p:cNvSpPr txBox="1"/>
          <p:nvPr/>
        </p:nvSpPr>
        <p:spPr>
          <a:xfrm>
            <a:off x="3255850" y="3714892"/>
            <a:ext cx="185519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90"/>
                </a:solidFill>
                <a:latin typeface="Calibri"/>
                <a:ea typeface="Calibri"/>
                <a:cs typeface="Calibri"/>
                <a:sym typeface="Calibri"/>
              </a:rPr>
              <a:t>Virtualization</a:t>
            </a:r>
            <a:endParaRPr sz="2400">
              <a:solidFill>
                <a:srgbClr val="00009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24"/>
          <p:cNvSpPr txBox="1"/>
          <p:nvPr/>
        </p:nvSpPr>
        <p:spPr>
          <a:xfrm>
            <a:off x="4299259" y="3088407"/>
            <a:ext cx="282451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90"/>
                </a:solidFill>
                <a:latin typeface="Calibri"/>
                <a:ea typeface="Calibri"/>
                <a:cs typeface="Calibri"/>
                <a:sym typeface="Calibri"/>
              </a:rPr>
              <a:t>Software as a Service</a:t>
            </a:r>
            <a:endParaRPr sz="2400">
              <a:solidFill>
                <a:srgbClr val="00009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24"/>
          <p:cNvSpPr txBox="1"/>
          <p:nvPr/>
        </p:nvSpPr>
        <p:spPr>
          <a:xfrm>
            <a:off x="5342668" y="2461922"/>
            <a:ext cx="343916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90"/>
                </a:solidFill>
                <a:latin typeface="Calibri"/>
                <a:ea typeface="Calibri"/>
                <a:cs typeface="Calibri"/>
                <a:sym typeface="Calibri"/>
              </a:rPr>
              <a:t>Infrastructure as a Service</a:t>
            </a:r>
            <a:endParaRPr sz="2400">
              <a:solidFill>
                <a:srgbClr val="00009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24"/>
          <p:cNvSpPr txBox="1"/>
          <p:nvPr/>
        </p:nvSpPr>
        <p:spPr>
          <a:xfrm>
            <a:off x="6950427" y="1402180"/>
            <a:ext cx="1736373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90"/>
                </a:solidFill>
                <a:latin typeface="Calibri"/>
                <a:ea typeface="Calibri"/>
                <a:cs typeface="Calibri"/>
                <a:sym typeface="Calibri"/>
              </a:rPr>
              <a:t>Containers /</a:t>
            </a:r>
            <a:br>
              <a:rPr lang="en-US" sz="2400">
                <a:solidFill>
                  <a:srgbClr val="00009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>
                <a:solidFill>
                  <a:srgbClr val="000090"/>
                </a:solidFill>
                <a:latin typeface="Calibri"/>
                <a:ea typeface="Calibri"/>
                <a:cs typeface="Calibri"/>
                <a:sym typeface="Calibri"/>
              </a:rPr>
              <a:t> Platforms </a:t>
            </a:r>
            <a:endParaRPr sz="2400">
              <a:solidFill>
                <a:srgbClr val="00009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4" name="Google Shape;164;p25"/>
          <p:cNvCxnSpPr/>
          <p:nvPr/>
        </p:nvCxnSpPr>
        <p:spPr>
          <a:xfrm rot="10800000">
            <a:off x="1621916" y="1195388"/>
            <a:ext cx="0" cy="2872500"/>
          </a:xfrm>
          <a:prstGeom prst="straightConnector1">
            <a:avLst/>
          </a:prstGeom>
          <a:noFill/>
          <a:ln cap="flat" cmpd="sng" w="38100">
            <a:solidFill>
              <a:srgbClr val="FF66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65" name="Google Shape;165;p25"/>
          <p:cNvCxnSpPr/>
          <p:nvPr/>
        </p:nvCxnSpPr>
        <p:spPr>
          <a:xfrm>
            <a:off x="1622591" y="4043813"/>
            <a:ext cx="5786100" cy="0"/>
          </a:xfrm>
          <a:prstGeom prst="straightConnector1">
            <a:avLst/>
          </a:prstGeom>
          <a:noFill/>
          <a:ln cap="flat" cmpd="sng" w="38100">
            <a:solidFill>
              <a:srgbClr val="FF66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66" name="Google Shape;166;p25"/>
          <p:cNvSpPr txBox="1"/>
          <p:nvPr/>
        </p:nvSpPr>
        <p:spPr>
          <a:xfrm rot="-5400000">
            <a:off x="-205459" y="2245313"/>
            <a:ext cx="139335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icksand"/>
              <a:buNone/>
            </a:pPr>
            <a:r>
              <a:rPr b="1" lang="en-US" sz="18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Physical</a:t>
            </a:r>
            <a:endParaRPr b="1" sz="18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67" name="Google Shape;167;p25"/>
          <p:cNvSpPr txBox="1"/>
          <p:nvPr/>
        </p:nvSpPr>
        <p:spPr>
          <a:xfrm>
            <a:off x="3854340" y="4498462"/>
            <a:ext cx="2358775" cy="53147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icksand"/>
              <a:buNone/>
            </a:pPr>
            <a:r>
              <a:rPr b="1" lang="en-US" sz="18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Functional</a:t>
            </a:r>
            <a:endParaRPr b="1" sz="18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68" name="Google Shape;168;p25"/>
          <p:cNvSpPr txBox="1"/>
          <p:nvPr/>
        </p:nvSpPr>
        <p:spPr>
          <a:xfrm>
            <a:off x="726466" y="3527213"/>
            <a:ext cx="857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Quicksand"/>
              <a:buNone/>
            </a:pPr>
            <a:r>
              <a:rPr lang="en-US" sz="8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Linux/OS</a:t>
            </a:r>
            <a:endParaRPr sz="8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69" name="Google Shape;169;p25"/>
          <p:cNvSpPr txBox="1"/>
          <p:nvPr/>
        </p:nvSpPr>
        <p:spPr>
          <a:xfrm>
            <a:off x="726454" y="3080338"/>
            <a:ext cx="857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Quicksand"/>
              <a:buNone/>
            </a:pPr>
            <a:r>
              <a:rPr lang="en-US" sz="8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Virtualization</a:t>
            </a:r>
            <a:endParaRPr sz="8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70" name="Google Shape;170;p25"/>
          <p:cNvSpPr txBox="1"/>
          <p:nvPr/>
        </p:nvSpPr>
        <p:spPr>
          <a:xfrm>
            <a:off x="764204" y="2633463"/>
            <a:ext cx="857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Quicksand"/>
              <a:buNone/>
            </a:pPr>
            <a:r>
              <a:rPr lang="en-US" sz="8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Cloud</a:t>
            </a:r>
            <a:endParaRPr sz="8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71" name="Google Shape;171;p25"/>
          <p:cNvSpPr txBox="1"/>
          <p:nvPr/>
        </p:nvSpPr>
        <p:spPr>
          <a:xfrm>
            <a:off x="726441" y="2186588"/>
            <a:ext cx="857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Quicksand"/>
              <a:buNone/>
            </a:pPr>
            <a:r>
              <a:rPr lang="en-US" sz="8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Containers</a:t>
            </a:r>
            <a:endParaRPr sz="8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72" name="Google Shape;172;p25"/>
          <p:cNvSpPr txBox="1"/>
          <p:nvPr/>
        </p:nvSpPr>
        <p:spPr>
          <a:xfrm>
            <a:off x="726441" y="1643250"/>
            <a:ext cx="857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Quicksand"/>
              <a:buNone/>
            </a:pPr>
            <a:r>
              <a:rPr lang="en-US" sz="8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K8s, Cloud Orchestration</a:t>
            </a:r>
            <a:endParaRPr sz="8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73" name="Google Shape;173;p25"/>
          <p:cNvSpPr txBox="1"/>
          <p:nvPr/>
        </p:nvSpPr>
        <p:spPr>
          <a:xfrm>
            <a:off x="1684766" y="4104863"/>
            <a:ext cx="857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Quicksand"/>
              <a:buNone/>
            </a:pPr>
            <a:r>
              <a:rPr lang="en-US" sz="8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ABIs</a:t>
            </a:r>
            <a:endParaRPr sz="8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74" name="Google Shape;174;p25"/>
          <p:cNvSpPr txBox="1"/>
          <p:nvPr/>
        </p:nvSpPr>
        <p:spPr>
          <a:xfrm>
            <a:off x="2542466" y="4104863"/>
            <a:ext cx="857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Quicksand"/>
              <a:buNone/>
            </a:pPr>
            <a:r>
              <a:rPr lang="en-US" sz="8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Web Services</a:t>
            </a:r>
            <a:endParaRPr sz="8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75" name="Google Shape;175;p25"/>
          <p:cNvSpPr txBox="1"/>
          <p:nvPr/>
        </p:nvSpPr>
        <p:spPr>
          <a:xfrm>
            <a:off x="3449116" y="4104863"/>
            <a:ext cx="857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Quicksand"/>
              <a:buNone/>
            </a:pPr>
            <a:r>
              <a:rPr lang="en-US" sz="8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SOA</a:t>
            </a:r>
            <a:endParaRPr sz="8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76" name="Google Shape;176;p25"/>
          <p:cNvSpPr txBox="1"/>
          <p:nvPr/>
        </p:nvSpPr>
        <p:spPr>
          <a:xfrm>
            <a:off x="4355766" y="4067888"/>
            <a:ext cx="857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Quicksand"/>
              <a:buNone/>
            </a:pPr>
            <a:r>
              <a:rPr lang="en-US" sz="8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APIs</a:t>
            </a:r>
            <a:endParaRPr sz="8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77" name="Google Shape;177;p25"/>
          <p:cNvSpPr txBox="1"/>
          <p:nvPr/>
        </p:nvSpPr>
        <p:spPr>
          <a:xfrm>
            <a:off x="5355416" y="4067888"/>
            <a:ext cx="857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Quicksand"/>
              <a:buNone/>
            </a:pPr>
            <a:r>
              <a:rPr lang="en-US" sz="8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Endpoints</a:t>
            </a:r>
            <a:endParaRPr sz="8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178" name="Google Shape;178;p25"/>
          <p:cNvCxnSpPr/>
          <p:nvPr/>
        </p:nvCxnSpPr>
        <p:spPr>
          <a:xfrm flipH="1" rot="10800000">
            <a:off x="1661016" y="1745438"/>
            <a:ext cx="5625900" cy="227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med" w="med" type="triangle"/>
          </a:ln>
        </p:spPr>
      </p:cxnSp>
      <p:sp>
        <p:nvSpPr>
          <p:cNvPr id="179" name="Google Shape;179;p25"/>
          <p:cNvSpPr txBox="1"/>
          <p:nvPr/>
        </p:nvSpPr>
        <p:spPr>
          <a:xfrm rot="-1394442">
            <a:off x="4143070" y="2083313"/>
            <a:ext cx="2572766" cy="35854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icksand"/>
              <a:buNone/>
            </a:pPr>
            <a:r>
              <a:rPr lang="en-US" sz="18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Cloud Native</a:t>
            </a:r>
            <a:endParaRPr sz="18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6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"/>
              <a:buNone/>
            </a:pPr>
            <a:r>
              <a:rPr lang="en-US"/>
              <a:t>CASE STUDIES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08000"/>
            <a:ext cx="9144000" cy="584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Netflix</a:t>
            </a:r>
            <a:endParaRPr/>
          </a:p>
        </p:txBody>
      </p:sp>
      <p:sp>
        <p:nvSpPr>
          <p:cNvPr id="195" name="Google Shape;195;p28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 REST and Cloud based SOA approach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Continuous Delivery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100% Based in the cloud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See excellent presentations from Adrian Cockcroft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e.g.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http://www.slideshare.net/adrianco/global-netflix-platform</a:t>
            </a:r>
            <a:r>
              <a:rPr lang="en-US"/>
              <a:t> 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Netflix Deployed on AWS</a:t>
            </a:r>
            <a:endParaRPr/>
          </a:p>
        </p:txBody>
      </p:sp>
      <p:pic>
        <p:nvPicPr>
          <p:cNvPr id="201" name="Google Shape;201;p29"/>
          <p:cNvPicPr preferRelativeResize="0"/>
          <p:nvPr>
            <p:ph idx="4294967295" type="body"/>
          </p:nvPr>
        </p:nvPicPr>
        <p:blipFill rotWithShape="1">
          <a:blip r:embed="rId3">
            <a:alphaModFix/>
          </a:blip>
          <a:srcRect b="23601" l="10695" r="9306" t="19202"/>
          <a:stretch/>
        </p:blipFill>
        <p:spPr>
          <a:xfrm>
            <a:off x="619125" y="1366838"/>
            <a:ext cx="8524875" cy="381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Boeing Digital Airline</a:t>
            </a:r>
            <a:endParaRPr/>
          </a:p>
        </p:txBody>
      </p:sp>
      <p:sp>
        <p:nvSpPr>
          <p:cNvPr id="207" name="Google Shape;207;p30"/>
          <p:cNvSpPr txBox="1"/>
          <p:nvPr>
            <p:ph idx="12" type="sldNum"/>
          </p:nvPr>
        </p:nvSpPr>
        <p:spPr>
          <a:xfrm>
            <a:off x="107950" y="6554788"/>
            <a:ext cx="242888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8" name="Google Shape;208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417638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Google Shape;213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" y="609600"/>
            <a:ext cx="8534400" cy="5676900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31"/>
          <p:cNvSpPr txBox="1"/>
          <p:nvPr>
            <p:ph type="title"/>
          </p:nvPr>
        </p:nvSpPr>
        <p:spPr>
          <a:xfrm>
            <a:off x="174000" y="43975"/>
            <a:ext cx="8795999" cy="63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FF9900"/>
                </a:solidFill>
              </a:rPr>
              <a:t>Case Study : Boeing - A PaaS based Integration and API ecosystem</a:t>
            </a:r>
            <a:endParaRPr sz="1800">
              <a:solidFill>
                <a:srgbClr val="FF99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</a:pPr>
            <a:r>
              <a:t/>
            </a:r>
            <a:endParaRPr sz="1800">
              <a:solidFill>
                <a:srgbClr val="FF990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2"/>
          <p:cNvSpPr txBox="1"/>
          <p:nvPr>
            <p:ph type="title"/>
          </p:nvPr>
        </p:nvSpPr>
        <p:spPr>
          <a:xfrm>
            <a:off x="171825" y="274650"/>
            <a:ext cx="8795999" cy="63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800"/>
              <a:buFont typeface="Montserrat"/>
              <a:buNone/>
            </a:pPr>
            <a:r>
              <a:rPr lang="en-US" sz="1800">
                <a:solidFill>
                  <a:srgbClr val="FF9900"/>
                </a:solidFill>
              </a:rPr>
              <a:t>Case Study : Multi-tenanted Mobile Orchestration Gateway Platform </a:t>
            </a:r>
            <a:endParaRPr/>
          </a:p>
        </p:txBody>
      </p:sp>
      <p:sp>
        <p:nvSpPr>
          <p:cNvPr id="220" name="Google Shape;220;p32"/>
          <p:cNvSpPr txBox="1"/>
          <p:nvPr>
            <p:ph idx="1" type="body"/>
          </p:nvPr>
        </p:nvSpPr>
        <p:spPr>
          <a:xfrm>
            <a:off x="171825" y="1003475"/>
            <a:ext cx="2066100" cy="2334899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800"/>
              <a:buNone/>
            </a:pPr>
            <a:r>
              <a:rPr lang="en-US" sz="1800">
                <a:solidFill>
                  <a:srgbClr val="FF9900"/>
                </a:solidFill>
              </a:rPr>
              <a:t>Customer</a:t>
            </a:r>
            <a:endParaRPr/>
          </a:p>
          <a:p>
            <a:pPr indent="-342900" lvl="0" marL="342900" rtl="0" algn="l"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</a:pPr>
            <a:r>
              <a:rPr lang="en-US" sz="1200">
                <a:solidFill>
                  <a:srgbClr val="000000"/>
                </a:solidFill>
              </a:rPr>
              <a:t>One of the largest global networking solutions providers required to build a mobile services orchestration gateway platform, enabling mobile providers to simplify QoS service access to their external business partners. </a:t>
            </a:r>
            <a:endParaRPr/>
          </a:p>
        </p:txBody>
      </p:sp>
      <p:sp>
        <p:nvSpPr>
          <p:cNvPr id="221" name="Google Shape;221;p32"/>
          <p:cNvSpPr txBox="1"/>
          <p:nvPr>
            <p:ph idx="4294967295" type="body"/>
          </p:nvPr>
        </p:nvSpPr>
        <p:spPr>
          <a:xfrm>
            <a:off x="2369250" y="1003475"/>
            <a:ext cx="6598199" cy="2233799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800"/>
              <a:buNone/>
            </a:pPr>
            <a:r>
              <a:rPr lang="en-US" sz="1800">
                <a:solidFill>
                  <a:srgbClr val="FF9900"/>
                </a:solidFill>
              </a:rPr>
              <a:t>Challenge</a:t>
            </a:r>
            <a:endParaRPr/>
          </a:p>
          <a:p>
            <a:pPr indent="-342900" lvl="0" marL="342900" rtl="0" algn="l">
              <a:lnSpc>
                <a:spcPct val="115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</a:pPr>
            <a:r>
              <a:rPr lang="en-US" sz="1200">
                <a:solidFill>
                  <a:srgbClr val="000000"/>
                </a:solidFill>
              </a:rPr>
              <a:t>- Build a mobile services orchestration gateway than can scale upto 40,000 TPS with 99.999% service availability.</a:t>
            </a:r>
            <a:endParaRPr/>
          </a:p>
          <a:p>
            <a:pPr indent="-342900" lvl="0" marL="342900" rtl="0" algn="l">
              <a:lnSpc>
                <a:spcPct val="115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Char char="-"/>
            </a:pPr>
            <a:r>
              <a:rPr lang="en-US" sz="1200">
                <a:solidFill>
                  <a:srgbClr val="000000"/>
                </a:solidFill>
              </a:rPr>
              <a:t>Extensible architecture capable of interfacing with multiple protocols such as XMPP, Diameter whilst maintaining pre-defined SLAs and throughput.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</a:pPr>
            <a:r>
              <a:rPr lang="en-US" sz="1200">
                <a:solidFill>
                  <a:srgbClr val="000000"/>
                </a:solidFill>
              </a:rPr>
              <a:t>- Integrating with ASR5000K, Third-party PCRF systems</a:t>
            </a:r>
            <a:endParaRPr sz="1200">
              <a:solidFill>
                <a:srgbClr val="000000"/>
              </a:solidFill>
            </a:endParaRPr>
          </a:p>
          <a:p>
            <a:pPr indent="-342900" lvl="0" marL="342900" rtl="0" algn="l">
              <a:lnSpc>
                <a:spcPct val="115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</a:pPr>
            <a:r>
              <a:rPr lang="en-US" sz="1200">
                <a:solidFill>
                  <a:srgbClr val="000000"/>
                </a:solidFill>
              </a:rPr>
              <a:t>- Multi-tenancy support for API lifecycle management.</a:t>
            </a:r>
            <a:endParaRPr/>
          </a:p>
          <a:p>
            <a:pPr indent="-342900" lvl="0" marL="342900" rtl="0" algn="l">
              <a:lnSpc>
                <a:spcPct val="115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</a:pPr>
            <a:r>
              <a:rPr lang="en-US" sz="1200">
                <a:solidFill>
                  <a:srgbClr val="000000"/>
                </a:solidFill>
              </a:rPr>
              <a:t>- Multi-geographical deployment with autoscaling and failover compensation.</a:t>
            </a:r>
            <a:endParaRPr/>
          </a:p>
          <a:p>
            <a:pPr indent="-266700" lvl="0" marL="34290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</p:txBody>
      </p:sp>
      <p:pic>
        <p:nvPicPr>
          <p:cNvPr id="222" name="Google Shape;222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1825" y="5311900"/>
            <a:ext cx="1710349" cy="891599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32"/>
          <p:cNvSpPr txBox="1"/>
          <p:nvPr>
            <p:ph idx="4294967295" type="body"/>
          </p:nvPr>
        </p:nvSpPr>
        <p:spPr>
          <a:xfrm>
            <a:off x="2369500" y="3331400"/>
            <a:ext cx="6598199" cy="27480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800"/>
              <a:buNone/>
            </a:pPr>
            <a:r>
              <a:rPr lang="en-US" sz="1800">
                <a:solidFill>
                  <a:srgbClr val="FF9900"/>
                </a:solidFill>
              </a:rPr>
              <a:t>Solution</a:t>
            </a:r>
            <a:endParaRPr/>
          </a:p>
          <a:p>
            <a:pPr indent="-342900" lvl="0" marL="342900" rtl="0" algn="l">
              <a:lnSpc>
                <a:spcPct val="115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</a:pPr>
            <a:r>
              <a:rPr lang="en-US" sz="1200">
                <a:solidFill>
                  <a:srgbClr val="000000"/>
                </a:solidFill>
              </a:rPr>
              <a:t>- Rebuilt an 18 month project in 4 weeks</a:t>
            </a:r>
            <a:endParaRPr/>
          </a:p>
          <a:p>
            <a:pPr indent="-342900" lvl="0" marL="342900" rtl="0" algn="l">
              <a:lnSpc>
                <a:spcPct val="115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</a:pPr>
            <a:r>
              <a:rPr lang="en-US" sz="1200">
                <a:solidFill>
                  <a:srgbClr val="000000"/>
                </a:solidFill>
              </a:rPr>
              <a:t>- API Governance powered by multi-tenanted API Manager cluster with enforced security and lifecycle management.</a:t>
            </a:r>
            <a:endParaRPr/>
          </a:p>
          <a:p>
            <a:pPr indent="-342900" lvl="0" marL="342900" rtl="0" algn="l">
              <a:lnSpc>
                <a:spcPct val="115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</a:pPr>
            <a:r>
              <a:rPr lang="en-US" sz="1200">
                <a:solidFill>
                  <a:srgbClr val="000000"/>
                </a:solidFill>
              </a:rPr>
              <a:t>- Business logic through ESB mediators exposed as REST APIs.</a:t>
            </a:r>
            <a:endParaRPr sz="1200">
              <a:solidFill>
                <a:srgbClr val="000000"/>
              </a:solidFill>
            </a:endParaRPr>
          </a:p>
          <a:p>
            <a:pPr indent="-342900" lvl="0" marL="342900" rtl="0" algn="l">
              <a:lnSpc>
                <a:spcPct val="115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</a:pPr>
            <a:r>
              <a:rPr lang="en-US" sz="1200">
                <a:solidFill>
                  <a:srgbClr val="000000"/>
                </a:solidFill>
              </a:rPr>
              <a:t>- Stateful caching using Cassandra</a:t>
            </a:r>
            <a:endParaRPr sz="1200">
              <a:solidFill>
                <a:srgbClr val="000000"/>
              </a:solidFill>
            </a:endParaRPr>
          </a:p>
          <a:p>
            <a:pPr indent="-342900" lvl="0" marL="342900" rtl="0" algn="l">
              <a:lnSpc>
                <a:spcPct val="115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</a:pPr>
            <a:r>
              <a:rPr lang="en-US" sz="1200">
                <a:solidFill>
                  <a:srgbClr val="000000"/>
                </a:solidFill>
              </a:rPr>
              <a:t>- Analytics and monetization of API usage using BAM integrated with enterprise licensing platform.</a:t>
            </a:r>
            <a:endParaRPr/>
          </a:p>
          <a:p>
            <a:pPr indent="-342900" lvl="0" marL="342900" rtl="0" algn="l">
              <a:lnSpc>
                <a:spcPct val="115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</a:pPr>
            <a:r>
              <a:rPr lang="en-US" sz="1200">
                <a:solidFill>
                  <a:srgbClr val="000000"/>
                </a:solidFill>
              </a:rPr>
              <a:t>- Partner Onboarding interfaces and authorization workflows.</a:t>
            </a:r>
            <a:endParaRPr/>
          </a:p>
          <a:p>
            <a:pPr indent="-342900" lvl="0" marL="342900" rtl="0" algn="l">
              <a:lnSpc>
                <a:spcPct val="115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</a:pPr>
            <a:r>
              <a:rPr lang="en-US" sz="1200">
                <a:solidFill>
                  <a:srgbClr val="000000"/>
                </a:solidFill>
              </a:rPr>
              <a:t>- Enterprise-grade cloud deployment based on Stratos PaaS foundation with native support for multi-tenancy, resource pooling and elastic scaling.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Contents</a:t>
            </a:r>
            <a:endParaRPr/>
          </a:p>
        </p:txBody>
      </p:sp>
      <p:sp>
        <p:nvSpPr>
          <p:cNvPr id="94" name="Google Shape;94;p15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Definitions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Origins of Cloud Computing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Case Studies and Motivations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8" name="Google Shape;228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3637" y="792375"/>
            <a:ext cx="8601075" cy="5172075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33"/>
          <p:cNvSpPr txBox="1"/>
          <p:nvPr>
            <p:ph type="title"/>
          </p:nvPr>
        </p:nvSpPr>
        <p:spPr>
          <a:xfrm>
            <a:off x="171825" y="274650"/>
            <a:ext cx="8795999" cy="63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800"/>
              <a:buFont typeface="Montserrat"/>
              <a:buNone/>
            </a:pPr>
            <a:r>
              <a:rPr lang="en-US" sz="1800">
                <a:solidFill>
                  <a:srgbClr val="FF9900"/>
                </a:solidFill>
              </a:rPr>
              <a:t>Case Study : Multi-tenanted Mobile Orchestration Gateway Platform</a:t>
            </a:r>
            <a:endParaRPr sz="1800">
              <a:solidFill>
                <a:srgbClr val="FF9900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Pay TV company</a:t>
            </a:r>
            <a:endParaRPr/>
          </a:p>
        </p:txBody>
      </p:sp>
      <p:sp>
        <p:nvSpPr>
          <p:cNvPr id="235" name="Google Shape;235;p34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Needed to scale up to provide instant pay-as-you-go on mobile devices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Support Disaster Recovery (DR)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Elastic Scale e.g. during an important football match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Architecture</a:t>
            </a:r>
            <a:endParaRPr/>
          </a:p>
        </p:txBody>
      </p:sp>
      <p:sp>
        <p:nvSpPr>
          <p:cNvPr id="241" name="Google Shape;241;p35"/>
          <p:cNvSpPr/>
          <p:nvPr/>
        </p:nvSpPr>
        <p:spPr>
          <a:xfrm>
            <a:off x="1594096" y="2320684"/>
            <a:ext cx="2288547" cy="2627194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Existing architecture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F243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(no changes)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F243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F243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F243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F243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F243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F243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F243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p35"/>
          <p:cNvSpPr/>
          <p:nvPr/>
        </p:nvSpPr>
        <p:spPr>
          <a:xfrm>
            <a:off x="4797043" y="3377629"/>
            <a:ext cx="3022410" cy="521686"/>
          </a:xfrm>
          <a:prstGeom prst="roundRect">
            <a:avLst>
              <a:gd fmla="val 50000" name="adj"/>
            </a:avLst>
          </a:prstGeom>
          <a:solidFill>
            <a:srgbClr val="F2F2F2"/>
          </a:solidFill>
          <a:ln cap="flat" cmpd="sng" w="12700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  <a:effectLst>
            <a:outerShdw blurRad="76200" kx="-1200000" rotWithShape="0" algn="bl" sy="23000">
              <a:srgbClr val="000000">
                <a:alpha val="2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Integration Layer</a:t>
            </a:r>
            <a:endParaRPr b="1" sz="1200">
              <a:solidFill>
                <a:srgbClr val="0F243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35"/>
          <p:cNvSpPr/>
          <p:nvPr/>
        </p:nvSpPr>
        <p:spPr>
          <a:xfrm>
            <a:off x="4784343" y="4203129"/>
            <a:ext cx="3022410" cy="521686"/>
          </a:xfrm>
          <a:prstGeom prst="roundRect">
            <a:avLst>
              <a:gd fmla="val 50000" name="adj"/>
            </a:avLst>
          </a:prstGeom>
          <a:solidFill>
            <a:srgbClr val="F2F2F2"/>
          </a:solidFill>
          <a:ln cap="flat" cmpd="sng" w="12700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  <a:effectLst>
            <a:outerShdw blurRad="76200" kx="-1200000" rotWithShape="0" algn="bl" sy="23000">
              <a:srgbClr val="000000">
                <a:alpha val="2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Cloud/NoSQL Multi-Master Database </a:t>
            </a:r>
            <a:endParaRPr b="1" sz="1200">
              <a:solidFill>
                <a:srgbClr val="0F243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35"/>
          <p:cNvSpPr/>
          <p:nvPr/>
        </p:nvSpPr>
        <p:spPr>
          <a:xfrm>
            <a:off x="4784343" y="2602929"/>
            <a:ext cx="3022410" cy="521686"/>
          </a:xfrm>
          <a:prstGeom prst="roundRect">
            <a:avLst>
              <a:gd fmla="val 1312" name="adj"/>
            </a:avLst>
          </a:prstGeom>
          <a:solidFill>
            <a:srgbClr val="F2F2F2"/>
          </a:solidFill>
          <a:ln cap="flat" cmpd="sng" w="12700">
            <a:solidFill>
              <a:srgbClr val="3F3F3F"/>
            </a:solidFill>
            <a:prstDash val="dash"/>
            <a:round/>
            <a:headEnd len="sm" w="sm" type="none"/>
            <a:tailEnd len="sm" w="sm" type="none"/>
          </a:ln>
          <a:effectLst>
            <a:outerShdw blurRad="76200" kx="-1200000" rotWithShape="0" algn="bl" sy="23000">
              <a:srgbClr val="000000">
                <a:alpha val="2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RESTful Services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F243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35"/>
          <p:cNvSpPr txBox="1"/>
          <p:nvPr/>
        </p:nvSpPr>
        <p:spPr>
          <a:xfrm>
            <a:off x="3844543" y="4123515"/>
            <a:ext cx="107288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Replication</a:t>
            </a:r>
            <a:endParaRPr/>
          </a:p>
        </p:txBody>
      </p:sp>
      <p:sp>
        <p:nvSpPr>
          <p:cNvPr id="246" name="Google Shape;246;p35"/>
          <p:cNvSpPr/>
          <p:nvPr/>
        </p:nvSpPr>
        <p:spPr>
          <a:xfrm>
            <a:off x="4619243" y="2396315"/>
            <a:ext cx="3302000" cy="3048000"/>
          </a:xfrm>
          <a:prstGeom prst="rect">
            <a:avLst/>
          </a:prstGeom>
          <a:noFill/>
          <a:ln cap="flat" cmpd="sng" w="19050">
            <a:solidFill>
              <a:srgbClr val="A5A5A5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F243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47" name="Google Shape;247;p35"/>
          <p:cNvCxnSpPr>
            <a:endCxn id="243" idx="1"/>
          </p:cNvCxnSpPr>
          <p:nvPr/>
        </p:nvCxnSpPr>
        <p:spPr>
          <a:xfrm flipH="1" rot="10800000">
            <a:off x="3857343" y="4463972"/>
            <a:ext cx="927000" cy="2400"/>
          </a:xfrm>
          <a:prstGeom prst="straightConnector1">
            <a:avLst/>
          </a:prstGeom>
          <a:noFill/>
          <a:ln cap="flat" cmpd="sng" w="28575">
            <a:solidFill>
              <a:srgbClr val="339966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48" name="Google Shape;248;p35"/>
          <p:cNvCxnSpPr>
            <a:stCxn id="242" idx="1"/>
            <a:endCxn id="241" idx="3"/>
          </p:cNvCxnSpPr>
          <p:nvPr/>
        </p:nvCxnSpPr>
        <p:spPr>
          <a:xfrm rot="10800000">
            <a:off x="3882643" y="3634272"/>
            <a:ext cx="914400" cy="4200"/>
          </a:xfrm>
          <a:prstGeom prst="straightConnector1">
            <a:avLst/>
          </a:prstGeom>
          <a:noFill/>
          <a:ln cap="flat" cmpd="sng" w="28575">
            <a:solidFill>
              <a:srgbClr val="339966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249" name="Google Shape;249;p35"/>
          <p:cNvSpPr txBox="1"/>
          <p:nvPr/>
        </p:nvSpPr>
        <p:spPr>
          <a:xfrm>
            <a:off x="3857243" y="3298015"/>
            <a:ext cx="107279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Notification</a:t>
            </a:r>
            <a:endParaRPr/>
          </a:p>
        </p:txBody>
      </p:sp>
      <p:sp>
        <p:nvSpPr>
          <p:cNvPr id="250" name="Google Shape;250;p35"/>
          <p:cNvSpPr txBox="1"/>
          <p:nvPr/>
        </p:nvSpPr>
        <p:spPr>
          <a:xfrm>
            <a:off x="5559043" y="4949015"/>
            <a:ext cx="1582484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Cloud Platform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Cloud Datacenter</a:t>
            </a:r>
            <a:endParaRPr/>
          </a:p>
        </p:txBody>
      </p:sp>
      <p:sp>
        <p:nvSpPr>
          <p:cNvPr id="251" name="Google Shape;251;p35"/>
          <p:cNvSpPr/>
          <p:nvPr/>
        </p:nvSpPr>
        <p:spPr>
          <a:xfrm>
            <a:off x="4619243" y="1608914"/>
            <a:ext cx="1003300" cy="544963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Clients</a:t>
            </a:r>
            <a:endParaRPr b="1" sz="1200">
              <a:solidFill>
                <a:srgbClr val="0F243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F243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p35"/>
          <p:cNvSpPr/>
          <p:nvPr/>
        </p:nvSpPr>
        <p:spPr>
          <a:xfrm>
            <a:off x="5736843" y="1608914"/>
            <a:ext cx="1003300" cy="544963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Clients</a:t>
            </a:r>
            <a:endParaRPr b="1" sz="1200">
              <a:solidFill>
                <a:srgbClr val="0F243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F243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35"/>
          <p:cNvSpPr/>
          <p:nvPr/>
        </p:nvSpPr>
        <p:spPr>
          <a:xfrm>
            <a:off x="6854443" y="1608914"/>
            <a:ext cx="1003300" cy="544963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Clients</a:t>
            </a:r>
            <a:endParaRPr b="1" sz="1200">
              <a:solidFill>
                <a:srgbClr val="0F243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F243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Summary</a:t>
            </a:r>
            <a:endParaRPr/>
          </a:p>
        </p:txBody>
      </p:sp>
      <p:sp>
        <p:nvSpPr>
          <p:cNvPr id="260" name="Google Shape;260;p36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31800" lvl="0" marL="457200" rtl="0" algn="l">
              <a:spcBef>
                <a:spcPts val="640"/>
              </a:spcBef>
              <a:spcAft>
                <a:spcPts val="0"/>
              </a:spcAft>
              <a:buSzPts val="3200"/>
              <a:buChar char="●"/>
            </a:pPr>
            <a:r>
              <a:rPr lang="en-US"/>
              <a:t>Motivations to move to cloud</a:t>
            </a:r>
            <a:endParaRPr/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en-US"/>
              <a:t>Pay as you go models</a:t>
            </a:r>
            <a:endParaRPr/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en-US"/>
              <a:t>Fundamental shift to cloud-native</a:t>
            </a:r>
            <a:endParaRPr/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en-US"/>
              <a:t>Case studies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Questions?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Drivers for a new IT model</a:t>
            </a:r>
            <a:endParaRPr/>
          </a:p>
        </p:txBody>
      </p:sp>
      <p:pic>
        <p:nvPicPr>
          <p:cNvPr id="100" name="Google Shape;100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409700"/>
            <a:ext cx="7470274" cy="47040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ontserrat"/>
              <a:buNone/>
            </a:pPr>
            <a:r>
              <a:rPr lang="en-US" sz="3959"/>
              <a:t>Increasing disaggregation</a:t>
            </a:r>
            <a:br>
              <a:rPr lang="en-US" sz="3959"/>
            </a:br>
            <a:endParaRPr sz="3959"/>
          </a:p>
        </p:txBody>
      </p:sp>
      <p:grpSp>
        <p:nvGrpSpPr>
          <p:cNvPr id="106" name="Google Shape;106;p17"/>
          <p:cNvGrpSpPr/>
          <p:nvPr/>
        </p:nvGrpSpPr>
        <p:grpSpPr>
          <a:xfrm>
            <a:off x="-37719" y="827764"/>
            <a:ext cx="9144000" cy="5359053"/>
            <a:chOff x="379231" y="1305609"/>
            <a:chExt cx="8488588" cy="4779026"/>
          </a:xfrm>
        </p:grpSpPr>
        <p:sp>
          <p:nvSpPr>
            <p:cNvPr id="107" name="Google Shape;107;p17"/>
            <p:cNvSpPr/>
            <p:nvPr/>
          </p:nvSpPr>
          <p:spPr>
            <a:xfrm>
              <a:off x="457200" y="1584429"/>
              <a:ext cx="8410619" cy="4500206"/>
            </a:xfrm>
            <a:prstGeom prst="rect">
              <a:avLst/>
            </a:prstGeom>
            <a:solidFill>
              <a:srgbClr val="D8D8D8"/>
            </a:solidFill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08" name="Google Shape;108;p1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79231" y="1305609"/>
              <a:ext cx="8488588" cy="4779026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What is Cloud?</a:t>
            </a:r>
            <a:endParaRPr/>
          </a:p>
        </p:txBody>
      </p:sp>
      <p:sp>
        <p:nvSpPr>
          <p:cNvPr id="114" name="Google Shape;114;p18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Depends who </a:t>
            </a:r>
            <a:r>
              <a:rPr b="1" lang="en-US" sz="2960"/>
              <a:t>you</a:t>
            </a:r>
            <a:r>
              <a:rPr lang="en-US" sz="2960"/>
              <a:t> are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b="1" lang="en-US" sz="2590"/>
              <a:t>My daughter</a:t>
            </a:r>
            <a:r>
              <a:rPr lang="en-US" sz="2590"/>
              <a:t>: iCloud (her music in the cloud)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b="1" lang="en-US" sz="2590"/>
              <a:t>My mum</a:t>
            </a:r>
            <a:r>
              <a:rPr lang="en-US" sz="2590"/>
              <a:t>: gmail (her email in the cloud)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b="1" lang="en-US" sz="2590"/>
              <a:t>My VP sales</a:t>
            </a:r>
            <a:r>
              <a:rPr lang="en-US" sz="2590"/>
              <a:t>: Salesforce (his prospects in the cloud)</a:t>
            </a:r>
            <a:endParaRPr sz="2590"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b="1" lang="en-US" sz="2590"/>
              <a:t>Sysadmin</a:t>
            </a:r>
            <a:r>
              <a:rPr lang="en-US" sz="2590"/>
              <a:t>: Amazon/Rackspace/etc (his infrastructure in the cloud)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b="1" lang="en-US" sz="2590"/>
              <a:t>*: </a:t>
            </a:r>
            <a:r>
              <a:rPr lang="en-US" sz="2590"/>
              <a:t>what </a:t>
            </a:r>
            <a:r>
              <a:rPr i="1" lang="en-US" sz="2590"/>
              <a:t>you</a:t>
            </a:r>
            <a:r>
              <a:rPr lang="en-US" sz="2590"/>
              <a:t> care about, self-provisioned, managed, metered and paid per use, in the cloud</a:t>
            </a:r>
            <a:endParaRPr b="1" sz="2590"/>
          </a:p>
        </p:txBody>
      </p:sp>
      <p:sp>
        <p:nvSpPr>
          <p:cNvPr id="115" name="Google Shape;115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98989"/>
                </a:solidFill>
                <a:latin typeface="Lustria"/>
                <a:ea typeface="Lustria"/>
                <a:cs typeface="Lustria"/>
                <a:sym typeface="Lustria"/>
              </a:rPr>
              <a:t>‹#›</a:t>
            </a:fld>
            <a:endParaRPr sz="1200">
              <a:solidFill>
                <a:srgbClr val="898989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ontserrat"/>
              <a:buNone/>
            </a:pPr>
            <a:r>
              <a:rPr lang="en-US" sz="3959"/>
              <a:t>Cloud Computing Definition</a:t>
            </a:r>
            <a:br>
              <a:rPr lang="en-US" sz="3959"/>
            </a:br>
            <a:r>
              <a:rPr lang="en-US" sz="3959"/>
              <a:t>(NIST)</a:t>
            </a:r>
            <a:endParaRPr sz="3959"/>
          </a:p>
        </p:txBody>
      </p:sp>
      <p:sp>
        <p:nvSpPr>
          <p:cNvPr id="121" name="Google Shape;121;p19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20"/>
              <a:buChar char="•"/>
            </a:pPr>
            <a:r>
              <a:rPr lang="en-US" sz="2720"/>
              <a:t>On-demand self-service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Char char="–"/>
            </a:pPr>
            <a:r>
              <a:rPr lang="en-US" sz="2380"/>
              <a:t>Users can provision resources without human intervention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Char char="•"/>
            </a:pPr>
            <a:r>
              <a:rPr lang="en-US" sz="2720"/>
              <a:t>Broad network access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Char char="–"/>
            </a:pPr>
            <a:r>
              <a:rPr lang="en-US" sz="2380"/>
              <a:t>Heterogeneous access to resources 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Char char="•"/>
            </a:pPr>
            <a:r>
              <a:rPr lang="en-US" sz="2720"/>
              <a:t>Resource pooling 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Char char="–"/>
            </a:pPr>
            <a:r>
              <a:rPr lang="en-US" sz="2380"/>
              <a:t>Multi-tenant shared capabilities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Char char="•"/>
            </a:pPr>
            <a:r>
              <a:rPr lang="en-US" sz="2720"/>
              <a:t>Rapid elasticity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Char char="–"/>
            </a:pPr>
            <a:r>
              <a:rPr lang="en-US" sz="2380"/>
              <a:t>Services can scale up and down automatically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Char char="•"/>
            </a:pPr>
            <a:r>
              <a:rPr lang="en-US" sz="2720"/>
              <a:t>Measured service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Char char="–"/>
            </a:pPr>
            <a:r>
              <a:rPr lang="en-US" sz="2380"/>
              <a:t>Resources can be metered and charged for based on real-world measures</a:t>
            </a:r>
            <a:endParaRPr/>
          </a:p>
          <a:p>
            <a:pPr indent="-170180" lvl="0" marL="34290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None/>
            </a:pPr>
            <a:r>
              <a:t/>
            </a:r>
            <a:endParaRPr sz="2720"/>
          </a:p>
          <a:p>
            <a:pPr indent="-170180" lvl="0" marL="34290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None/>
            </a:pPr>
            <a:r>
              <a:t/>
            </a:r>
            <a:endParaRPr sz="272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Cloud Native</a:t>
            </a:r>
            <a:br>
              <a:rPr lang="en-US">
                <a:latin typeface="Calibri"/>
                <a:ea typeface="Calibri"/>
                <a:cs typeface="Calibri"/>
                <a:sym typeface="Calibri"/>
              </a:rPr>
            </a:br>
            <a:r>
              <a:rPr lang="en-US" sz="2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http://pzf.fremantle.org/2010/05/cloud-native.html</a:t>
            </a: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20"/>
          <p:cNvSpPr txBox="1"/>
          <p:nvPr>
            <p:ph idx="1" type="body"/>
          </p:nvPr>
        </p:nvSpPr>
        <p:spPr>
          <a:xfrm>
            <a:off x="457200" y="1371600"/>
            <a:ext cx="82296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b="1" lang="en-US" sz="1800"/>
              <a:t>Distributed/Dynamically Wired </a:t>
            </a:r>
            <a:r>
              <a:rPr b="1" lang="en-US" sz="1800">
                <a:solidFill>
                  <a:srgbClr val="7F7F7F"/>
                </a:solidFill>
              </a:rPr>
              <a:t>(works properly in the cloud)</a:t>
            </a:r>
            <a:endParaRPr/>
          </a:p>
          <a:p>
            <a:pPr indent="-228600" lvl="2" marL="11430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/>
              <a:t>Supports deploying in a dynamically sized cluster</a:t>
            </a:r>
            <a:endParaRPr/>
          </a:p>
          <a:p>
            <a:pPr indent="-228600" lvl="2" marL="11430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/>
              <a:t>Finds services across applications even when they move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b="1" lang="en-US" sz="1800"/>
              <a:t>Elastic </a:t>
            </a:r>
            <a:r>
              <a:rPr b="1" lang="en-US" sz="1800">
                <a:solidFill>
                  <a:srgbClr val="7F7F7F"/>
                </a:solidFill>
              </a:rPr>
              <a:t>(Uses the cloud efficiently)</a:t>
            </a:r>
            <a:endParaRPr/>
          </a:p>
          <a:p>
            <a:pPr indent="-228600" lvl="2" marL="11430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/>
              <a:t>Scales up and down as needed</a:t>
            </a:r>
            <a:endParaRPr/>
          </a:p>
          <a:p>
            <a:pPr indent="-228600" lvl="2" marL="11430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/>
              <a:t>Works with the underlying IaaS</a:t>
            </a:r>
            <a:endParaRPr sz="1400"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b="1" lang="en-US" sz="1800"/>
              <a:t>Multi-tenant </a:t>
            </a:r>
            <a:r>
              <a:rPr b="1" lang="en-US" sz="1800">
                <a:solidFill>
                  <a:srgbClr val="7F7F7F"/>
                </a:solidFill>
              </a:rPr>
              <a:t>(Only costs when you use it)</a:t>
            </a:r>
            <a:endParaRPr/>
          </a:p>
          <a:p>
            <a:pPr indent="-228600" lvl="2" marL="11430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/>
              <a:t>Virtual isolated instances with near zero incremental cost </a:t>
            </a:r>
            <a:endParaRPr/>
          </a:p>
          <a:p>
            <a:pPr indent="-228600" lvl="2" marL="11430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/>
              <a:t>Implies you have a proper identity model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b="1" lang="en-US" sz="1800"/>
              <a:t>Self-service </a:t>
            </a:r>
            <a:r>
              <a:rPr b="1" lang="en-US" sz="1800">
                <a:solidFill>
                  <a:srgbClr val="7F7F7F"/>
                </a:solidFill>
              </a:rPr>
              <a:t>(in the hands of users)</a:t>
            </a:r>
            <a:endParaRPr/>
          </a:p>
          <a:p>
            <a:pPr indent="-228600" lvl="2" marL="11430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/>
              <a:t>De-centralized creation and management of tenants</a:t>
            </a:r>
            <a:endParaRPr/>
          </a:p>
          <a:p>
            <a:pPr indent="-228600" lvl="2" marL="11430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/>
              <a:t>Automated Governance across tenants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b="1" lang="en-US" sz="1800"/>
              <a:t>Granularly Billed and Metered </a:t>
            </a:r>
            <a:r>
              <a:rPr b="1" lang="en-US" sz="1800">
                <a:solidFill>
                  <a:srgbClr val="7F7F7F"/>
                </a:solidFill>
              </a:rPr>
              <a:t>(pay for just what you use)</a:t>
            </a:r>
            <a:endParaRPr/>
          </a:p>
          <a:p>
            <a:pPr indent="-228600" lvl="2" marL="11430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/>
              <a:t>Allocate costs to exactly who uses them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b="1" lang="en-US" sz="1800"/>
              <a:t>Incrementally Deployed and Tested </a:t>
            </a:r>
            <a:r>
              <a:rPr b="1" lang="en-US" sz="1800">
                <a:solidFill>
                  <a:srgbClr val="7F7F7F"/>
                </a:solidFill>
              </a:rPr>
              <a:t>(seamless live upgrades)</a:t>
            </a:r>
            <a:endParaRPr/>
          </a:p>
          <a:p>
            <a:pPr indent="-228600" lvl="2" marL="11430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/>
              <a:t>Supports continuous update, side-by-side operation, in-place testing and incremental production</a:t>
            </a:r>
            <a:endParaRPr sz="1400"/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None/>
            </a:pPr>
            <a:r>
              <a:rPr lang="en-US" sz="1400"/>
              <a:t>Update: </a:t>
            </a:r>
            <a:r>
              <a:rPr lang="en-US" sz="1400" u="sng">
                <a:solidFill>
                  <a:schemeClr val="hlink"/>
                </a:solidFill>
                <a:hlinkClick r:id="rId4"/>
              </a:rPr>
              <a:t>https://thenewstack.io/cloud-native-seven-years/</a:t>
            </a:r>
            <a:r>
              <a:rPr lang="en-US" sz="1400"/>
              <a:t> </a:t>
            </a:r>
            <a:endParaRPr sz="1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ontserrat"/>
              <a:buNone/>
            </a:pPr>
            <a:r>
              <a:rPr lang="en-US" sz="3959"/>
              <a:t>New definition of Cloud Native</a:t>
            </a:r>
            <a:endParaRPr sz="3959"/>
          </a:p>
        </p:txBody>
      </p:sp>
      <p:sp>
        <p:nvSpPr>
          <p:cNvPr id="133" name="Google Shape;133;p21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From the Cloud Native Computing Foundation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Container based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Dynamic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Microservice oriented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Origins of Cloud Computing</a:t>
            </a:r>
            <a:endParaRPr/>
          </a:p>
        </p:txBody>
      </p:sp>
      <p:sp>
        <p:nvSpPr>
          <p:cNvPr id="139" name="Google Shape;139;p22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Virtual Machines on Mainframes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VM/370 – 1972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Grid Computing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lang="en-US" sz="2220"/>
              <a:t>Grid computing is the collection of computer resources from multiple locations to reach a common goal.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Software-as-a-Service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Salesforce.com 1999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Amazon AWS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2002</a:t>
            </a:r>
            <a:endParaRPr/>
          </a:p>
          <a:p>
            <a:pPr indent="-121284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t/>
            </a:r>
            <a:endParaRPr sz="2590"/>
          </a:p>
          <a:p>
            <a:pPr indent="-15494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t/>
            </a:r>
            <a:endParaRPr sz="296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