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Quicksand"/>
      <p:regular r:id="rId42"/>
      <p:bold r:id="rId43"/>
    </p:embeddedFont>
    <p:embeddedFont>
      <p:font typeface="Quicksand Light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Quicksand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QuicksandLight-regular.fntdata"/><Relationship Id="rId21" Type="http://schemas.openxmlformats.org/officeDocument/2006/relationships/slide" Target="slides/slide16.xml"/><Relationship Id="rId43" Type="http://schemas.openxmlformats.org/officeDocument/2006/relationships/font" Target="fonts/Quicksan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Quicksand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f6505b1e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f6505b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cf6505b1e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+Left Orange">
  <p:cSld name="Title Only+Left Orange"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i="0" u="none" cap="none" strike="noStrike">
                <a:solidFill>
                  <a:srgbClr val="FFFFFF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105550" y="810967"/>
            <a:ext cx="4297800" cy="55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Quicksand"/>
              <a:buChar char="●"/>
              <a:defRPr i="0" sz="1800" u="none" cap="none" strike="noStrik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264350" y="-33"/>
            <a:ext cx="6592500" cy="6858000"/>
          </a:xfrm>
          <a:prstGeom prst="rect">
            <a:avLst/>
          </a:prstGeom>
          <a:noFill/>
          <a:ln cap="flat" cmpd="thinThick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eerj.com/preprints/1291.pdf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pzf.fremantle.org/2013/12/commshack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hyperlink" Target="http://martinfowler.com/bliki/MonolithFirst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hyperlink" Target="https://github.com/Netflix/Hystrix/wiki/How-it-Work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hyperlink" Target="https://github.com/wso2/reference-architecture/blob/master/reference-architecture-cell-based.md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slideshare.net/chris.e.richardson" TargetMode="External"/><Relationship Id="rId4" Type="http://schemas.openxmlformats.org/officeDocument/2006/relationships/hyperlink" Target="http://martinfowler.com/articles/microservices.html" TargetMode="External"/><Relationship Id="rId5" Type="http://schemas.openxmlformats.org/officeDocument/2006/relationships/hyperlink" Target="http://www.thoughtworks.com/insights/blog/microservices-nutshe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martinfowler.com/articles/microservice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blogs.gartner.com/gary-olliffe/files/2015/01/InnerOuterMSA.png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 Architecture</a:t>
            </a:r>
            <a:endParaRPr/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Oxford University 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Software Engineering Programme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April 2021</a:t>
            </a:r>
            <a:endParaRPr sz="28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 sz="3600"/>
              <a:t>What are services like in reality?</a:t>
            </a:r>
            <a:br>
              <a:rPr lang="en-US" sz="3600"/>
            </a:br>
            <a:endParaRPr sz="3600"/>
          </a:p>
        </p:txBody>
      </p:sp>
      <p:sp>
        <p:nvSpPr>
          <p:cNvPr id="149" name="Google Shape;149;p26"/>
          <p:cNvSpPr/>
          <p:nvPr/>
        </p:nvSpPr>
        <p:spPr>
          <a:xfrm>
            <a:off x="375635" y="5615756"/>
            <a:ext cx="83111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Services Large and Micro: Revisiting Industrial Practice in Services Computing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https://peerj.com/preprints/1291.pdf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7889" y="3710756"/>
            <a:ext cx="37338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108830"/>
            <a:ext cx="6388100" cy="27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457199" y="4161463"/>
            <a:ext cx="482149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services (51%) were 1,000-10,000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3% of services in the survey were &lt;100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43% 100-1,000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Real world examples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previous case studies are in many cases microservices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eBay, Netflix, Amazon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Many more out there and growing rapidly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Polyglot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Microservices can be built in multiple languages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Hackathon in 2013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Node, Python and MQTT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 day’s effort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architecture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http://pzf.fremantle.org/2013/12/commshack.html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with a Monolith?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536" y="1410991"/>
            <a:ext cx="7383289" cy="41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/>
          <p:nvPr/>
        </p:nvSpPr>
        <p:spPr>
          <a:xfrm>
            <a:off x="1582174" y="5722051"/>
            <a:ext cx="5746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http://martinfowler.com/bliki/MonolithFirst.html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Cons!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Debugging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and devops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Operations overhead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Implicit interfaces and contracts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Latency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Transactions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Etc.!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Tracing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70049"/>
            <a:ext cx="8298898" cy="45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Smart endpoints and dumb pipes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Microservices are based on the idea of simple RESTful APIs directly implemented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Need to manage contracts cleanly and carefully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ESB is not part of this architecture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But an API Gateway might be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Don’t confuse the application architecture with the Enterprise architecture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 and Macro Services</a:t>
            </a:r>
            <a:endParaRPr/>
          </a:p>
        </p:txBody>
      </p:sp>
      <p:grpSp>
        <p:nvGrpSpPr>
          <p:cNvPr id="196" name="Google Shape;196;p33"/>
          <p:cNvGrpSpPr/>
          <p:nvPr/>
        </p:nvGrpSpPr>
        <p:grpSpPr>
          <a:xfrm rot="5400000">
            <a:off x="1270100" y="3051684"/>
            <a:ext cx="2040721" cy="3410273"/>
            <a:chOff x="5765394" y="1783614"/>
            <a:chExt cx="2040721" cy="3410273"/>
          </a:xfrm>
        </p:grpSpPr>
        <p:grpSp>
          <p:nvGrpSpPr>
            <p:cNvPr id="197" name="Google Shape;197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198" name="Google Shape;19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" name="Google Shape;201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02" name="Google Shape;202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06" name="Google Shape;20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" name="Google Shape;209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10" name="Google Shape;21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3" name="Google Shape;213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215;p33"/>
          <p:cNvGrpSpPr/>
          <p:nvPr/>
        </p:nvGrpSpPr>
        <p:grpSpPr>
          <a:xfrm rot="5400000">
            <a:off x="5018736" y="3051684"/>
            <a:ext cx="2040721" cy="3410273"/>
            <a:chOff x="5765394" y="1783614"/>
            <a:chExt cx="2040721" cy="3410273"/>
          </a:xfrm>
        </p:grpSpPr>
        <p:grpSp>
          <p:nvGrpSpPr>
            <p:cNvPr id="216" name="Google Shape;216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17" name="Google Shape;217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" name="Google Shape;220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21" name="Google Shape;221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" name="Google Shape;224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25" name="Google Shape;225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29" name="Google Shape;229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2" name="Google Shape;232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33"/>
          <p:cNvGrpSpPr/>
          <p:nvPr/>
        </p:nvGrpSpPr>
        <p:grpSpPr>
          <a:xfrm rot="5400000">
            <a:off x="1270100" y="732862"/>
            <a:ext cx="2040721" cy="3410273"/>
            <a:chOff x="5765394" y="1783614"/>
            <a:chExt cx="2040721" cy="3410273"/>
          </a:xfrm>
        </p:grpSpPr>
        <p:grpSp>
          <p:nvGrpSpPr>
            <p:cNvPr id="235" name="Google Shape;235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36" name="Google Shape;23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40" name="Google Shape;24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" name="Google Shape;243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44" name="Google Shape;244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48" name="Google Shape;24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Google Shape;251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0" y="603250"/>
            <a:ext cx="4106600" cy="49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Control Plane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History and evolution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Architecture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Pros and Cons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resources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Data Plane</a:t>
            </a:r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0" y="873124"/>
            <a:ext cx="3209992" cy="45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API Gateway and Microservices</a:t>
            </a:r>
            <a:endParaRPr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Versioning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Single URI structure out of many independent backends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Contracts and documentation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discussion later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I guarantee resilience in a microservices environment?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failover, discovery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it into code is complex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Libraries such as Hystrix help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 inhibits polyglot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language needs its own approach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3800"/>
            <a:ext cx="9144000" cy="444537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/>
          <p:nvPr/>
        </p:nvSpPr>
        <p:spPr>
          <a:xfrm>
            <a:off x="1527064" y="5639170"/>
            <a:ext cx="6743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https://github.com/Netflix/Hystrix/wiki/How-it-Works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Sidecar architecture </a:t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859147" y="2353449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1332298" y="2976054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9"/>
          <p:cNvSpPr/>
          <p:nvPr/>
        </p:nvSpPr>
        <p:spPr>
          <a:xfrm>
            <a:off x="1407004" y="4582377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5006779" y="2378352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9"/>
          <p:cNvSpPr/>
          <p:nvPr/>
        </p:nvSpPr>
        <p:spPr>
          <a:xfrm>
            <a:off x="5405224" y="2951149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/>
          <p:nvPr/>
        </p:nvSpPr>
        <p:spPr>
          <a:xfrm>
            <a:off x="5492381" y="4607280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cxnSp>
        <p:nvCxnSpPr>
          <p:cNvPr id="295" name="Google Shape;295;p39"/>
          <p:cNvCxnSpPr>
            <a:stCxn id="291" idx="3"/>
            <a:endCxn id="294" idx="1"/>
          </p:cNvCxnSpPr>
          <p:nvPr/>
        </p:nvCxnSpPr>
        <p:spPr>
          <a:xfrm>
            <a:off x="3772770" y="4968392"/>
            <a:ext cx="1719600" cy="24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39"/>
          <p:cNvCxnSpPr>
            <a:stCxn id="290" idx="2"/>
            <a:endCxn id="291" idx="0"/>
          </p:cNvCxnSpPr>
          <p:nvPr/>
        </p:nvCxnSpPr>
        <p:spPr>
          <a:xfrm>
            <a:off x="2589890" y="4071840"/>
            <a:ext cx="0" cy="510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39"/>
          <p:cNvCxnSpPr>
            <a:endCxn id="294" idx="0"/>
          </p:cNvCxnSpPr>
          <p:nvPr/>
        </p:nvCxnSpPr>
        <p:spPr>
          <a:xfrm>
            <a:off x="6675264" y="4071780"/>
            <a:ext cx="0" cy="535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circuit breakers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Discovery / Naming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Traffic control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Per-request/content-based routing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Timeouts and deadlines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Mutual TLS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Observability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Service Mesh implementations</a:t>
            </a:r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Envoy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hence </a:t>
            </a:r>
            <a:r>
              <a:rPr lang="en-US" sz="3200"/>
              <a:t>Istio</a:t>
            </a:r>
            <a:endParaRPr sz="32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Linkerd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Consul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Linkerd</a:t>
            </a:r>
            <a:endParaRPr/>
          </a:p>
        </p:txBody>
      </p:sp>
      <p:pic>
        <p:nvPicPr>
          <p:cNvPr id="315" name="Google Shape;3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6362" y="0"/>
            <a:ext cx="772588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idx="4294967295" type="title"/>
          </p:nvPr>
        </p:nvSpPr>
        <p:spPr>
          <a:xfrm>
            <a:off x="1058550" y="2051367"/>
            <a:ext cx="6867000" cy="26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The cell is the basic structural, functional, and 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biological unit of all known living organisms</a:t>
            </a:r>
            <a:endParaRPr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051" y="203202"/>
            <a:ext cx="6839893" cy="527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a single app from multiple 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service in its own process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Lightweight communications between each other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HTTP REST or Async models (ZeroMQ, Kafka, RabbitMQ, etc)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FF5000"/>
          </a:solidFill>
          <a:ln cap="flat" cmpd="sng" w="9525">
            <a:solidFill>
              <a:srgbClr val="FF5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87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 Light"/>
              <a:buNone/>
            </a:pPr>
            <a:r>
              <a:rPr lang="en-US" sz="20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Cells Are Building Blocks For The Composable Enterprise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45"/>
          <p:cNvGrpSpPr/>
          <p:nvPr/>
        </p:nvGrpSpPr>
        <p:grpSpPr>
          <a:xfrm>
            <a:off x="922800" y="1864400"/>
            <a:ext cx="7384724" cy="3676247"/>
            <a:chOff x="922800" y="1468666"/>
            <a:chExt cx="7384724" cy="4641867"/>
          </a:xfrm>
        </p:grpSpPr>
        <p:pic>
          <p:nvPicPr>
            <p:cNvPr id="332" name="Google Shape;332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2800" y="1468666"/>
              <a:ext cx="3899552" cy="464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45"/>
            <p:cNvSpPr txBox="1"/>
            <p:nvPr/>
          </p:nvSpPr>
          <p:spPr>
            <a:xfrm>
              <a:off x="4971524" y="2401815"/>
              <a:ext cx="3336000" cy="31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Self-contained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Deployable as a unit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Independently elastic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plane and control plane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grpSp>
          <p:nvGrpSpPr>
            <p:cNvPr id="334" name="Google Shape;334;p45"/>
            <p:cNvGrpSpPr/>
            <p:nvPr/>
          </p:nvGrpSpPr>
          <p:grpSpPr>
            <a:xfrm>
              <a:off x="4749299" y="2989820"/>
              <a:ext cx="3425900" cy="164000"/>
              <a:chOff x="5092450" y="2001634"/>
              <a:chExt cx="3425900" cy="123000"/>
            </a:xfrm>
          </p:grpSpPr>
          <p:cxnSp>
            <p:nvCxnSpPr>
              <p:cNvPr id="335" name="Google Shape;335;p45"/>
              <p:cNvCxnSpPr/>
              <p:nvPr/>
            </p:nvCxnSpPr>
            <p:spPr>
              <a:xfrm>
                <a:off x="5161350" y="20631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6" name="Google Shape;336;p45"/>
              <p:cNvSpPr/>
              <p:nvPr/>
            </p:nvSpPr>
            <p:spPr>
              <a:xfrm>
                <a:off x="5092450" y="20016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" name="Google Shape;337;p45"/>
            <p:cNvGrpSpPr/>
            <p:nvPr/>
          </p:nvGrpSpPr>
          <p:grpSpPr>
            <a:xfrm>
              <a:off x="4749299" y="3699487"/>
              <a:ext cx="3425900" cy="164000"/>
              <a:chOff x="5092450" y="2577584"/>
              <a:chExt cx="3425900" cy="123000"/>
            </a:xfrm>
          </p:grpSpPr>
          <p:cxnSp>
            <p:nvCxnSpPr>
              <p:cNvPr id="338" name="Google Shape;338;p45"/>
              <p:cNvCxnSpPr/>
              <p:nvPr/>
            </p:nvCxnSpPr>
            <p:spPr>
              <a:xfrm>
                <a:off x="5161350" y="263908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9" name="Google Shape;339;p45"/>
              <p:cNvSpPr/>
              <p:nvPr/>
            </p:nvSpPr>
            <p:spPr>
              <a:xfrm>
                <a:off x="5092450" y="257758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" name="Google Shape;340;p45"/>
            <p:cNvGrpSpPr/>
            <p:nvPr/>
          </p:nvGrpSpPr>
          <p:grpSpPr>
            <a:xfrm>
              <a:off x="4749299" y="4409153"/>
              <a:ext cx="3425900" cy="164000"/>
              <a:chOff x="5092450" y="3066134"/>
              <a:chExt cx="3425900" cy="123000"/>
            </a:xfrm>
          </p:grpSpPr>
          <p:cxnSp>
            <p:nvCxnSpPr>
              <p:cNvPr id="341" name="Google Shape;341;p45"/>
              <p:cNvCxnSpPr/>
              <p:nvPr/>
            </p:nvCxnSpPr>
            <p:spPr>
              <a:xfrm>
                <a:off x="5161350" y="31276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42" name="Google Shape;342;p45"/>
              <p:cNvSpPr/>
              <p:nvPr/>
            </p:nvSpPr>
            <p:spPr>
              <a:xfrm>
                <a:off x="5092450" y="30661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3" name="Google Shape;343;p45"/>
          <p:cNvSpPr/>
          <p:nvPr/>
        </p:nvSpPr>
        <p:spPr>
          <a:xfrm>
            <a:off x="300299" y="955655"/>
            <a:ext cx="7621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https://github.com/wso2/reference-architecture/blob/master/reference-architecture-cell-based.md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74" y="0"/>
            <a:ext cx="606842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354" name="Google Shape;354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76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3"/>
              </a:rPr>
              <a:t>http://www.slideshare.net/chris.e.richardson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4"/>
              </a:rPr>
              <a:t>http://martinfowler.com/articles/microservices.html</a:t>
            </a:r>
            <a:r>
              <a:rPr lang="en-US" sz="1700"/>
              <a:t> 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http://www.thoughtworks.com/insights/blog/microservices-nutshell</a:t>
            </a:r>
            <a:r>
              <a:rPr lang="en-US" sz="1700"/>
              <a:t> </a:t>
            </a:r>
            <a:endParaRPr sz="1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Characteristics</a:t>
            </a:r>
            <a:br>
              <a:rPr lang="en-US"/>
            </a:br>
            <a:r>
              <a:rPr lang="en-US"/>
              <a:t>(Martin Fowler)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Componentization</a:t>
            </a:r>
            <a:r>
              <a:rPr lang="en-US"/>
              <a:t> 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Replacability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Organisation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around business capabilities instead of around technology.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Smart endpoints and dumb pipes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explicitly avoiding the use of an Enterprise Service Bus (ESB)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Decentralised data management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one database for each service instead of one database for a whole company.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Infrastructure automation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continuous delivery being mandatory.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 u="sng">
                <a:solidFill>
                  <a:schemeClr val="hlink"/>
                </a:solidFill>
                <a:hlinkClick r:id="rId3"/>
              </a:rPr>
              <a:t>http://martinfowler.com/articles/microservices.html</a:t>
            </a:r>
            <a:r>
              <a:rPr lang="en-US" sz="2100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You build it you run it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Amazon story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2001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Exactly equal to Microservices!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(this isn’t new!)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Microservices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Independent organization makes it easier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Separation of concern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code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test cases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scaling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Faster to build, deploy and test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18369"/>
            <a:ext cx="9516400" cy="300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deployment model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Increasingly fitting with “containerisation”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Docker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CoreOS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Kubernetes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Container model is lightweight virtualization with each “VM” running a single process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ner and Outer Architecture" id="138" name="Google Shape;138;p2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111" y="221544"/>
            <a:ext cx="8029222" cy="587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