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f65aaa53e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f65aaa5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cf65aaa53e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/>
              <a:t>Service Oriented Architecture</a:t>
            </a:r>
            <a:br>
              <a:rPr lang="en-US"/>
            </a:b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75404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HTTP server and client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Understanding decorations for HTTP services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Evolving the Richardson Maturity Model towards a RESTful service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 and Docker deployment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gRPC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driven architecture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SSL and OAuth2 security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GraphQL</a:t>
            </a:r>
            <a:endParaRPr/>
          </a:p>
          <a:p>
            <a:pPr indent="-401320" lvl="0" marL="342900" rtl="0" algn="l"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API Management and Analytics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Mediation</a:t>
            </a:r>
            <a:endParaRPr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	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75635" y="15227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Weerawarana et al, </a:t>
            </a:r>
            <a:r>
              <a:rPr i="1" lang="en-US" sz="2400"/>
              <a:t>Web Services Platform Architecture, </a:t>
            </a:r>
            <a:r>
              <a:rPr lang="en-US" sz="2400"/>
              <a:t>(Pearson,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Erl, </a:t>
            </a:r>
            <a:r>
              <a:rPr i="1" lang="en-US" sz="2400"/>
              <a:t>SOA</a:t>
            </a:r>
            <a:r>
              <a:rPr lang="en-US" sz="2400"/>
              <a:t> (Prentice-Hall,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Richardson and Ruby, </a:t>
            </a:r>
            <a:r>
              <a:rPr i="1" lang="en-US" sz="2400"/>
              <a:t>RESTful Web Services </a:t>
            </a:r>
            <a:r>
              <a:rPr lang="en-US" sz="2400"/>
              <a:t>(O’Reilly, 2007)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Webber et al, </a:t>
            </a:r>
            <a:r>
              <a:rPr i="1" lang="en-US" sz="2400"/>
              <a:t>REST in Practice </a:t>
            </a:r>
            <a:r>
              <a:rPr lang="en-US" sz="2400"/>
              <a:t>(O’Reilly, 2010)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Fielding, </a:t>
            </a:r>
            <a:r>
              <a:rPr i="1" lang="en-US" sz="2400"/>
              <a:t>Architectural Styles and the Design of Network-based Software Architectures, </a:t>
            </a:r>
            <a:r>
              <a:rPr lang="en-US" sz="2400"/>
              <a:t>(University of California, 2000)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Various W3C, OASIS, IETF, OMG standards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Rules of Engagement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Ask questions as we go along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We will “park” any that are better answered later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/>
              <a:t>Don’t wait till the end to ask or raise concerns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Timings are flexible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Please keep mobile phones silent or better still turned off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you have improvements or bug reports, please submit issues or pull requests: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https://github.com/pzfreo/ox-soa/issues/new</a:t>
            </a:r>
            <a:r>
              <a:rPr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Online</a:t>
            </a:r>
            <a:r>
              <a:rPr lang="en-US" sz="4200"/>
              <a:t>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Rules of Engagement!</a:t>
            </a:r>
            <a:endParaRPr sz="4200"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75635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your video on during class time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logged into Slack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will break into breakout rooms for the exercises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Paul Fremantle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57647" y="1600647"/>
            <a:ext cx="4114354" cy="452511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Engineering at Weaveworks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Previously </a:t>
            </a:r>
            <a:r>
              <a:rPr lang="en-US" sz="2000"/>
              <a:t>CTO and Co-Founder of WSO2</a:t>
            </a:r>
            <a:endParaRPr/>
          </a:p>
          <a:p>
            <a:pPr indent="-285750" lvl="1" marL="7429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600"/>
              <a:t>An Open Source SOA and API focused company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Senior Technical Staff Member, IBM WebSphere architecture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Co-Chair Web Services Reliable eXchange at OASIS (WSRM)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Apache Synapse and Member of ASF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MA in Maths and Philosophy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MSc in Computation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PhD in Computing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/>
              <a:t> IoT privacy and security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You?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Let’s get started</a:t>
            </a:r>
            <a:endParaRPr/>
          </a:p>
        </p:txBody>
      </p:sp>
      <p:pic>
        <p:nvPicPr>
          <p:cNvPr descr="MPj02894870000[1]"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Aims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Pre-requisites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Connections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Resources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Rules of Engagement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19" y="1193801"/>
            <a:ext cx="8409917" cy="410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Apologies for the Jargon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Microservices, SOA, DevOps, REST, SOAP, WSDL, Swagger, JSON, XML, OAuth2, TLS, Service Mesh, etc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Please ask if I fail to explain an acronym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Aims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understand: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Benefits and challenges of SOA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Services, Microservices and APIs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Security models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Mediation, Composition, Governance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Implementation of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REST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Event based architectures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gRPC and binary protocol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Microservices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OAuth2 and SSL secured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API Gateways and clients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Mediation and composition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Pre-requisites</a:t>
            </a:r>
            <a:br>
              <a:rPr lang="en-US"/>
            </a:br>
            <a:r>
              <a:rPr lang="en-US" sz="3100"/>
              <a:t>(Some familiarity required)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Languages: Typescript, Node, Python, Java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Data formats: JSON and XML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Tools: Unix shell, VSCode, Postman</a:t>
            </a:r>
            <a:endParaRPr sz="2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Overview and course outline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Case studies and motivations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introduction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example flows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Advanced REST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SOAP and WSDL</a:t>
            </a:r>
            <a:endParaRPr sz="28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Microservices architecture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Architectures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gRPC and binary protocols</a:t>
            </a:r>
            <a:endParaRPr/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Deployment, DevOps, containers and cloud-native applications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Integration and ESBs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Security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API and API Management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Orchestration and Choreography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Governance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Overview, futures, recap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My aim is to have </a:t>
            </a:r>
            <a:r>
              <a:rPr b="1" lang="en-US" sz="2400"/>
              <a:t>more</a:t>
            </a:r>
            <a:r>
              <a:rPr lang="en-US" sz="2400"/>
              <a:t> practicals than is reasonable: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Some people finish early, so there are extensions and bonus practicals for them.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You might even wish to do more at home?!?</a:t>
            </a:r>
            <a:br>
              <a:rPr lang="en-US" sz="2000"/>
            </a:br>
            <a:endParaRPr sz="20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The practicals are quite directive to start with: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This is a complex area with a lot to cover.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Extensions are more freeform.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You need to </a:t>
            </a:r>
            <a:r>
              <a:rPr b="1" i="1" lang="en-US" sz="2000"/>
              <a:t>think</a:t>
            </a:r>
            <a:r>
              <a:rPr i="1" lang="en-US" sz="2000"/>
              <a:t> and not just do as I say </a:t>
            </a:r>
            <a:br>
              <a:rPr i="1" lang="en-US" sz="2000"/>
            </a:br>
            <a:r>
              <a:rPr i="1" lang="en-US" sz="2000"/>
              <a:t>to get the most out of them.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0"/>
            <a:ext cx="70017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