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9144000"/>
  <p:notesSz cx="6858000" cy="9144000"/>
  <p:embeddedFontLst>
    <p:embeddedFont>
      <p:font typeface="Montserrat"/>
      <p:regular r:id="rId38"/>
      <p:bold r:id="rId39"/>
      <p:italic r:id="rId40"/>
      <p:boldItalic r:id="rId41"/>
    </p:embeddedFont>
    <p:embeddedFont>
      <p:font typeface="Quicksand"/>
      <p:regular r:id="rId42"/>
      <p:bold r:id="rId43"/>
    </p:embeddedFont>
    <p:embeddedFont>
      <p:font typeface="Quicksand Light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42" Type="http://schemas.openxmlformats.org/officeDocument/2006/relationships/font" Target="fonts/Quicksand-regular.fntdata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44" Type="http://schemas.openxmlformats.org/officeDocument/2006/relationships/font" Target="fonts/QuicksandLight-regular.fntdata"/><Relationship Id="rId21" Type="http://schemas.openxmlformats.org/officeDocument/2006/relationships/slide" Target="slides/slide16.xml"/><Relationship Id="rId43" Type="http://schemas.openxmlformats.org/officeDocument/2006/relationships/font" Target="fonts/Quicksand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Quicksand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f6505b1e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f6505b1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cf6505b1ea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+Left Orange">
  <p:cSld name="Title Only+Left Orange">
    <p:bg>
      <p:bgPr>
        <a:solidFill>
          <a:srgbClr val="FFFFFF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-33050" y="-22000"/>
            <a:ext cx="3847800" cy="6902000"/>
          </a:xfrm>
          <a:prstGeom prst="rect">
            <a:avLst/>
          </a:prstGeom>
          <a:solidFill>
            <a:srgbClr val="FF5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i="0" u="none" cap="none" strike="noStrike">
                <a:solidFill>
                  <a:srgbClr val="FFFFFF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105550" y="810967"/>
            <a:ext cx="4297800" cy="55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Quicksand"/>
              <a:buChar char="●"/>
              <a:defRPr i="0" sz="1800" u="none" cap="none" strike="noStrike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17500" lvl="1" marL="914400" marR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○"/>
              <a:defRPr i="0" sz="1800" u="none" cap="none" strike="noStrik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■"/>
              <a:defRPr i="0" sz="1800" u="none" cap="none" strike="noStrik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●"/>
              <a:defRPr i="0" sz="1800" u="none" cap="none" strike="noStrik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○"/>
              <a:defRPr i="0" sz="1800" u="none" cap="none" strike="noStrik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■"/>
              <a:defRPr i="0" sz="1800" u="none" cap="none" strike="noStrik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●"/>
              <a:defRPr i="0" sz="1800" u="none" cap="none" strike="noStrik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○"/>
              <a:defRPr i="0" sz="1800" u="none" cap="none" strike="noStrik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■"/>
              <a:defRPr i="0" sz="1800" u="none" cap="none" strike="noStrik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 1">
    <p:bg>
      <p:bgPr>
        <a:solidFill>
          <a:srgbClr val="FFFFFF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1264350" y="-33"/>
            <a:ext cx="6592500" cy="6858000"/>
          </a:xfrm>
          <a:prstGeom prst="rect">
            <a:avLst/>
          </a:prstGeom>
          <a:noFill/>
          <a:ln cap="flat" cmpd="thinThick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eerj.com/preprints/1291.pdf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pzf.fremantle.org/2013/12/commshack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hyperlink" Target="http://martinfowler.com/bliki/MonolithFirst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Relationship Id="rId4" Type="http://schemas.openxmlformats.org/officeDocument/2006/relationships/hyperlink" Target="https://github.com/Netflix/Hystrix/wiki/How-it-Work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Relationship Id="rId4" Type="http://schemas.openxmlformats.org/officeDocument/2006/relationships/hyperlink" Target="https://github.com/wso2/reference-architecture/blob/master/reference-architecture-cell-based.md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www.slideshare.net/chris.e.richardson" TargetMode="External"/><Relationship Id="rId4" Type="http://schemas.openxmlformats.org/officeDocument/2006/relationships/hyperlink" Target="http://martinfowler.com/articles/microservices.html" TargetMode="External"/><Relationship Id="rId5" Type="http://schemas.openxmlformats.org/officeDocument/2006/relationships/hyperlink" Target="http://www.thoughtworks.com/insights/blog/microservices-nutshel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martinfowler.com/articles/microservices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blogs.gartner.com/gary-olliffe/files/2015/01/InnerOuterMSA.png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Microservices Architecture</a:t>
            </a:r>
            <a:endParaRPr/>
          </a:p>
        </p:txBody>
      </p:sp>
      <p:sp>
        <p:nvSpPr>
          <p:cNvPr id="93" name="Google Shape;93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20"/>
              <a:buNone/>
            </a:pPr>
            <a:r>
              <a:rPr lang="en-US" sz="2820"/>
              <a:t>Oxford University </a:t>
            </a:r>
            <a:endParaRPr sz="2820"/>
          </a:p>
          <a:p>
            <a:pPr indent="0" lvl="0" marL="0" rtl="0" algn="ctr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1520"/>
              <a:buNone/>
            </a:pPr>
            <a:r>
              <a:rPr lang="en-US" sz="2820"/>
              <a:t>Software Engineering Programme</a:t>
            </a:r>
            <a:endParaRPr sz="2820"/>
          </a:p>
          <a:p>
            <a:pPr indent="0" lvl="0" marL="0" rtl="0" algn="ctr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1520"/>
              <a:buNone/>
            </a:pPr>
            <a:r>
              <a:rPr lang="en-US" sz="2820"/>
              <a:t>April 2021</a:t>
            </a:r>
            <a:endParaRPr sz="28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7000"/>
            <a:ext cx="9144000" cy="6598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 sz="3600"/>
              <a:t>What are services like in reality?</a:t>
            </a:r>
            <a:br>
              <a:rPr lang="en-US" sz="3600"/>
            </a:br>
            <a:endParaRPr sz="3600"/>
          </a:p>
        </p:txBody>
      </p:sp>
      <p:sp>
        <p:nvSpPr>
          <p:cNvPr id="149" name="Google Shape;149;p26"/>
          <p:cNvSpPr/>
          <p:nvPr/>
        </p:nvSpPr>
        <p:spPr>
          <a:xfrm>
            <a:off x="375635" y="5615756"/>
            <a:ext cx="831116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Services Large and Micro: Revisiting Industrial Practice in Services Computing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https://peerj.com/preprints/1291.pdf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7889" y="3710756"/>
            <a:ext cx="37338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108830"/>
            <a:ext cx="6388100" cy="27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/>
        </p:nvSpPr>
        <p:spPr>
          <a:xfrm>
            <a:off x="457199" y="4161463"/>
            <a:ext cx="482149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services (51%) were 1,000-10,000 LoC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3% of services in the survey were &lt;100 LoC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43% 100-1,000 LoC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Real world examples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previous case studies are in many cases microservices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eBay, Netflix, Amazon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Many more out there and growing rapidly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Polyglot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Microservices can be built in multiple languages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Hackathon in 2013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Node, Python and MQTT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One day’s effort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Microservice architecture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http://pzf.fremantle.org/2013/12/commshack.html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Start with a Monolith?</a:t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536" y="1410991"/>
            <a:ext cx="7383289" cy="41580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/>
          <p:nvPr/>
        </p:nvSpPr>
        <p:spPr>
          <a:xfrm>
            <a:off x="1582174" y="5722051"/>
            <a:ext cx="57467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http://martinfowler.com/bliki/MonolithFirst.html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Cons!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Debugging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Deployment and devops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Operations overhead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Implicit interfaces and contracts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Latency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Transactions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Etc.!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Distributed Tracing</a:t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570049"/>
            <a:ext cx="8298898" cy="459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Smart endpoints and dumb pipes</a:t>
            </a:r>
            <a:endParaRPr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Microservices are based on the idea of simple RESTful APIs directly implemented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Need to manage contracts cleanly and carefully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ESB is not part of this architecture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But an API Gateway might be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Don’t confuse the application architecture with the Enterprise architecture</a:t>
            </a:r>
            <a:endParaRPr/>
          </a:p>
          <a:p>
            <a:pPr indent="0" lvl="1" marL="4572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Micro and Macro Services</a:t>
            </a:r>
            <a:endParaRPr/>
          </a:p>
        </p:txBody>
      </p:sp>
      <p:grpSp>
        <p:nvGrpSpPr>
          <p:cNvPr id="196" name="Google Shape;196;p33"/>
          <p:cNvGrpSpPr/>
          <p:nvPr/>
        </p:nvGrpSpPr>
        <p:grpSpPr>
          <a:xfrm rot="5400000">
            <a:off x="1270100" y="3051684"/>
            <a:ext cx="2040721" cy="3410273"/>
            <a:chOff x="5765394" y="1783614"/>
            <a:chExt cx="2040721" cy="3410273"/>
          </a:xfrm>
        </p:grpSpPr>
        <p:grpSp>
          <p:nvGrpSpPr>
            <p:cNvPr id="197" name="Google Shape;197;p33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198" name="Google Shape;198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1" name="Google Shape;201;p33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202" name="Google Shape;202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5" name="Google Shape;205;p33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206" name="Google Shape;206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9" name="Google Shape;209;p33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210" name="Google Shape;210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3" name="Google Shape;213;p33"/>
            <p:cNvSpPr/>
            <p:nvPr/>
          </p:nvSpPr>
          <p:spPr>
            <a:xfrm rot="-5400000">
              <a:off x="4564260" y="3268976"/>
              <a:ext cx="3144354" cy="43038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API Facade</a:t>
              </a:r>
              <a:endParaRPr/>
            </a:p>
          </p:txBody>
        </p:sp>
        <p:sp>
          <p:nvSpPr>
            <p:cNvPr id="214" name="Google Shape;214;p33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fmla="val 7631" name="adj"/>
              </a:avLst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5" name="Google Shape;215;p33"/>
          <p:cNvGrpSpPr/>
          <p:nvPr/>
        </p:nvGrpSpPr>
        <p:grpSpPr>
          <a:xfrm rot="5400000">
            <a:off x="5018736" y="3051684"/>
            <a:ext cx="2040721" cy="3410273"/>
            <a:chOff x="5765394" y="1783614"/>
            <a:chExt cx="2040721" cy="3410273"/>
          </a:xfrm>
        </p:grpSpPr>
        <p:grpSp>
          <p:nvGrpSpPr>
            <p:cNvPr id="216" name="Google Shape;216;p33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217" name="Google Shape;217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0" name="Google Shape;220;p33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221" name="Google Shape;221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4" name="Google Shape;224;p33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225" name="Google Shape;225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8" name="Google Shape;228;p33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229" name="Google Shape;229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2" name="Google Shape;232;p33"/>
            <p:cNvSpPr/>
            <p:nvPr/>
          </p:nvSpPr>
          <p:spPr>
            <a:xfrm rot="-5400000">
              <a:off x="4564260" y="3268976"/>
              <a:ext cx="3144354" cy="43038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API Facade</a:t>
              </a:r>
              <a:endParaRPr/>
            </a:p>
          </p:txBody>
        </p:sp>
        <p:sp>
          <p:nvSpPr>
            <p:cNvPr id="233" name="Google Shape;233;p33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fmla="val 7631" name="adj"/>
              </a:avLst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4" name="Google Shape;234;p33"/>
          <p:cNvGrpSpPr/>
          <p:nvPr/>
        </p:nvGrpSpPr>
        <p:grpSpPr>
          <a:xfrm rot="5400000">
            <a:off x="1270100" y="732862"/>
            <a:ext cx="2040721" cy="3410273"/>
            <a:chOff x="5765394" y="1783614"/>
            <a:chExt cx="2040721" cy="3410273"/>
          </a:xfrm>
        </p:grpSpPr>
        <p:grpSp>
          <p:nvGrpSpPr>
            <p:cNvPr id="235" name="Google Shape;235;p33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236" name="Google Shape;236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9" name="Google Shape;239;p33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240" name="Google Shape;240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3" name="Google Shape;243;p33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244" name="Google Shape;244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7" name="Google Shape;247;p33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248" name="Google Shape;248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1" name="Google Shape;251;p33"/>
            <p:cNvSpPr/>
            <p:nvPr/>
          </p:nvSpPr>
          <p:spPr>
            <a:xfrm rot="-5400000">
              <a:off x="4564260" y="3268976"/>
              <a:ext cx="3144354" cy="43038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API Facade</a:t>
              </a:r>
              <a:endParaRPr/>
            </a:p>
          </p:txBody>
        </p:sp>
        <p:sp>
          <p:nvSpPr>
            <p:cNvPr id="252" name="Google Shape;252;p33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fmla="val 7631" name="adj"/>
              </a:avLst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1500" y="603250"/>
            <a:ext cx="4106600" cy="498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4"/>
          <p:cNvSpPr txBox="1"/>
          <p:nvPr>
            <p:ph type="title"/>
          </p:nvPr>
        </p:nvSpPr>
        <p:spPr>
          <a:xfrm>
            <a:off x="-33050" y="-22000"/>
            <a:ext cx="3847800" cy="6902000"/>
          </a:xfrm>
          <a:prstGeom prst="rect">
            <a:avLst/>
          </a:prstGeom>
          <a:solidFill>
            <a:srgbClr val="FF5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ts val="2800"/>
              <a:buFont typeface="Montserrat"/>
              <a:buNone/>
            </a:pPr>
            <a:r>
              <a:rPr lang="en-US"/>
              <a:t>Control Plane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Why?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History and evolution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Architecture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Pros and Cons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More resources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>
            <p:ph type="title"/>
          </p:nvPr>
        </p:nvSpPr>
        <p:spPr>
          <a:xfrm>
            <a:off x="-33050" y="-22000"/>
            <a:ext cx="3847800" cy="6902000"/>
          </a:xfrm>
          <a:prstGeom prst="rect">
            <a:avLst/>
          </a:prstGeom>
          <a:solidFill>
            <a:srgbClr val="FF5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ts val="2800"/>
              <a:buFont typeface="Montserrat"/>
              <a:buNone/>
            </a:pPr>
            <a:r>
              <a:rPr lang="en-US"/>
              <a:t>Data Plane</a:t>
            </a:r>
            <a:endParaRPr/>
          </a:p>
        </p:txBody>
      </p:sp>
      <p:pic>
        <p:nvPicPr>
          <p:cNvPr id="264" name="Google Shape;26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6000" y="873124"/>
            <a:ext cx="3209992" cy="45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API Gateway and Microservices</a:t>
            </a:r>
            <a:endParaRPr/>
          </a:p>
        </p:txBody>
      </p:sp>
      <p:sp>
        <p:nvSpPr>
          <p:cNvPr id="270" name="Google Shape;270;p3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Versioning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Single URI structure out of many independent backends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Contracts and documentation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More discussion later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 Mesh</a:t>
            </a:r>
            <a:endParaRPr/>
          </a:p>
        </p:txBody>
      </p:sp>
      <p:sp>
        <p:nvSpPr>
          <p:cNvPr id="276" name="Google Shape;276;p3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do I guarantee resilience in a microservices environment?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Load-balancing, failover, discovery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Building it into code is complex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Libraries such as Hystrix help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But inhibits polyglot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Each language needs its own approach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93800"/>
            <a:ext cx="9144000" cy="444537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8"/>
          <p:cNvSpPr/>
          <p:nvPr/>
        </p:nvSpPr>
        <p:spPr>
          <a:xfrm>
            <a:off x="1527064" y="5639170"/>
            <a:ext cx="67437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https://github.com/Netflix/Hystrix/wiki/How-it-Works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 Mesh</a:t>
            </a:r>
            <a:endParaRPr/>
          </a:p>
        </p:txBody>
      </p:sp>
      <p:sp>
        <p:nvSpPr>
          <p:cNvPr id="288" name="Google Shape;288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Sidecar architecture </a:t>
            </a:r>
            <a:endParaRPr/>
          </a:p>
        </p:txBody>
      </p:sp>
      <p:sp>
        <p:nvSpPr>
          <p:cNvPr id="289" name="Google Shape;289;p39"/>
          <p:cNvSpPr/>
          <p:nvPr/>
        </p:nvSpPr>
        <p:spPr>
          <a:xfrm>
            <a:off x="859147" y="2353449"/>
            <a:ext cx="3598456" cy="3461687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9"/>
          <p:cNvSpPr/>
          <p:nvPr/>
        </p:nvSpPr>
        <p:spPr>
          <a:xfrm>
            <a:off x="1332298" y="2976054"/>
            <a:ext cx="2515183" cy="1095786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Microservice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9"/>
          <p:cNvSpPr/>
          <p:nvPr/>
        </p:nvSpPr>
        <p:spPr>
          <a:xfrm>
            <a:off x="1407004" y="4582377"/>
            <a:ext cx="2365766" cy="772031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 Mesh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Sidecar</a:t>
            </a:r>
            <a:endParaRPr/>
          </a:p>
        </p:txBody>
      </p:sp>
      <p:sp>
        <p:nvSpPr>
          <p:cNvPr id="292" name="Google Shape;292;p39"/>
          <p:cNvSpPr/>
          <p:nvPr/>
        </p:nvSpPr>
        <p:spPr>
          <a:xfrm>
            <a:off x="5006779" y="2378352"/>
            <a:ext cx="3598456" cy="3461687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9"/>
          <p:cNvSpPr/>
          <p:nvPr/>
        </p:nvSpPr>
        <p:spPr>
          <a:xfrm>
            <a:off x="5405224" y="2951149"/>
            <a:ext cx="2515183" cy="1095786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Microservice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9"/>
          <p:cNvSpPr/>
          <p:nvPr/>
        </p:nvSpPr>
        <p:spPr>
          <a:xfrm>
            <a:off x="5492381" y="4607280"/>
            <a:ext cx="2365766" cy="772031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 Mesh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Sidecar</a:t>
            </a:r>
            <a:endParaRPr/>
          </a:p>
        </p:txBody>
      </p:sp>
      <p:cxnSp>
        <p:nvCxnSpPr>
          <p:cNvPr id="295" name="Google Shape;295;p39"/>
          <p:cNvCxnSpPr>
            <a:stCxn id="291" idx="3"/>
            <a:endCxn id="294" idx="1"/>
          </p:cNvCxnSpPr>
          <p:nvPr/>
        </p:nvCxnSpPr>
        <p:spPr>
          <a:xfrm>
            <a:off x="3772770" y="4968392"/>
            <a:ext cx="1719600" cy="24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6" name="Google Shape;296;p39"/>
          <p:cNvCxnSpPr>
            <a:stCxn id="290" idx="2"/>
            <a:endCxn id="291" idx="0"/>
          </p:cNvCxnSpPr>
          <p:nvPr/>
        </p:nvCxnSpPr>
        <p:spPr>
          <a:xfrm>
            <a:off x="2589890" y="4071840"/>
            <a:ext cx="0" cy="510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7" name="Google Shape;297;p39"/>
          <p:cNvCxnSpPr>
            <a:endCxn id="294" idx="0"/>
          </p:cNvCxnSpPr>
          <p:nvPr/>
        </p:nvCxnSpPr>
        <p:spPr>
          <a:xfrm>
            <a:off x="6675264" y="4071780"/>
            <a:ext cx="0" cy="535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 Mesh</a:t>
            </a:r>
            <a:endParaRPr/>
          </a:p>
        </p:txBody>
      </p:sp>
      <p:sp>
        <p:nvSpPr>
          <p:cNvPr id="303" name="Google Shape;303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Load-balancing, circuit breakers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Discovery / Naming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Traffic control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Per-request/content-based routing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Timeouts and deadlines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Mutual TLS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Observability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Service Mesh implementations</a:t>
            </a:r>
            <a:endParaRPr/>
          </a:p>
        </p:txBody>
      </p:sp>
      <p:sp>
        <p:nvSpPr>
          <p:cNvPr id="309" name="Google Shape;309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Envoy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And hence </a:t>
            </a:r>
            <a:r>
              <a:rPr lang="en-US" sz="3200"/>
              <a:t>Istio</a:t>
            </a:r>
            <a:endParaRPr sz="3200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Linkerd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Consul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Linkerd</a:t>
            </a:r>
            <a:endParaRPr/>
          </a:p>
        </p:txBody>
      </p:sp>
      <p:pic>
        <p:nvPicPr>
          <p:cNvPr id="315" name="Google Shape;31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6362" y="0"/>
            <a:ext cx="772588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"/>
          <p:cNvSpPr txBox="1"/>
          <p:nvPr>
            <p:ph idx="4294967295" type="title"/>
          </p:nvPr>
        </p:nvSpPr>
        <p:spPr>
          <a:xfrm>
            <a:off x="1058550" y="2051367"/>
            <a:ext cx="6867000" cy="26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</a:pPr>
            <a:r>
              <a:rPr lang="en-US" sz="4000"/>
              <a:t>The cell is the basic structural, functional, and </a:t>
            </a:r>
            <a:endParaRPr sz="4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</a:pPr>
            <a:r>
              <a:rPr lang="en-US" sz="4000"/>
              <a:t>biological unit of all known living organisms</a:t>
            </a:r>
            <a:endParaRPr sz="4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2051" y="203202"/>
            <a:ext cx="6839893" cy="527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Microservices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Building a single app from multiple services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Each service in its own process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Lightweight communications between each other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HTTP REST or Async models (ZeroMQ, Kafka, RabbitMQ, etc)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5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FF5000"/>
          </a:solidFill>
          <a:ln cap="flat" cmpd="sng" w="9525">
            <a:solidFill>
              <a:srgbClr val="FF5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8287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Quicksand Light"/>
              <a:buNone/>
            </a:pPr>
            <a:r>
              <a:rPr lang="en-US" sz="2000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Cells Are Building Blocks For The Composable Enterprise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1" name="Google Shape;331;p45"/>
          <p:cNvGrpSpPr/>
          <p:nvPr/>
        </p:nvGrpSpPr>
        <p:grpSpPr>
          <a:xfrm>
            <a:off x="922800" y="1864400"/>
            <a:ext cx="7384724" cy="3676247"/>
            <a:chOff x="922800" y="1468666"/>
            <a:chExt cx="7384724" cy="4641867"/>
          </a:xfrm>
        </p:grpSpPr>
        <p:pic>
          <p:nvPicPr>
            <p:cNvPr id="332" name="Google Shape;332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22800" y="1468666"/>
              <a:ext cx="3899552" cy="4641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3" name="Google Shape;333;p45"/>
            <p:cNvSpPr txBox="1"/>
            <p:nvPr/>
          </p:nvSpPr>
          <p:spPr>
            <a:xfrm>
              <a:off x="4971524" y="2401815"/>
              <a:ext cx="3336000" cy="31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700"/>
                <a:buFont typeface="Quicksand"/>
                <a:buNone/>
              </a:pPr>
              <a:r>
                <a:rPr lang="en-US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Self-contained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434343"/>
                </a:buClr>
                <a:buSzPts val="1700"/>
                <a:buFont typeface="Quicksand"/>
                <a:buNone/>
              </a:pPr>
              <a:r>
                <a:rPr lang="en-US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Deployable as a unit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434343"/>
                </a:buClr>
                <a:buSzPts val="1700"/>
                <a:buFont typeface="Quicksand"/>
                <a:buNone/>
              </a:pPr>
              <a:r>
                <a:rPr lang="en-US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Independently elastic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1200"/>
                </a:spcBef>
                <a:spcAft>
                  <a:spcPts val="1200"/>
                </a:spcAft>
                <a:buClr>
                  <a:srgbClr val="434343"/>
                </a:buClr>
                <a:buSzPts val="1700"/>
                <a:buFont typeface="Quicksand"/>
                <a:buNone/>
              </a:pPr>
              <a:r>
                <a:rPr lang="en-US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Data plane and control plane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grpSp>
          <p:nvGrpSpPr>
            <p:cNvPr id="334" name="Google Shape;334;p45"/>
            <p:cNvGrpSpPr/>
            <p:nvPr/>
          </p:nvGrpSpPr>
          <p:grpSpPr>
            <a:xfrm>
              <a:off x="4749299" y="2989820"/>
              <a:ext cx="3425900" cy="164000"/>
              <a:chOff x="5092450" y="2001634"/>
              <a:chExt cx="3425900" cy="123000"/>
            </a:xfrm>
          </p:grpSpPr>
          <p:cxnSp>
            <p:nvCxnSpPr>
              <p:cNvPr id="335" name="Google Shape;335;p45"/>
              <p:cNvCxnSpPr/>
              <p:nvPr/>
            </p:nvCxnSpPr>
            <p:spPr>
              <a:xfrm>
                <a:off x="5161350" y="2063134"/>
                <a:ext cx="3357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36" name="Google Shape;336;p45"/>
              <p:cNvSpPr/>
              <p:nvPr/>
            </p:nvSpPr>
            <p:spPr>
              <a:xfrm>
                <a:off x="5092450" y="2001634"/>
                <a:ext cx="123000" cy="1230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FF5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7" name="Google Shape;337;p45"/>
            <p:cNvGrpSpPr/>
            <p:nvPr/>
          </p:nvGrpSpPr>
          <p:grpSpPr>
            <a:xfrm>
              <a:off x="4749299" y="3699487"/>
              <a:ext cx="3425900" cy="164000"/>
              <a:chOff x="5092450" y="2577584"/>
              <a:chExt cx="3425900" cy="123000"/>
            </a:xfrm>
          </p:grpSpPr>
          <p:cxnSp>
            <p:nvCxnSpPr>
              <p:cNvPr id="338" name="Google Shape;338;p45"/>
              <p:cNvCxnSpPr/>
              <p:nvPr/>
            </p:nvCxnSpPr>
            <p:spPr>
              <a:xfrm>
                <a:off x="5161350" y="2639084"/>
                <a:ext cx="3357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39" name="Google Shape;339;p45"/>
              <p:cNvSpPr/>
              <p:nvPr/>
            </p:nvSpPr>
            <p:spPr>
              <a:xfrm>
                <a:off x="5092450" y="2577584"/>
                <a:ext cx="123000" cy="1230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FF5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0" name="Google Shape;340;p45"/>
            <p:cNvGrpSpPr/>
            <p:nvPr/>
          </p:nvGrpSpPr>
          <p:grpSpPr>
            <a:xfrm>
              <a:off x="4749299" y="4409153"/>
              <a:ext cx="3425900" cy="164000"/>
              <a:chOff x="5092450" y="3066134"/>
              <a:chExt cx="3425900" cy="123000"/>
            </a:xfrm>
          </p:grpSpPr>
          <p:cxnSp>
            <p:nvCxnSpPr>
              <p:cNvPr id="341" name="Google Shape;341;p45"/>
              <p:cNvCxnSpPr/>
              <p:nvPr/>
            </p:nvCxnSpPr>
            <p:spPr>
              <a:xfrm>
                <a:off x="5161350" y="3127634"/>
                <a:ext cx="3357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42" name="Google Shape;342;p45"/>
              <p:cNvSpPr/>
              <p:nvPr/>
            </p:nvSpPr>
            <p:spPr>
              <a:xfrm>
                <a:off x="5092450" y="3066134"/>
                <a:ext cx="123000" cy="1230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FF5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3" name="Google Shape;343;p45"/>
          <p:cNvSpPr/>
          <p:nvPr/>
        </p:nvSpPr>
        <p:spPr>
          <a:xfrm>
            <a:off x="300299" y="955655"/>
            <a:ext cx="76213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https://github.com/wso2/reference-architecture/blob/master/reference-architecture-cell-based.md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474" y="0"/>
            <a:ext cx="606842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354" name="Google Shape;354;p4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76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 u="sng">
                <a:solidFill>
                  <a:schemeClr val="hlink"/>
                </a:solidFill>
                <a:hlinkClick r:id="rId3"/>
              </a:rPr>
              <a:t>http://www.slideshare.net/chris.e.richardson</a:t>
            </a:r>
            <a:endParaRPr sz="1700"/>
          </a:p>
          <a:p>
            <a:pPr indent="-247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 u="sng">
                <a:solidFill>
                  <a:schemeClr val="hlink"/>
                </a:solidFill>
                <a:hlinkClick r:id="rId4"/>
              </a:rPr>
              <a:t>http://martinfowler.com/articles/microservices.html</a:t>
            </a:r>
            <a:r>
              <a:rPr lang="en-US" sz="1700"/>
              <a:t> </a:t>
            </a:r>
            <a:endParaRPr sz="1700"/>
          </a:p>
          <a:p>
            <a:pPr indent="-247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 u="sng">
                <a:solidFill>
                  <a:schemeClr val="hlink"/>
                </a:solidFill>
                <a:hlinkClick r:id="rId5"/>
              </a:rPr>
              <a:t>http://www.thoughtworks.com/insights/blog/microservices-nutshell</a:t>
            </a:r>
            <a:r>
              <a:rPr lang="en-US" sz="1700"/>
              <a:t> </a:t>
            </a:r>
            <a:endParaRPr sz="17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Microservices Characteristics</a:t>
            </a:r>
            <a:br>
              <a:rPr lang="en-US"/>
            </a:br>
            <a:r>
              <a:rPr lang="en-US"/>
              <a:t>(Martin Fowler)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Componentization</a:t>
            </a:r>
            <a:r>
              <a:rPr lang="en-US"/>
              <a:t> </a:t>
            </a:r>
            <a:endParaRPr/>
          </a:p>
          <a:p>
            <a:pPr indent="-228600" lvl="2" marL="114300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Replacability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Organisation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around business capabilities instead of around technology.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Smart endpoints and dumb pipes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explicitly avoiding the use of an Enterprise Service Bus (ESB)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Decentralised data management</a:t>
            </a:r>
            <a:r>
              <a:rPr lang="en-US"/>
              <a:t>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with one database for each service instead of one database for a whole company.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Infrastructure automation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with continuous delivery being mandatory.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 u="sng">
                <a:solidFill>
                  <a:schemeClr val="hlink"/>
                </a:solidFill>
                <a:hlinkClick r:id="rId3"/>
              </a:rPr>
              <a:t>http://martinfowler.com/articles/microservices.html</a:t>
            </a:r>
            <a:r>
              <a:rPr lang="en-US" sz="2100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You build it you run it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Amazon story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2001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Exactly equal to Microservices!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(this isn’t new!)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Benefits of Microservices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Independent organization makes it easier for developers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Separation of concern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 code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 test cases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 scaling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Faster to build, deploy and test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18369"/>
            <a:ext cx="9516400" cy="3001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Microservices deployment model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Increasingly fitting with “containerisation”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Docker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CoreOS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Kubernetes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Etc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Container model is lightweight virtualization with each “VM” running a single process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ner and Outer Architecture" id="138" name="Google Shape;138;p2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111" y="221544"/>
            <a:ext cx="8029222" cy="5874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