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6858000" cx="9144000"/>
  <p:notesSz cx="6858000" cy="9144000"/>
  <p:embeddedFontLst>
    <p:embeddedFont>
      <p:font typeface="Montserrat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cf65aaa53e_0_7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cf65aaa53e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gcf65aaa53e_0_7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227454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5"/>
          <p:cNvSpPr txBox="1"/>
          <p:nvPr>
            <p:ph idx="1" type="body"/>
          </p:nvPr>
        </p:nvSpPr>
        <p:spPr>
          <a:xfrm>
            <a:off x="375635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1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1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1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6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97" name="Google Shape;97;p16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98" name="Google Shape;98;p1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Google Shape;99;p1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0" name="Google Shape;100;p1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7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4" name="Google Shape;104;p1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Google Shape;105;p1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" name="Google Shape;106;p1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8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0" name="Google Shape;110;p18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11" name="Google Shape;111;p18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2" name="Google Shape;112;p18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13" name="Google Shape;113;p1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4" name="Google Shape;114;p1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" name="Google Shape;115;p1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9" name="Google Shape;119;p1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0" name="Google Shape;120;p1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Google Shape;123;p2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Google Shape;124;p2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457200" y="273050"/>
            <a:ext cx="3008400" cy="1161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1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28" name="Google Shape;128;p21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29" name="Google Shape;129;p2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0" name="Google Shape;130;p2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1" name="Google Shape;131;p2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5" name="Google Shape;135;p22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36" name="Google Shape;136;p2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7" name="Google Shape;137;p2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8" name="Google Shape;138;p2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3"/>
          <p:cNvSpPr txBox="1"/>
          <p:nvPr>
            <p:ph idx="1" type="body"/>
          </p:nvPr>
        </p:nvSpPr>
        <p:spPr>
          <a:xfrm rot="5400000">
            <a:off x="2227385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2" name="Google Shape;142;p2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3" name="Google Shape;143;p2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4" name="Google Shape;144;p2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4"/>
          <p:cNvSpPr txBox="1"/>
          <p:nvPr>
            <p:ph idx="1" type="body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8" name="Google Shape;148;p2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9" name="Google Shape;149;p2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0" name="Google Shape;150;p2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6" name="Google Shape;26;p4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7" name="Google Shape;27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1168930" y="6344711"/>
            <a:ext cx="4942379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2016 except where credited elsewhere.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5635" y="6428175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2" name="Google Shape;82;p13"/>
          <p:cNvSpPr txBox="1"/>
          <p:nvPr>
            <p:ph idx="1" type="body"/>
          </p:nvPr>
        </p:nvSpPr>
        <p:spPr>
          <a:xfrm>
            <a:off x="375635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3"/>
          <p:cNvSpPr txBox="1"/>
          <p:nvPr/>
        </p:nvSpPr>
        <p:spPr>
          <a:xfrm>
            <a:off x="1168930" y="6408634"/>
            <a:ext cx="3429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2015.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84" name="Google Shape;84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5635" y="6492098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thub.com/pzfreo/ox-soa/issues/new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Introduction</a:t>
            </a:r>
            <a:br>
              <a:rPr lang="en-US"/>
            </a:br>
            <a:r>
              <a:rPr lang="en-US"/>
              <a:t>Service Oriented Architecture</a:t>
            </a:r>
            <a:br>
              <a:rPr lang="en-US"/>
            </a:br>
            <a:endParaRPr/>
          </a:p>
        </p:txBody>
      </p:sp>
      <p:sp>
        <p:nvSpPr>
          <p:cNvPr id="156" name="Google Shape;156;p25"/>
          <p:cNvSpPr txBox="1"/>
          <p:nvPr>
            <p:ph idx="1" type="subTitle"/>
          </p:nvPr>
        </p:nvSpPr>
        <p:spPr>
          <a:xfrm>
            <a:off x="1371824" y="4175404"/>
            <a:ext cx="6400354" cy="1752451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Oxford University </a:t>
            </a:r>
            <a:endParaRPr/>
          </a:p>
          <a:p>
            <a:pPr indent="0" lvl="0" marL="0" rtl="0" algn="ctr"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Software Engineering Programme</a:t>
            </a:r>
            <a:endParaRPr/>
          </a:p>
          <a:p>
            <a:pPr indent="0" lvl="0" marL="0" rtl="0" algn="ctr"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April 2021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2766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Basic HTTP server and client</a:t>
            </a:r>
            <a:endParaRPr/>
          </a:p>
          <a:p>
            <a:pPr indent="-32766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Understanding decorations for HTTP services</a:t>
            </a:r>
            <a:endParaRPr/>
          </a:p>
          <a:p>
            <a:pPr indent="-32766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Evolving the Richardson Maturity Model towards a RESTful service</a:t>
            </a:r>
            <a:endParaRPr/>
          </a:p>
          <a:p>
            <a:pPr indent="-32766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Microservice and Docker deployment</a:t>
            </a:r>
            <a:endParaRPr/>
          </a:p>
          <a:p>
            <a:pPr indent="-32766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gRPC</a:t>
            </a:r>
            <a:endParaRPr/>
          </a:p>
          <a:p>
            <a:pPr indent="-32766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Event driven architecture </a:t>
            </a:r>
            <a:endParaRPr/>
          </a:p>
          <a:p>
            <a:pPr indent="-32766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SSL and OAuth2 security </a:t>
            </a:r>
            <a:endParaRPr/>
          </a:p>
          <a:p>
            <a:pPr indent="-32766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GraphQL</a:t>
            </a:r>
            <a:endParaRPr/>
          </a:p>
          <a:p>
            <a:pPr indent="-401320" lvl="0" marL="342900" rtl="0" algn="l">
              <a:spcBef>
                <a:spcPts val="592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API Management and Analytics</a:t>
            </a:r>
            <a:endParaRPr/>
          </a:p>
          <a:p>
            <a:pPr indent="-32766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Mediation</a:t>
            </a:r>
            <a:endParaRPr/>
          </a:p>
        </p:txBody>
      </p:sp>
      <p:sp>
        <p:nvSpPr>
          <p:cNvPr id="209" name="Google Shape;209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Practicals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Resources	</a:t>
            </a:r>
            <a:endParaRPr/>
          </a:p>
        </p:txBody>
      </p:sp>
      <p:sp>
        <p:nvSpPr>
          <p:cNvPr id="215" name="Google Shape;215;p35"/>
          <p:cNvSpPr txBox="1"/>
          <p:nvPr>
            <p:ph idx="1" type="body"/>
          </p:nvPr>
        </p:nvSpPr>
        <p:spPr>
          <a:xfrm>
            <a:off x="375635" y="152275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Weerawarana et al, </a:t>
            </a:r>
            <a:r>
              <a:rPr i="1" lang="en-US" sz="2400"/>
              <a:t>Web Services Platform Architecture, </a:t>
            </a:r>
            <a:r>
              <a:rPr lang="en-US" sz="2400"/>
              <a:t>(Pearson, 2005)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Erl, </a:t>
            </a:r>
            <a:r>
              <a:rPr i="1" lang="en-US" sz="2400"/>
              <a:t>SOA</a:t>
            </a:r>
            <a:r>
              <a:rPr lang="en-US" sz="2400"/>
              <a:t> (Prentice-Hall, 2005)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Richardson and Ruby, </a:t>
            </a:r>
            <a:r>
              <a:rPr i="1" lang="en-US" sz="2400"/>
              <a:t>RESTful Web Services </a:t>
            </a:r>
            <a:r>
              <a:rPr lang="en-US" sz="2400"/>
              <a:t>(O’Reilly, 2007)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Webber et al, </a:t>
            </a:r>
            <a:r>
              <a:rPr i="1" lang="en-US" sz="2400"/>
              <a:t>REST in Practice </a:t>
            </a:r>
            <a:r>
              <a:rPr lang="en-US" sz="2400"/>
              <a:t>(O’Reilly, 2010)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Fielding, </a:t>
            </a:r>
            <a:r>
              <a:rPr i="1" lang="en-US" sz="2400"/>
              <a:t>Architectural Styles and the Design of Network-based Software Architectures, </a:t>
            </a:r>
            <a:r>
              <a:rPr lang="en-US" sz="2400"/>
              <a:t>(University of California, 2000)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Various W3C, OASIS, IETF, OMG standards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Rules of Engagement</a:t>
            </a:r>
            <a:endParaRPr/>
          </a:p>
        </p:txBody>
      </p:sp>
      <p:sp>
        <p:nvSpPr>
          <p:cNvPr id="221" name="Google Shape;221;p3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Ask questions as we go along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We will “park” any that are better answered later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b="1" lang="en-US" sz="2000"/>
              <a:t>Don’t wait till the end to ask or raise concerns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Timings are flexible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Please keep mobile phones silent or better still turned off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If you have improvements or bug reports, please submit issues or pull requests: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 u="sng">
                <a:solidFill>
                  <a:schemeClr val="hlink"/>
                </a:solidFill>
                <a:hlinkClick r:id="rId3"/>
              </a:rPr>
              <a:t>https://github.com/pzfreo/ox-soa/issues/new</a:t>
            </a:r>
            <a:r>
              <a:rPr lang="en-US" sz="2400"/>
              <a:t>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200"/>
              <a:t>Online</a:t>
            </a:r>
            <a:r>
              <a:rPr lang="en-US" sz="4200"/>
              <a:t> </a:t>
            </a:r>
            <a:endParaRPr sz="4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/>
              <a:t>Rules of Engagement!</a:t>
            </a:r>
            <a:endParaRPr sz="4200"/>
          </a:p>
        </p:txBody>
      </p:sp>
      <p:sp>
        <p:nvSpPr>
          <p:cNvPr id="228" name="Google Shape;228;p37"/>
          <p:cNvSpPr txBox="1"/>
          <p:nvPr>
            <p:ph idx="1" type="body"/>
          </p:nvPr>
        </p:nvSpPr>
        <p:spPr>
          <a:xfrm>
            <a:off x="375635" y="16764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Please keep your video on during class time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Please keep logged into Slack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We will break into breakout rooms for the exercises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Paul Fremantle</a:t>
            </a:r>
            <a:endParaRPr/>
          </a:p>
        </p:txBody>
      </p:sp>
      <p:sp>
        <p:nvSpPr>
          <p:cNvPr id="234" name="Google Shape;234;p38"/>
          <p:cNvSpPr txBox="1"/>
          <p:nvPr>
            <p:ph idx="1" type="body"/>
          </p:nvPr>
        </p:nvSpPr>
        <p:spPr>
          <a:xfrm>
            <a:off x="457647" y="1600647"/>
            <a:ext cx="4114354" cy="4525119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rmAutofit fontScale="92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/>
              <a:t>VP, Engineering at Weaveworks</a:t>
            </a:r>
            <a:endParaRPr sz="2000"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/>
              <a:t>Previously </a:t>
            </a:r>
            <a:r>
              <a:rPr lang="en-US" sz="2000"/>
              <a:t>CTO and Co-Founder of WSO2</a:t>
            </a:r>
            <a:endParaRPr/>
          </a:p>
          <a:p>
            <a:pPr indent="-285750" lvl="1" marL="742950" rtl="0" algn="l">
              <a:spcBef>
                <a:spcPts val="2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sz="1600"/>
              <a:t>An Open Source SOA and API focused company</a:t>
            </a:r>
            <a:endParaRPr/>
          </a:p>
          <a:p>
            <a:pPr indent="-342900" lvl="0" marL="34290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/>
              <a:t>Senior Technical Staff Member, IBM WebSphere architecture</a:t>
            </a:r>
            <a:endParaRPr/>
          </a:p>
          <a:p>
            <a:pPr indent="-342900" lvl="0" marL="34290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/>
              <a:t>Co-Chair Web Services Reliable eXchange at OASIS (WSRM)</a:t>
            </a:r>
            <a:endParaRPr/>
          </a:p>
          <a:p>
            <a:pPr indent="-342900" lvl="0" marL="34290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/>
              <a:t>VP, Apache Synapse and Member of ASF</a:t>
            </a:r>
            <a:endParaRPr/>
          </a:p>
          <a:p>
            <a:pPr indent="-342900" lvl="0" marL="34290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/>
              <a:t>MA in Maths and Philosophy</a:t>
            </a:r>
            <a:endParaRPr/>
          </a:p>
          <a:p>
            <a:pPr indent="-342900" lvl="0" marL="34290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/>
              <a:t>MSc in Computation</a:t>
            </a:r>
            <a:endParaRPr/>
          </a:p>
          <a:p>
            <a:pPr indent="-342900" lvl="0" marL="34290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/>
              <a:t>PhD in Computing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–</a:t>
            </a:r>
            <a:r>
              <a:rPr lang="en-US" sz="2000"/>
              <a:t> IoT privacy and security</a:t>
            </a:r>
            <a:endParaRPr/>
          </a:p>
        </p:txBody>
      </p:sp>
      <p:pic>
        <p:nvPicPr>
          <p:cNvPr id="235" name="Google Shape;235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22230" y="1707803"/>
            <a:ext cx="4047381" cy="30372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You?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Let’s get started</a:t>
            </a:r>
            <a:endParaRPr/>
          </a:p>
        </p:txBody>
      </p:sp>
      <p:pic>
        <p:nvPicPr>
          <p:cNvPr descr="MPj02894870000[1]" id="246" name="Google Shape;246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52837" y="1404194"/>
            <a:ext cx="3045023" cy="4556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62" name="Google Shape;162;p2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Aims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Pre-requisites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Contents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Connections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Resources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Rules of Engagement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Introductions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1919" y="1193801"/>
            <a:ext cx="8409917" cy="4102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Apologies for the Jargon</a:t>
            </a:r>
            <a:endParaRPr/>
          </a:p>
        </p:txBody>
      </p:sp>
      <p:sp>
        <p:nvSpPr>
          <p:cNvPr id="173" name="Google Shape;173;p2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There is a lot!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Microservices, SOA, DevOps, REST, SOAP, WSDL, Swagger, JSON, XML, OAuth2, TLS, Service Mesh, etc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Please ask if I fail to explain an acronym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Aims</a:t>
            </a:r>
            <a:endParaRPr/>
          </a:p>
        </p:txBody>
      </p:sp>
      <p:sp>
        <p:nvSpPr>
          <p:cNvPr id="179" name="Google Shape;179;p29"/>
          <p:cNvSpPr txBox="1"/>
          <p:nvPr>
            <p:ph idx="1" type="body"/>
          </p:nvPr>
        </p:nvSpPr>
        <p:spPr>
          <a:xfrm>
            <a:off x="375635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To understand: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Benefits and challenges of SOA 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Services, Microservices and APIs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Security models 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Mediation, Composition, Governance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Implementation of 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REST based services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Event based architectures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gRPC and binary protocol based services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Microservices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OAuth2 and SSL secured services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API Gateways and clients</a:t>
            </a:r>
            <a:endParaRPr sz="2000"/>
          </a:p>
          <a:p>
            <a:pPr indent="-2984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US" sz="2000"/>
              <a:t>Mediation and composition</a:t>
            </a:r>
            <a:endParaRPr sz="2000"/>
          </a:p>
          <a:p>
            <a:pPr indent="-158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Pre-requisites</a:t>
            </a:r>
            <a:br>
              <a:rPr lang="en-US"/>
            </a:br>
            <a:r>
              <a:rPr lang="en-US" sz="3100"/>
              <a:t>(Some familiarity required)</a:t>
            </a:r>
            <a:endParaRPr/>
          </a:p>
        </p:txBody>
      </p:sp>
      <p:sp>
        <p:nvSpPr>
          <p:cNvPr id="185" name="Google Shape;185;p3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385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Char char="•"/>
            </a:pPr>
            <a:r>
              <a:rPr lang="en-US" sz="2900"/>
              <a:t>Languages: Typescript, Node, Python, Java</a:t>
            </a:r>
            <a:endParaRPr sz="2900"/>
          </a:p>
          <a:p>
            <a:pPr indent="-3238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900"/>
              <a:buChar char="•"/>
            </a:pPr>
            <a:r>
              <a:rPr lang="en-US" sz="2900"/>
              <a:t>Data formats: JSON and XML</a:t>
            </a:r>
            <a:endParaRPr sz="2900"/>
          </a:p>
          <a:p>
            <a:pPr indent="-3238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900"/>
              <a:buChar char="•"/>
            </a:pPr>
            <a:r>
              <a:rPr lang="en-US" sz="2900"/>
              <a:t>Tools: Unix shell, VSCode, Postman</a:t>
            </a:r>
            <a:endParaRPr sz="2900"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29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Contents</a:t>
            </a:r>
            <a:endParaRPr/>
          </a:p>
        </p:txBody>
      </p:sp>
      <p:sp>
        <p:nvSpPr>
          <p:cNvPr id="191" name="Google Shape;191;p31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rmAutofit fontScale="85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800"/>
              <a:t>Overview and course outline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800"/>
              <a:t>Case studies and motivations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800"/>
              <a:t>REST introduction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800"/>
              <a:t>REST example flows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800"/>
              <a:t>Advanced REST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SOAP and WSDL</a:t>
            </a:r>
            <a:endParaRPr sz="2800"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800"/>
              <a:t>Microservices architecture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Event Architectures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800"/>
              <a:t>gRPC and binary protocols</a:t>
            </a:r>
            <a:endParaRPr/>
          </a:p>
        </p:txBody>
      </p:sp>
      <p:sp>
        <p:nvSpPr>
          <p:cNvPr id="192" name="Google Shape;192;p31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Deployment, DevOps, containers and cloud-native applications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Integration and ESBs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Security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API and API Management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Orchestration and Choreography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Governance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Overview, futures, recap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Practicals</a:t>
            </a:r>
            <a:endParaRPr/>
          </a:p>
        </p:txBody>
      </p:sp>
      <p:sp>
        <p:nvSpPr>
          <p:cNvPr id="198" name="Google Shape;198;p32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rmAutofit/>
          </a:bodyPr>
          <a:lstStyle/>
          <a:p>
            <a:pPr indent="-514350" lvl="0" marL="5143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UcPeriod"/>
            </a:pPr>
            <a:r>
              <a:rPr lang="en-US" sz="2400"/>
              <a:t>My aim is to have </a:t>
            </a:r>
            <a:r>
              <a:rPr b="1" lang="en-US" sz="2400"/>
              <a:t>more</a:t>
            </a:r>
            <a:r>
              <a:rPr lang="en-US" sz="2400"/>
              <a:t> practicals than is reasonable: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Some people finish early, so there are extensions and bonus practicals for them.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You might even wish to do more at home?!?</a:t>
            </a:r>
            <a:br>
              <a:rPr lang="en-US" sz="2000"/>
            </a:br>
            <a:endParaRPr sz="2000"/>
          </a:p>
          <a:p>
            <a:pPr indent="-514350" lvl="0" marL="5143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UcPeriod"/>
            </a:pPr>
            <a:r>
              <a:rPr lang="en-US" sz="2400"/>
              <a:t>The practicals are quite directive to start with:</a:t>
            </a:r>
            <a:endParaRPr/>
          </a:p>
          <a:p>
            <a:pPr indent="-51435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This is a complex area with a lot to cover.</a:t>
            </a:r>
            <a:endParaRPr/>
          </a:p>
          <a:p>
            <a:pPr indent="-51435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Extensions are more freeform.</a:t>
            </a:r>
            <a:endParaRPr/>
          </a:p>
          <a:p>
            <a:pPr indent="-51435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i="1" lang="en-US" sz="2000"/>
              <a:t>You need to </a:t>
            </a:r>
            <a:r>
              <a:rPr b="1" i="1" lang="en-US" sz="2000"/>
              <a:t>think</a:t>
            </a:r>
            <a:r>
              <a:rPr i="1" lang="en-US" sz="2000"/>
              <a:t> and not just do as I say </a:t>
            </a:r>
            <a:br>
              <a:rPr i="1" lang="en-US" sz="2000"/>
            </a:br>
            <a:r>
              <a:rPr i="1" lang="en-US" sz="2000"/>
              <a:t>to get the most out of them.</a:t>
            </a:r>
            <a:endParaRPr/>
          </a:p>
          <a:p>
            <a:pPr indent="0" lvl="1" marL="4000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0"/>
            <a:ext cx="7001731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