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605a2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cf605a253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605a2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cf605a253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papers.ssrn.com/sol3/papers.cfm?abstract_id=2038665" TargetMode="External"/><Relationship Id="rId4" Type="http://schemas.openxmlformats.org/officeDocument/2006/relationships/hyperlink" Target="http://papers.ssrn.com/sol3/papers.cfm?abstract_id=2038665" TargetMode="External"/><Relationship Id="rId5" Type="http://schemas.openxmlformats.org/officeDocument/2006/relationships/hyperlink" Target="http://papers.ssrn.com/sol3/papers.cfm?abstract_id=2038665" TargetMode="External"/><Relationship Id="rId6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Choreography and Orchestration of Services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Amazon Simple</a:t>
            </a:r>
            <a:br>
              <a:rPr lang="en-US"/>
            </a:br>
            <a:r>
              <a:rPr lang="en-US"/>
              <a:t> Workflow Service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66" y="274638"/>
            <a:ext cx="5539748" cy="555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http://aws.amazon.com/swf/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600"/>
            <a:ext cx="9144000" cy="665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Execution Language (BPEL)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Standardised XML language for executable processes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Well defined execution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No deadlocks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Graphs must be acyclic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Tied to WSDL concepts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built in support for human activities (though this has been added)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graphical notation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main strength of BPEL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BPEL is a completely executable standalone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PartnerLinks define places where you can call WSDL services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Or where other parties can call WSDL Services into the process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Deployment descriptor + BPEL can be executed without any Java or other language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The main weaknesses of BPEL	</a:t>
            </a:r>
            <a:br>
              <a:rPr lang="en-US"/>
            </a:br>
            <a:r>
              <a:rPr lang="en-US" sz="2200"/>
              <a:t>(IMO)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much like a programming language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WS-HumanTask, BPEL4People and script or Java extensions to make it useful for real processes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swimlanes (explained in a minute)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common visual notation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+ BPEL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theory: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 experts design and model in BPMN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Developers/Implementors implement in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standard bridging/mapping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Double the effort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notation for a subset of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Execution semantics for BPMN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Notational support for choreography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of both worlds?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Need to write external logic in another language to implement a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74638"/>
            <a:ext cx="328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163481"/>
            <a:ext cx="4730205" cy="594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2.0 Basics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6175"/>
            <a:ext cx="858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Swimlanes:</a:t>
            </a:r>
            <a:br>
              <a:rPr lang="en-US"/>
            </a:br>
            <a:r>
              <a:rPr lang="en-US" sz="2200"/>
              <a:t>partition an activity diagram into the responsibilities of different entities </a:t>
            </a:r>
            <a:br>
              <a:rPr lang="en-US" sz="2200"/>
            </a:b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07" y="1417638"/>
            <a:ext cx="6672174" cy="449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Business Process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194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Hammer &amp; Champy [1993] “A collection of activities that takes one or more kinds of input and creates an output that is of value to the customer.”</a:t>
            </a:r>
            <a:br>
              <a:rPr lang="en-US" sz="2400"/>
            </a:b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Davenport [1992]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Swimlanes represent different participants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1560255"/>
            <a:ext cx="7127876" cy="529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Basic Constructs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Events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Gateways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Sequence Flows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0" y="1600200"/>
            <a:ext cx="2908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50" y="2653371"/>
            <a:ext cx="5143500" cy="104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9850" y="4724400"/>
            <a:ext cx="51308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7964" y="3810000"/>
            <a:ext cx="4648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Text Annotations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you document your processes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94" y="2377261"/>
            <a:ext cx="7227382" cy="436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Start Events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Start Event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Message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Timer Start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Conditional Start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Signal Start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19" y="1470414"/>
            <a:ext cx="980826" cy="77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4471" y="2082470"/>
            <a:ext cx="7239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845" y="2625527"/>
            <a:ext cx="82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39819" y="3159654"/>
            <a:ext cx="8128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0945" y="3646884"/>
            <a:ext cx="7493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Intermediate Events</a:t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490" y="1790700"/>
            <a:ext cx="10033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Intermediate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Throw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Some End Events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409700"/>
            <a:ext cx="5334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Activities</a:t>
            </a:r>
            <a:br>
              <a:rPr lang="en-US"/>
            </a:b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8434"/>
            <a:ext cx="9144000" cy="565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 Task	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Call a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Unlike BPEL there is no direct way of capturing the actual 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Typically need to write some code (e.g. Java) to capture that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Transitions between activities represent </a:t>
            </a:r>
            <a:r>
              <a:rPr i="1" lang="en-US"/>
              <a:t>control dependencies</a:t>
            </a:r>
            <a:r>
              <a:rPr lang="en-US"/>
              <a:t>: one activity must complete before another can start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Workflows also have </a:t>
            </a:r>
            <a:r>
              <a:rPr i="1" lang="en-US"/>
              <a:t>data dependencies</a:t>
            </a:r>
            <a:r>
              <a:rPr lang="en-US"/>
              <a:t>: one activity produces a result that another requires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UML activity diagrams allow </a:t>
            </a:r>
            <a:r>
              <a:rPr i="1" lang="en-US"/>
              <a:t>object flow </a:t>
            </a:r>
            <a:r>
              <a:rPr lang="en-US"/>
              <a:t>as well as </a:t>
            </a:r>
            <a:r>
              <a:rPr i="1" lang="en-US"/>
              <a:t>control flow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Dependent data is shown as an object icon (rectangle with underlined name and type)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/>
              <a:t>dependencies </a:t>
            </a:r>
            <a:r>
              <a:rPr lang="en-US"/>
              <a:t>shown as dashed arrows from generating activity to object, and from object to consuming activity(s)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same object may occur multiple times in an activity diagram, typically in different </a:t>
            </a:r>
            <a:r>
              <a:rPr i="1" lang="en-US"/>
              <a:t>states </a:t>
            </a:r>
            <a:r>
              <a:rPr lang="en-US"/>
              <a:t>(shown in square brackets after object name) 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 Object Flow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181101"/>
            <a:ext cx="7257268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Services provide </a:t>
            </a:r>
            <a:r>
              <a:rPr i="1" lang="en-US"/>
              <a:t>platform- and language-independent access </a:t>
            </a:r>
            <a:r>
              <a:rPr lang="en-US"/>
              <a:t>to </a:t>
            </a:r>
            <a:r>
              <a:rPr i="1" lang="en-US"/>
              <a:t>software components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these components are </a:t>
            </a:r>
            <a:r>
              <a:rPr i="1" lang="en-US"/>
              <a:t>isolated</a:t>
            </a:r>
            <a:r>
              <a:rPr lang="en-US"/>
              <a:t>: they need to be </a:t>
            </a:r>
            <a:r>
              <a:rPr i="1" lang="en-US"/>
              <a:t>assembled </a:t>
            </a:r>
            <a:r>
              <a:rPr lang="en-US"/>
              <a:t>into </a:t>
            </a:r>
            <a:r>
              <a:rPr i="1" lang="en-US"/>
              <a:t>service-oriented architectures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Ideally, they should be recursively </a:t>
            </a:r>
            <a:r>
              <a:rPr i="1" lang="en-US"/>
              <a:t>composable </a:t>
            </a:r>
            <a:r>
              <a:rPr lang="en-US"/>
              <a:t>to form composite services in their own right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Workflow </a:t>
            </a:r>
            <a:r>
              <a:rPr lang="en-US"/>
              <a:t>languages for scripting or ‘glue’ between individual services 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BPMN, WSCI, WSFL, XLANG, BPEL. . .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beyond mere </a:t>
            </a:r>
            <a:r>
              <a:rPr i="1" lang="en-US"/>
              <a:t>business protocol specifications </a:t>
            </a:r>
            <a:r>
              <a:rPr lang="en-US"/>
              <a:t>like RosettaNet, which are essentially paper specifications so can’t be automated and won’t scale 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Flows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26" y="1651000"/>
            <a:ext cx="5418974" cy="402761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flows are within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flows between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swimlanes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Gateways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Exclusive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choose one path (if/else)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 single event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Parallel Gateway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Fork – do both / all paths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Join – wait for all inputs </a:t>
            </a:r>
            <a:endParaRPr/>
          </a:p>
        </p:txBody>
      </p:sp>
      <p:pic>
        <p:nvPicPr>
          <p:cNvPr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3811" y="1417638"/>
            <a:ext cx="1117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011" y="3135511"/>
            <a:ext cx="9779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Event Gateway</a:t>
            </a:r>
            <a:endParaRPr/>
          </a:p>
        </p:txBody>
      </p:sp>
      <p:pic>
        <p:nvPicPr>
          <p:cNvPr id="291" name="Google Shape;2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1295"/>
            <a:ext cx="9144000" cy="305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Gateway allows different events to trigger different actions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Complex Gateway</a:t>
            </a:r>
            <a:endParaRPr/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9100"/>
            <a:ext cx="9144000" cy="346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457200" y="5103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How much </a:t>
            </a:r>
            <a:br>
              <a:rPr lang="en-US"/>
            </a:br>
            <a:r>
              <a:rPr lang="en-US"/>
              <a:t>BPMN</a:t>
            </a:r>
            <a:br>
              <a:rPr lang="en-US"/>
            </a:br>
            <a:r>
              <a:rPr lang="en-US"/>
              <a:t>do you need?</a:t>
            </a: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Language is Enough?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and Practical Use of the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Management Notation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http://papers.ssrn.com/sol3/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papers.cfm?abstract_id=2038665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352" y="274638"/>
            <a:ext cx="5184648" cy="5642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Process Management has a strong place in composing SOA systems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Externalising dependencies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Agility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Sharing with the business owners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Removal of Dependencies</a:t>
            </a:r>
            <a:br>
              <a:rPr lang="en-US"/>
            </a:br>
            <a:r>
              <a:rPr lang="en-US"/>
              <a:t>(Leymann and Roller)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provides independence from data </a:t>
            </a:r>
            <a:r>
              <a:rPr i="1" lang="en-US" sz="2400"/>
              <a:t>representation</a:t>
            </a:r>
            <a:r>
              <a:rPr lang="en-US" sz="2400"/>
              <a:t>; workflow provides independence from control or data </a:t>
            </a:r>
            <a:r>
              <a:rPr i="1" lang="en-US" sz="2400"/>
              <a:t>flow</a:t>
            </a:r>
            <a:r>
              <a:rPr lang="en-US" sz="2400"/>
              <a:t>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240" y="2918851"/>
            <a:ext cx="6281618" cy="370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Motivations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Model Business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Understand what happens?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Who is responsible?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What is involved?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Simulate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and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Automate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Improve them more quickly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	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Get a real-time health status of processes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3887003" cy="2593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http://www.flickr.com/photos/herrolm/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86" y="3245078"/>
            <a:ext cx="3476122" cy="26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http://www.flickr.com/photos/tasuki/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vs Choreography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Orchestration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procedure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instructs participants globally </a:t>
            </a:r>
            <a:r>
              <a:rPr b="1" lang="en-US"/>
              <a:t>– </a:t>
            </a:r>
            <a:r>
              <a:rPr lang="en-US"/>
              <a:t>imperative; centralized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deterministic: ‘must’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Choreography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Describes protocol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Constraints on interaction, but participants act locally </a:t>
            </a:r>
            <a:r>
              <a:rPr b="1" lang="en-US"/>
              <a:t>– </a:t>
            </a:r>
            <a:r>
              <a:rPr lang="en-US"/>
              <a:t>declarative; no ‘current state’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Usually non-deterministic: ‘may’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 has a conductor, Ballet does not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1.1	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Designed to allow process designers to communicate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Think UML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Activities, Gateways,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Control and Data Flow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 modelling (Pools, Swimlanes)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BPMN Example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0"/>
            <a:ext cx="9144000" cy="405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