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Gill Sans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19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GillSans-bold.fntdata"/><Relationship Id="rId30" Type="http://schemas.openxmlformats.org/officeDocument/2006/relationships/font" Target="fonts/GillSans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a223f9c34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7a223f9c34_0_3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a223f9c34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g7a223f9c34_0_3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a223f9c34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g7a223f9c34_0_3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a223f9c34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g7a223f9c34_0_3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a223f9c34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g7a223f9c34_0_3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a223f9c34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g7a223f9c34_0_3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a223f9c34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g7a223f9c34_0_3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a223f9c34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g7a223f9c34_0_3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a223f9c34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g7a223f9c34_0_3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a223f9c3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7a223f9c34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a223f9c3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7a223f9c34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a223f9c3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7a223f9c34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a223f9c3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7a223f9c34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a223f9c3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7a223f9c34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a223f9c3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7a223f9c34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a223f9c3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7a223f9c34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a223f9c34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7a223f9c34_0_3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9" name="Google Shape;129;p17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30" name="Google Shape;130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7" name="Google Shape;137;p1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8" name="Google Shape;138;p1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9" name="Google Shape;139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4" name="Google Shape;154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2" name="Google Shape;162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 rot="5400000">
            <a:off x="2227385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Google Shape;176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.xml"/><Relationship Id="rId22" Type="http://schemas.openxmlformats.org/officeDocument/2006/relationships/theme" Target="../theme/theme1.xml"/><Relationship Id="rId10" Type="http://schemas.openxmlformats.org/officeDocument/2006/relationships/image" Target="../media/image1.png"/><Relationship Id="rId21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hyperlink" Target="http://creativecommons.org/licenses/by-sa/3.0/" TargetMode="External"/><Relationship Id="rId2" Type="http://schemas.openxmlformats.org/officeDocument/2006/relationships/image" Target="../media/image2.png"/><Relationship Id="rId3" Type="http://schemas.openxmlformats.org/officeDocument/2006/relationships/hyperlink" Target="http://creativecommons.org/licenses/by-sa/3.0/" TargetMode="Externa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://creativecommons.org/licenses/by-nc-sa/4.0/" TargetMode="External"/><Relationship Id="rId15" Type="http://schemas.openxmlformats.org/officeDocument/2006/relationships/slideLayout" Target="../slideLayouts/slideLayout5.xml"/><Relationship Id="rId14" Type="http://schemas.openxmlformats.org/officeDocument/2006/relationships/slideLayout" Target="../slideLayouts/slideLayout4.xml"/><Relationship Id="rId17" Type="http://schemas.openxmlformats.org/officeDocument/2006/relationships/slideLayout" Target="../slideLayouts/slideLayout7.xml"/><Relationship Id="rId16" Type="http://schemas.openxmlformats.org/officeDocument/2006/relationships/slideLayout" Target="../slideLayouts/slideLayout6.xml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slideLayout" Target="../slideLayouts/slideLayout9.xml"/><Relationship Id="rId6" Type="http://schemas.openxmlformats.org/officeDocument/2006/relationships/hyperlink" Target="http://creativecommons.org/licenses/by-sa/3.0/" TargetMode="External"/><Relationship Id="rId18" Type="http://schemas.openxmlformats.org/officeDocument/2006/relationships/slideLayout" Target="../slideLayouts/slideLayout8.xml"/><Relationship Id="rId7" Type="http://schemas.openxmlformats.org/officeDocument/2006/relationships/hyperlink" Target="http://creativecommons.org/licenses/by-sa/3.0/" TargetMode="External"/><Relationship Id="rId8" Type="http://schemas.openxmlformats.org/officeDocument/2006/relationships/hyperlink" Target="http://creativecommons.org/licenses/by-sa/3.0/" TargetMode="Externa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12.xml"/><Relationship Id="rId22" Type="http://schemas.openxmlformats.org/officeDocument/2006/relationships/theme" Target="../theme/theme3.xml"/><Relationship Id="rId10" Type="http://schemas.openxmlformats.org/officeDocument/2006/relationships/image" Target="../media/image1.png"/><Relationship Id="rId21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hyperlink" Target="http://creativecommons.org/licenses/by-sa/3.0/" TargetMode="External"/><Relationship Id="rId2" Type="http://schemas.openxmlformats.org/officeDocument/2006/relationships/image" Target="../media/image2.png"/><Relationship Id="rId3" Type="http://schemas.openxmlformats.org/officeDocument/2006/relationships/hyperlink" Target="http://creativecommons.org/licenses/by-sa/3.0/" TargetMode="Externa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://creativecommons.org/licenses/by-nc-sa/4.0/" TargetMode="Externa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slideLayout" Target="../slideLayouts/slideLayout20.xml"/><Relationship Id="rId6" Type="http://schemas.openxmlformats.org/officeDocument/2006/relationships/hyperlink" Target="http://creativecommons.org/licenses/by-sa/3.0/" TargetMode="External"/><Relationship Id="rId18" Type="http://schemas.openxmlformats.org/officeDocument/2006/relationships/slideLayout" Target="../slideLayouts/slideLayout19.xml"/><Relationship Id="rId7" Type="http://schemas.openxmlformats.org/officeDocument/2006/relationships/hyperlink" Target="http://creativecommons.org/licenses/by-sa/3.0/" TargetMode="External"/><Relationship Id="rId8" Type="http://schemas.openxmlformats.org/officeDocument/2006/relationships/hyperlink" Target="http://creativecommons.org/licenses/by-sa/3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/>
        </p:nvSpPr>
        <p:spPr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3"/>
          <p:cNvSpPr txBox="1"/>
          <p:nvPr/>
        </p:nvSpPr>
        <p:spPr>
          <a:xfrm>
            <a:off x="1817688" y="8837613"/>
            <a:ext cx="750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97" name="Google Shape;9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 txBox="1"/>
          <p:nvPr/>
        </p:nvSpPr>
        <p:spPr>
          <a:xfrm>
            <a:off x="1970088" y="8990013"/>
            <a:ext cx="750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99" name="Google Shape;9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 txBox="1"/>
          <p:nvPr/>
        </p:nvSpPr>
        <p:spPr>
          <a:xfrm>
            <a:off x="2122488" y="9142413"/>
            <a:ext cx="750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1" name="Google Shape;10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3"/>
          <p:cNvSpPr txBox="1"/>
          <p:nvPr/>
        </p:nvSpPr>
        <p:spPr>
          <a:xfrm>
            <a:off x="2274888" y="9294813"/>
            <a:ext cx="750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3" name="Google Shape;10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 txBox="1"/>
          <p:nvPr/>
        </p:nvSpPr>
        <p:spPr>
          <a:xfrm>
            <a:off x="2427288" y="9447213"/>
            <a:ext cx="750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2579688" y="9599613"/>
            <a:ext cx="750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2732088" y="9752013"/>
            <a:ext cx="750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/>
          <p:nvPr/>
        </p:nvSpPr>
        <p:spPr>
          <a:xfrm>
            <a:off x="1168930" y="6344711"/>
            <a:ext cx="4942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nurkiewicz.com/2015/07/restful-considered-harmful.html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hyperlink" Target="https://blog.apollographql.com/graphql-vs-rest-5d425123e34b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REST Continued!</a:t>
            </a:r>
            <a:endParaRPr/>
          </a:p>
        </p:txBody>
      </p:sp>
      <p:sp>
        <p:nvSpPr>
          <p:cNvPr id="182" name="Google Shape;182;p2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 txBox="1"/>
          <p:nvPr/>
        </p:nvSpPr>
        <p:spPr>
          <a:xfrm>
            <a:off x="-1596231" y="92669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8118748" y="535106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Representation</a:t>
            </a:r>
            <a:endParaRPr/>
          </a:p>
        </p:txBody>
      </p:sp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State of resource captured and transferred between components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Might be current or desired future state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Represented as data plus metadata (name–value pairs)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Metadata includes control data, media type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</a:t>
            </a:r>
            <a:r>
              <a:rPr b="1" lang="en-US"/>
              <a:t>Content-Type</a:t>
            </a:r>
            <a:r>
              <a:rPr lang="en-US"/>
              <a:t> of the resource should be useful and meaningful (self-description)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One resource might have several representations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Selected via separate URIs, or via content negotiation</a:t>
            </a:r>
            <a:endParaRPr/>
          </a:p>
          <a:p>
            <a:pPr indent="-18542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Uniform Interface</a:t>
            </a:r>
            <a:endParaRPr/>
          </a:p>
        </p:txBody>
      </p:sp>
      <p:sp>
        <p:nvSpPr>
          <p:cNvPr id="244" name="Google Shape;244;p35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Uniform, Constrained Interface. When applying REST over HTTP, stick to the methods provided by the protocol</a:t>
            </a:r>
            <a:endParaRPr/>
          </a:p>
          <a:p>
            <a:pPr indent="-299085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GET, POST, PUT, and DELETE.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These should be used properly</a:t>
            </a:r>
            <a:endParaRPr/>
          </a:p>
          <a:p>
            <a:pPr indent="-299085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GET should have no side effects or change on state</a:t>
            </a:r>
            <a:endParaRPr/>
          </a:p>
          <a:p>
            <a:pPr indent="-299085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PUT should update the resource “in-place”</a:t>
            </a:r>
            <a:endParaRPr/>
          </a:p>
          <a:p>
            <a:pPr indent="-15494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Not everyone agrees:</a:t>
            </a:r>
            <a:br>
              <a:rPr lang="en-US"/>
            </a:br>
            <a:r>
              <a:rPr lang="en-US" sz="2000" u="sng">
                <a:solidFill>
                  <a:schemeClr val="hlink"/>
                </a:solidFill>
                <a:hlinkClick r:id="rId3"/>
              </a:rPr>
              <a:t>http://www.nurkiewicz.com/2015/07/restful-considered-harmful.html</a:t>
            </a:r>
            <a:r>
              <a:rPr lang="en-US" sz="2000"/>
              <a:t> </a:t>
            </a:r>
            <a:endParaRPr sz="3200"/>
          </a:p>
        </p:txBody>
      </p:sp>
      <p:pic>
        <p:nvPicPr>
          <p:cNvPr id="250" name="Google Shape;25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906" y="1264467"/>
            <a:ext cx="7530353" cy="5485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Anti-REST concerns	</a:t>
            </a:r>
            <a:endParaRPr/>
          </a:p>
        </p:txBody>
      </p:sp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Bloated formats (equally applies to SOAP)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Neither Schema nor Contract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APIs and discovery instead of clear published machine-readable documentation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No inbuilt batching, paging, sorting, etc</a:t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CRUD only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HTTP Status codes mixed with business replies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Temporal Coupling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Not clear enough what is REST and what isn’t!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Backwards compatibility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300" y="0"/>
            <a:ext cx="864339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8"/>
          <p:cNvSpPr/>
          <p:nvPr/>
        </p:nvSpPr>
        <p:spPr>
          <a:xfrm>
            <a:off x="241300" y="6488668"/>
            <a:ext cx="787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http://www.programmableweb.com/news/why-rest-keeps-me-night/2012/05/15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Alternatives to REST</a:t>
            </a:r>
            <a:endParaRPr/>
          </a:p>
        </p:txBody>
      </p:sp>
      <p:sp>
        <p:nvSpPr>
          <p:cNvPr id="268" name="Google Shape;268;p39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GraphQL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CQRS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Event Sourcing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Async and Events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GraphQL</a:t>
            </a:r>
            <a:endParaRPr/>
          </a:p>
        </p:txBody>
      </p:sp>
      <p:pic>
        <p:nvPicPr>
          <p:cNvPr id="274" name="Google Shape;27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68852"/>
            <a:ext cx="9144000" cy="1653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222640"/>
            <a:ext cx="9144001" cy="1737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GraphQL</a:t>
            </a:r>
            <a:endParaRPr/>
          </a:p>
        </p:txBody>
      </p:sp>
      <p:sp>
        <p:nvSpPr>
          <p:cNvPr id="281" name="Google Shape;281;p41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Facebook developed language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 getting many resources with a single call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Allows the caller to specify what data is needed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single endpoint to access multiple resources with a well defined type system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GraphQL vs REST</a:t>
            </a:r>
            <a:endParaRPr/>
          </a:p>
        </p:txBody>
      </p:sp>
      <p:pic>
        <p:nvPicPr>
          <p:cNvPr id="287" name="Google Shape;28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304" y="1695704"/>
            <a:ext cx="7648448" cy="3824224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2"/>
          <p:cNvSpPr/>
          <p:nvPr/>
        </p:nvSpPr>
        <p:spPr>
          <a:xfrm>
            <a:off x="1066800" y="5934379"/>
            <a:ext cx="656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https://blog.apollographql.com/graphql-vs-rest-5d425123e34b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REST Derivation from Style Constraint</a:t>
            </a:r>
            <a:endParaRPr/>
          </a:p>
        </p:txBody>
      </p:sp>
      <p:pic>
        <p:nvPicPr>
          <p:cNvPr id="190" name="Google Shape;19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6694"/>
            <a:ext cx="9144000" cy="4543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Key concepts</a:t>
            </a:r>
            <a:endParaRPr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Client Server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Caching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Replicable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Stateless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Layered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Uniform interface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Cacheing</a:t>
            </a:r>
            <a:endParaRPr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2766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Large scale network systems often rely on cacheing</a:t>
            </a:r>
            <a:endParaRPr/>
          </a:p>
          <a:p>
            <a:pPr indent="-272414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Reduce traffic</a:t>
            </a:r>
            <a:endParaRPr/>
          </a:p>
          <a:p>
            <a:pPr indent="-272414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Localised access</a:t>
            </a:r>
            <a:endParaRPr/>
          </a:p>
          <a:p>
            <a:pPr indent="-272414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Reduced processing</a:t>
            </a:r>
            <a:endParaRPr/>
          </a:p>
          <a:p>
            <a:pPr indent="-217169" lvl="2" marL="11430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Akamai</a:t>
            </a:r>
            <a:r>
              <a:rPr lang="en-US"/>
              <a:t> and others make the web work effectively</a:t>
            </a:r>
            <a:endParaRPr/>
          </a:p>
          <a:p>
            <a:pPr indent="-32766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Caching relies on differentiating between cacheable and not cacheable traffic</a:t>
            </a:r>
            <a:endParaRPr/>
          </a:p>
          <a:p>
            <a:pPr indent="-272414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Also understanding the lifetime and status of cacheable objects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457200" y="29772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HTTP cacheing features</a:t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1241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Expires header</a:t>
            </a:r>
            <a:endParaRPr/>
          </a:p>
          <a:p>
            <a:pPr indent="-312419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Cache-control header</a:t>
            </a:r>
            <a:endParaRPr/>
          </a:p>
          <a:p>
            <a:pPr indent="-312419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If-modified-since / Not modified</a:t>
            </a:r>
            <a:endParaRPr/>
          </a:p>
          <a:p>
            <a:pPr indent="-312419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ETags (Entity Tags)</a:t>
            </a:r>
            <a:endParaRPr/>
          </a:p>
          <a:p>
            <a:pPr indent="-25908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Uuids for content</a:t>
            </a:r>
            <a:endParaRPr/>
          </a:p>
          <a:p>
            <a:pPr indent="-25908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Strong and Weak</a:t>
            </a:r>
            <a:endParaRPr/>
          </a:p>
          <a:p>
            <a:pPr indent="-312419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None Match </a:t>
            </a:r>
            <a:br>
              <a:rPr lang="en-US"/>
            </a:br>
            <a:endParaRPr/>
          </a:p>
          <a:p>
            <a:pPr indent="-312419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Unfortunately some websites are using Etags to track users instead of cookies!</a:t>
            </a:r>
            <a:endParaRPr/>
          </a:p>
          <a:p>
            <a:pPr indent="-15494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21284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ETags</a:t>
            </a: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147711" y="5432987"/>
            <a:ext cx="8996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https://developers.google.com/web/fundamentals/performance/optimizing-content-efficiency/images/http-cache-control.png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2100" y="2057400"/>
            <a:ext cx="6019800" cy="27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738" y="401614"/>
            <a:ext cx="7418400" cy="55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Statelessness</a:t>
            </a:r>
            <a:endParaRPr/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Of course there is state!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only question is where the state is kept.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Traditional CS systems required the client and server to be kept in sync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web uses cookies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Layered systems</a:t>
            </a:r>
            <a:endParaRPr/>
          </a:p>
        </p:txBody>
      </p:sp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Reverse proxies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Composable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my business process is a service that exposes a REST interface and co-ordinates other services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Compare with web scraping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