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9144000"/>
  <p:notesSz cx="6858000" cy="9144000"/>
  <p:embeddedFontLst>
    <p:embeddedFont>
      <p:font typeface="Montserrat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2016 except where credited elsewhere.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28175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hyperlink" Target="mailto:paul@fremantle.org" TargetMode="External"/><Relationship Id="rId4" Type="http://schemas.openxmlformats.org/officeDocument/2006/relationships/hyperlink" Target="https://www.linkedin.com/in/paulfremantle/" TargetMode="External"/><Relationship Id="rId5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Conclusions, Evolution of SOA, Futures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Oxford University 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Software Engineering Programme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April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Services vs APIs</a:t>
            </a:r>
            <a:endParaRPr/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Focus on the consumer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Self-signup and subscription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Tracking and usage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Developer portals and ease-of-use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Monetization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38" y="990600"/>
            <a:ext cx="9144000" cy="486918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"/>
          <p:cNvSpPr txBox="1"/>
          <p:nvPr/>
        </p:nvSpPr>
        <p:spPr>
          <a:xfrm>
            <a:off x="359473" y="5807561"/>
            <a:ext cx="13516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PwC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t/>
            </a:r>
            <a:endParaRPr/>
          </a:p>
        </p:txBody>
      </p:sp>
      <p:pic>
        <p:nvPicPr>
          <p:cNvPr id="149" name="Google Shape;14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62552"/>
            <a:ext cx="9144000" cy="396621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4"/>
          <p:cNvSpPr txBox="1"/>
          <p:nvPr/>
        </p:nvSpPr>
        <p:spPr>
          <a:xfrm>
            <a:off x="510780" y="5839827"/>
            <a:ext cx="13516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PwC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Orchestration and Composition</a:t>
            </a:r>
            <a:endParaRPr/>
          </a:p>
        </p:txBody>
      </p:sp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BPMN, BPEL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Executable Documentation?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Visibility and Monitoring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Design Considerations</a:t>
            </a:r>
            <a:endParaRPr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7338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Granularity of Services</a:t>
            </a:r>
            <a:endParaRPr/>
          </a:p>
          <a:p>
            <a:pPr indent="-312419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Microservices</a:t>
            </a:r>
            <a:endParaRPr/>
          </a:p>
          <a:p>
            <a:pPr indent="-312419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Monolith First? Microservice First?</a:t>
            </a:r>
            <a:endParaRPr/>
          </a:p>
          <a:p>
            <a:pPr indent="-37338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Ensuring that SOA is being used for a good reason:</a:t>
            </a:r>
            <a:endParaRPr/>
          </a:p>
          <a:p>
            <a:pPr indent="-312419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Scale</a:t>
            </a:r>
            <a:endParaRPr/>
          </a:p>
          <a:p>
            <a:pPr indent="-312419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Organizational boundaries</a:t>
            </a:r>
            <a:endParaRPr/>
          </a:p>
          <a:p>
            <a:pPr indent="-312419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Evolvability</a:t>
            </a:r>
            <a:endParaRPr/>
          </a:p>
          <a:p>
            <a:pPr indent="-37338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Where to draw the boundaries?</a:t>
            </a:r>
            <a:endParaRPr/>
          </a:p>
          <a:p>
            <a:pPr indent="-312419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Between services</a:t>
            </a:r>
            <a:endParaRPr/>
          </a:p>
          <a:p>
            <a:pPr indent="-312419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Between microservices and services</a:t>
            </a:r>
            <a:endParaRPr/>
          </a:p>
          <a:p>
            <a:pPr indent="-312419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Are your layers right?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Organizational issues</a:t>
            </a:r>
            <a:endParaRPr/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Funding models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Fiefdoms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Ecosystems / Value Webs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Shadow IT / Cloud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6300" y="0"/>
            <a:ext cx="484094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SOA and Cloud</a:t>
            </a:r>
            <a:endParaRPr/>
          </a:p>
        </p:txBody>
      </p:sp>
      <p:sp>
        <p:nvSpPr>
          <p:cNvPr id="179" name="Google Shape;179;p2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SOA is loose-coupling between applications and applications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Cloud is loose-coupling between applications and infrastructure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What else?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type="ctrTitle"/>
          </p:nvPr>
        </p:nvSpPr>
        <p:spPr>
          <a:xfrm>
            <a:off x="685800" y="2762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Thanks!</a:t>
            </a:r>
            <a:endParaRPr/>
          </a:p>
        </p:txBody>
      </p:sp>
      <p:sp>
        <p:nvSpPr>
          <p:cNvPr id="190" name="Google Shape;190;p3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paul@fremantle.org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@pzfreo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46534"/>
              <a:buNone/>
            </a:pPr>
            <a:r>
              <a:rPr lang="en-US" sz="2183" u="sng">
                <a:solidFill>
                  <a:schemeClr val="hlink"/>
                </a:solidFill>
                <a:hlinkClick r:id="rId4"/>
              </a:rPr>
              <a:t>https://www.linkedin.com/in/paulfremantle/</a:t>
            </a:r>
            <a:r>
              <a:rPr lang="en-US" sz="2183"/>
              <a:t> </a:t>
            </a:r>
            <a:endParaRPr sz="2183"/>
          </a:p>
        </p:txBody>
      </p:sp>
      <p:pic>
        <p:nvPicPr>
          <p:cNvPr id="191" name="Google Shape;191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54400" y="1422400"/>
            <a:ext cx="2235200" cy="22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81100"/>
            <a:ext cx="9144000" cy="4485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Traditional SOA</a:t>
            </a:r>
            <a:endParaRPr/>
          </a:p>
        </p:txBody>
      </p:sp>
      <p:pic>
        <p:nvPicPr>
          <p:cNvPr id="96" name="Google Shape;9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88" y="1254136"/>
            <a:ext cx="9144000" cy="4822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SOAP and WS-*</a:t>
            </a:r>
            <a:endParaRPr/>
          </a:p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Composable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WS-Security, ReliableMessaging, etc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Transport independent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Tooling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Schemas and WSDLs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Governance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REST</a:t>
            </a:r>
            <a:endParaRPr/>
          </a:p>
        </p:txBody>
      </p:sp>
      <p:pic>
        <p:nvPicPr>
          <p:cNvPr id="108" name="Google Shape;10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26694"/>
            <a:ext cx="9144000" cy="4543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HATEOAS</a:t>
            </a:r>
            <a:endParaRPr/>
          </a:p>
        </p:txBody>
      </p:sp>
      <p:pic>
        <p:nvPicPr>
          <p:cNvPr id="114" name="Google Shape;11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417637"/>
            <a:ext cx="8282262" cy="34454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6300" y="0"/>
            <a:ext cx="484634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Design Governance</a:t>
            </a:r>
            <a:endParaRPr/>
          </a:p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Interfacing SOA into the build/test/production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Encouraging Service Re-Use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Lifecycle and Dependency Management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Notification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Runtime Governance</a:t>
            </a:r>
            <a:endParaRPr/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Monitoring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SLA management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Correlation of activities into flows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How do you maintain a running application when it depends on 10s, 100s or 1000s of remote services?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