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Gill Sans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GillSans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ill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.xml"/><Relationship Id="rId22" Type="http://schemas.openxmlformats.org/officeDocument/2006/relationships/theme" Target="../theme/theme2.xml"/><Relationship Id="rId10" Type="http://schemas.openxmlformats.org/officeDocument/2006/relationships/image" Target="../media/image2.png"/><Relationship Id="rId21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hyperlink" Target="http://creativecommons.org/licenses/by-sa/3.0/" TargetMode="External"/><Relationship Id="rId2" Type="http://schemas.openxmlformats.org/officeDocument/2006/relationships/image" Target="../media/image1.png"/><Relationship Id="rId3" Type="http://schemas.openxmlformats.org/officeDocument/2006/relationships/hyperlink" Target="http://creativecommons.org/licenses/by-sa/3.0/" TargetMode="External"/><Relationship Id="rId4" Type="http://schemas.openxmlformats.org/officeDocument/2006/relationships/hyperlink" Target="http://creativecommons.org/licenses/by-sa/3.0/" TargetMode="External"/><Relationship Id="rId9" Type="http://schemas.openxmlformats.org/officeDocument/2006/relationships/hyperlink" Target="http://creativecommons.org/licenses/by-nc-sa/4.0/" TargetMode="External"/><Relationship Id="rId15" Type="http://schemas.openxmlformats.org/officeDocument/2006/relationships/slideLayout" Target="../slideLayouts/slideLayout5.xml"/><Relationship Id="rId14" Type="http://schemas.openxmlformats.org/officeDocument/2006/relationships/slideLayout" Target="../slideLayouts/slideLayout4.xml"/><Relationship Id="rId17" Type="http://schemas.openxmlformats.org/officeDocument/2006/relationships/slideLayout" Target="../slideLayouts/slideLayout7.xml"/><Relationship Id="rId16" Type="http://schemas.openxmlformats.org/officeDocument/2006/relationships/slideLayout" Target="../slideLayouts/slideLayout6.xml"/><Relationship Id="rId5" Type="http://schemas.openxmlformats.org/officeDocument/2006/relationships/hyperlink" Target="http://creativecommons.org/licenses/by-sa/3.0/" TargetMode="External"/><Relationship Id="rId19" Type="http://schemas.openxmlformats.org/officeDocument/2006/relationships/slideLayout" Target="../slideLayouts/slideLayout9.xml"/><Relationship Id="rId6" Type="http://schemas.openxmlformats.org/officeDocument/2006/relationships/hyperlink" Target="http://creativecommons.org/licenses/by-sa/3.0/" TargetMode="External"/><Relationship Id="rId18" Type="http://schemas.openxmlformats.org/officeDocument/2006/relationships/slideLayout" Target="../slideLayouts/slideLayout8.xml"/><Relationship Id="rId7" Type="http://schemas.openxmlformats.org/officeDocument/2006/relationships/hyperlink" Target="http://creativecommons.org/licenses/by-sa/3.0/" TargetMode="External"/><Relationship Id="rId8" Type="http://schemas.openxmlformats.org/officeDocument/2006/relationships/hyperlink" Target="http://creativecommons.org/licenses/by-sa/3.0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/>
          <p:nvPr/>
        </p:nvSpPr>
        <p:spPr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 txBox="1"/>
          <p:nvPr/>
        </p:nvSpPr>
        <p:spPr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1"/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Scalability</a:t>
            </a:r>
            <a:endParaRPr/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2"/>
          <p:cNvCxnSpPr>
            <a:stCxn id="188" idx="3"/>
            <a:endCxn id="189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5" name="Google Shape;195;p22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6" name="Google Shape;196;p22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197" name="Google Shape;19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22"/>
          <p:cNvCxnSpPr>
            <a:stCxn id="197" idx="3"/>
            <a:endCxn id="188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9" name="Google Shape;199;p22"/>
          <p:cNvCxnSpPr>
            <a:stCxn id="197" idx="3"/>
            <a:endCxn id="190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0" name="Google Shape;200;p22"/>
          <p:cNvCxnSpPr>
            <a:stCxn id="197" idx="3"/>
            <a:endCxn id="192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01" name="Google Shape;201;p22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02" name="Google Shape;202;p22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3" name="Google Shape;203;p22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04" name="Google Shape;204;p22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5" name="Google Shape;205;p22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06" name="Google Shape;206;p22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Implies there is no serial part to the computation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Karp-Flatt Metric of 0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Assuming 100% efficient load balancing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practice, this is difficult!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Sharding</a:t>
            </a:r>
            <a:endParaRPr/>
          </a:p>
        </p:txBody>
      </p:sp>
      <p:pic>
        <p:nvPicPr>
          <p:cNvPr id="219" name="Google Shape;21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4"/>
          <p:cNvCxnSpPr>
            <a:stCxn id="219" idx="3"/>
            <a:endCxn id="220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6" name="Google Shape;226;p24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7" name="Google Shape;227;p24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28" name="Google Shape;22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24"/>
          <p:cNvCxnSpPr>
            <a:stCxn id="228" idx="3"/>
            <a:endCxn id="219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0" name="Google Shape;230;p24"/>
          <p:cNvCxnSpPr>
            <a:stCxn id="228" idx="3"/>
            <a:endCxn id="221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1" name="Google Shape;231;p24"/>
          <p:cNvCxnSpPr>
            <a:stCxn id="228" idx="3"/>
            <a:endCxn id="223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32" name="Google Shape;232;p24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33" name="Google Shape;233;p24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4" name="Google Shape;234;p24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5" name="Google Shape;235;p24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6" name="Google Shape;236;p24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7" name="Google Shape;237;p24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8" name="Google Shape;238;p24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9" name="Google Shape;239;p24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A-I</a:t>
            </a:r>
            <a:endParaRPr/>
          </a:p>
        </p:txBody>
      </p:sp>
      <p:sp>
        <p:nvSpPr>
          <p:cNvPr id="240" name="Google Shape;240;p24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J-R</a:t>
            </a:r>
            <a:endParaRPr/>
          </a:p>
        </p:txBody>
      </p:sp>
      <p:sp>
        <p:nvSpPr>
          <p:cNvPr id="241" name="Google Shape;241;p24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S-Z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Problems with Sharding</a:t>
            </a:r>
            <a:endParaRPr/>
          </a:p>
        </p:txBody>
      </p:sp>
      <p:sp>
        <p:nvSpPr>
          <p:cNvPr id="247" name="Google Shape;247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Fewer S-Z’s than A-I’s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Failover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new servers requires a </a:t>
            </a:r>
            <a:br>
              <a:rPr lang="en-US"/>
            </a:br>
            <a:r>
              <a:rPr lang="en-US"/>
              <a:t>re-balance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Is this automatic or manual?!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Load Balancer-based </a:t>
            </a:r>
            <a:br>
              <a:rPr lang="en-US"/>
            </a:br>
            <a:r>
              <a:rPr lang="en-US"/>
              <a:t>elastic scaling</a:t>
            </a:r>
            <a:endParaRPr/>
          </a:p>
        </p:txBody>
      </p:sp>
      <p:cxnSp>
        <p:nvCxnSpPr>
          <p:cNvPr id="253" name="Google Shape;253;p26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54" name="Google Shape;25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32205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6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/>
          </a:p>
        </p:txBody>
      </p:sp>
      <p:pic>
        <p:nvPicPr>
          <p:cNvPr id="256" name="Google Shape;25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26"/>
          <p:cNvCxnSpPr>
            <a:stCxn id="255" idx="3"/>
            <a:endCxn id="257" idx="3"/>
          </p:cNvCxnSpPr>
          <p:nvPr/>
        </p:nvCxnSpPr>
        <p:spPr>
          <a:xfrm flipH="1">
            <a:off x="5254780" y="2833680"/>
            <a:ext cx="3438300" cy="2817900"/>
          </a:xfrm>
          <a:prstGeom prst="bentConnector3">
            <a:avLst>
              <a:gd fmla="val -664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59" name="Google Shape;259;p26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/>
          </a:p>
        </p:txBody>
      </p:sp>
      <p:sp>
        <p:nvSpPr>
          <p:cNvPr id="260" name="Google Shape;260;p26"/>
          <p:cNvSpPr/>
          <p:nvPr/>
        </p:nvSpPr>
        <p:spPr>
          <a:xfrm>
            <a:off x="252369" y="2867456"/>
            <a:ext cx="949307" cy="69880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pic>
        <p:nvPicPr>
          <p:cNvPr id="261" name="Google Shape;2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6638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6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63" name="Google Shape;263;p26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</a:t>
            </a:r>
            <a:endParaRPr/>
          </a:p>
        </p:txBody>
      </p:sp>
      <p:cxnSp>
        <p:nvCxnSpPr>
          <p:cNvPr id="264" name="Google Shape;264;p26"/>
          <p:cNvCxnSpPr>
            <a:endCxn id="262" idx="2"/>
          </p:cNvCxnSpPr>
          <p:nvPr/>
        </p:nvCxnSpPr>
        <p:spPr>
          <a:xfrm rot="10800000">
            <a:off x="2389293" y="4182707"/>
            <a:ext cx="2142300" cy="13473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65" name="Google Shape;265;p26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Topology update</a:t>
            </a:r>
            <a:endParaRPr/>
          </a:p>
        </p:txBody>
      </p:sp>
      <p:cxnSp>
        <p:nvCxnSpPr>
          <p:cNvPr id="266" name="Google Shape;266;p26"/>
          <p:cNvCxnSpPr>
            <a:stCxn id="261" idx="3"/>
            <a:endCxn id="254" idx="1"/>
          </p:cNvCxnSpPr>
          <p:nvPr/>
        </p:nvCxnSpPr>
        <p:spPr>
          <a:xfrm flipH="1" rot="10800000">
            <a:off x="3000999" y="1904180"/>
            <a:ext cx="3165300" cy="12600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7" name="Google Shape;267;p26"/>
          <p:cNvCxnSpPr>
            <a:stCxn id="261" idx="3"/>
            <a:endCxn id="256" idx="1"/>
          </p:cNvCxnSpPr>
          <p:nvPr/>
        </p:nvCxnSpPr>
        <p:spPr>
          <a:xfrm>
            <a:off x="3000999" y="3164180"/>
            <a:ext cx="3159000" cy="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68" name="Google Shape;2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4" y="3764544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26"/>
          <p:cNvCxnSpPr>
            <a:stCxn id="261" idx="3"/>
            <a:endCxn id="268" idx="1"/>
          </p:cNvCxnSpPr>
          <p:nvPr/>
        </p:nvCxnSpPr>
        <p:spPr>
          <a:xfrm>
            <a:off x="3000999" y="3164180"/>
            <a:ext cx="3165300" cy="1182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0" name="Google Shape;270;p26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Statelessness is hard</a:t>
            </a:r>
            <a:endParaRPr/>
          </a:p>
        </p:txBody>
      </p:sp>
      <p:sp>
        <p:nvSpPr>
          <p:cNvPr id="276" name="Google Shape;2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lot of intermediate calculation in most web systems that needs to be stored between transactions.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exemplar is the shopping cart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Intermediate state storage</a:t>
            </a:r>
            <a:endParaRPr/>
          </a:p>
        </p:txBody>
      </p:sp>
      <p:sp>
        <p:nvSpPr>
          <p:cNvPr id="282" name="Google Shape;282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In-memory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Breaks statelessness, limits scalability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the client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OK for some APIs but can be slow and hard to program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the database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Slow and expensive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Cache servers: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client keeps a cookie, which is the key to the datastore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usual practise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Redis, memcached, Hazelcast, Infinispan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</a:t>
            </a:r>
            <a:endParaRPr/>
          </a:p>
        </p:txBody>
      </p:sp>
      <p:pic>
        <p:nvPicPr>
          <p:cNvPr id="289" name="Google Shape;28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15700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1494159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305619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461036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4618223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29"/>
          <p:cNvCxnSpPr>
            <a:endCxn id="290" idx="1"/>
          </p:cNvCxnSpPr>
          <p:nvPr/>
        </p:nvCxnSpPr>
        <p:spPr>
          <a:xfrm>
            <a:off x="4768843" y="2068508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6" name="Google Shape;296;p29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7" name="Google Shape;297;p29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98" name="Google Shape;2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140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29"/>
          <p:cNvCxnSpPr>
            <a:stCxn id="298" idx="3"/>
          </p:cNvCxnSpPr>
          <p:nvPr/>
        </p:nvCxnSpPr>
        <p:spPr>
          <a:xfrm flipH="1" rot="10800000">
            <a:off x="2395501" y="2068408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0" name="Google Shape;300;p29"/>
          <p:cNvCxnSpPr>
            <a:stCxn id="298" idx="3"/>
            <a:endCxn id="291" idx="1"/>
          </p:cNvCxnSpPr>
          <p:nvPr/>
        </p:nvCxnSpPr>
        <p:spPr>
          <a:xfrm>
            <a:off x="2395501" y="3630508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1" name="Google Shape;301;p29"/>
          <p:cNvCxnSpPr>
            <a:stCxn id="298" idx="3"/>
            <a:endCxn id="293" idx="1"/>
          </p:cNvCxnSpPr>
          <p:nvPr/>
        </p:nvCxnSpPr>
        <p:spPr>
          <a:xfrm>
            <a:off x="2395501" y="3630508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02" name="Google Shape;302;p29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303" name="Google Shape;303;p29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4" name="Google Shape;304;p29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305" name="Google Shape;305;p29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6" name="Google Shape;306;p29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307" name="Google Shape;307;p29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8" name="Google Shape;308;p29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pic>
        <p:nvPicPr>
          <p:cNvPr id="309" name="Google Shape;3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800" y="536339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9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Server</a:t>
            </a:r>
            <a:endParaRPr/>
          </a:p>
        </p:txBody>
      </p:sp>
      <p:cxnSp>
        <p:nvCxnSpPr>
          <p:cNvPr id="311" name="Google Shape;311;p29"/>
          <p:cNvCxnSpPr>
            <a:stCxn id="289" idx="3"/>
            <a:endCxn id="309" idx="1"/>
          </p:cNvCxnSpPr>
          <p:nvPr/>
        </p:nvCxnSpPr>
        <p:spPr>
          <a:xfrm>
            <a:off x="4768952" y="2152219"/>
            <a:ext cx="3076800" cy="3793500"/>
          </a:xfrm>
          <a:prstGeom prst="bentConnector3">
            <a:avLst>
              <a:gd fmla="val 21426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2" name="Google Shape;312;p29"/>
          <p:cNvCxnSpPr>
            <a:stCxn id="291" idx="3"/>
          </p:cNvCxnSpPr>
          <p:nvPr/>
        </p:nvCxnSpPr>
        <p:spPr>
          <a:xfrm>
            <a:off x="4768952" y="3630508"/>
            <a:ext cx="2976000" cy="2315100"/>
          </a:xfrm>
          <a:prstGeom prst="bentConnector3">
            <a:avLst>
              <a:gd fmla="val 22803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3" name="Google Shape;313;p29"/>
          <p:cNvCxnSpPr/>
          <p:nvPr/>
        </p:nvCxnSpPr>
        <p:spPr>
          <a:xfrm>
            <a:off x="4768952" y="5108799"/>
            <a:ext cx="2976000" cy="836700"/>
          </a:xfrm>
          <a:prstGeom prst="bentConnector3">
            <a:avLst>
              <a:gd fmla="val 22334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943100"/>
            <a:ext cx="6959600" cy="2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Speedup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</a:t>
            </a:r>
            <a:r>
              <a:rPr b="1" lang="en-US"/>
              <a:t>speedup</a:t>
            </a:r>
            <a:r>
              <a:rPr lang="en-US"/>
              <a:t> is defined as the performance of new / performance of old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move from 1 -&gt; 2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New system is 1.8 x faster than the old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terms of transactions/sec (throughput)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Speedup = 1.8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inhibits speedup?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general you can split work into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Parallelizable and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parts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serial parts stop you from scaling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Amdahl’s Law</a:t>
            </a:r>
            <a:br>
              <a:rPr lang="en-US"/>
            </a:br>
            <a:r>
              <a:rPr lang="en-US" sz="2200"/>
              <a:t>Theoretical speedup given a fixed data size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75636" y="1600200"/>
            <a:ext cx="28340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 speedup of a program using multiple processors in parallel computing is limited by the time needed for the serial fraction of the program, given a fixed size of data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0178" y="1600200"/>
            <a:ext cx="5310542" cy="3982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Performance </a:t>
            </a:r>
            <a:br>
              <a:rPr lang="en-US"/>
            </a:br>
            <a:r>
              <a:rPr lang="en-US" sz="2700"/>
              <a:t>Single system under increasing load</a:t>
            </a:r>
            <a:endParaRPr/>
          </a:p>
        </p:txBody>
      </p:sp>
      <p:cxnSp>
        <p:nvCxnSpPr>
          <p:cNvPr id="128" name="Google Shape;128;p18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9" name="Google Shape;129;p18"/>
          <p:cNvCxnSpPr/>
          <p:nvPr/>
        </p:nvCxnSpPr>
        <p:spPr>
          <a:xfrm rot="10800000">
            <a:off x="823344" y="1521286"/>
            <a:ext cx="0" cy="4159113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0" name="Google Shape;130;p18"/>
          <p:cNvCxnSpPr/>
          <p:nvPr/>
        </p:nvCxnSpPr>
        <p:spPr>
          <a:xfrm flipH="1" rot="10800000">
            <a:off x="823344" y="2763437"/>
            <a:ext cx="3991124" cy="2916962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1" name="Google Shape;131;p18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 rot="-5400000">
            <a:off x="-196058" y="2999579"/>
            <a:ext cx="1400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/>
          </a:p>
        </p:txBody>
      </p:sp>
      <p:cxnSp>
        <p:nvCxnSpPr>
          <p:cNvPr id="133" name="Google Shape;133;p18"/>
          <p:cNvCxnSpPr/>
          <p:nvPr/>
        </p:nvCxnSpPr>
        <p:spPr>
          <a:xfrm>
            <a:off x="4814468" y="2763437"/>
            <a:ext cx="2846815" cy="0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4" name="Google Shape;134;p18"/>
          <p:cNvCxnSpPr/>
          <p:nvPr/>
        </p:nvCxnSpPr>
        <p:spPr>
          <a:xfrm>
            <a:off x="4814468" y="2763437"/>
            <a:ext cx="2846815" cy="1121105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5" name="Google Shape;135;p18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contention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causes slowdown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Performance </a:t>
            </a:r>
            <a:br>
              <a:rPr lang="en-US"/>
            </a:br>
            <a:r>
              <a:rPr lang="en-US" sz="2700"/>
              <a:t>Scaling servers when fully loaded</a:t>
            </a:r>
            <a:endParaRPr/>
          </a:p>
        </p:txBody>
      </p:sp>
      <p:grpSp>
        <p:nvGrpSpPr>
          <p:cNvPr id="142" name="Google Shape;142;p19"/>
          <p:cNvGrpSpPr/>
          <p:nvPr/>
        </p:nvGrpSpPr>
        <p:grpSpPr>
          <a:xfrm>
            <a:off x="646308" y="1683204"/>
            <a:ext cx="7471131" cy="4193483"/>
            <a:chOff x="319573" y="1521286"/>
            <a:chExt cx="8217094" cy="4612186"/>
          </a:xfrm>
        </p:grpSpPr>
        <p:sp>
          <p:nvSpPr>
            <p:cNvPr id="143" name="Google Shape;143;p19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 of servers</a:t>
              </a:r>
              <a:endParaRPr/>
            </a:p>
          </p:txBody>
        </p:sp>
        <p:sp>
          <p:nvSpPr>
            <p:cNvPr id="144" name="Google Shape;144;p19"/>
            <p:cNvSpPr txBox="1"/>
            <p:nvPr/>
          </p:nvSpPr>
          <p:spPr>
            <a:xfrm rot="-5400000">
              <a:off x="-196058" y="2999579"/>
              <a:ext cx="14005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Performance</a:t>
              </a:r>
              <a:endParaRPr/>
            </a:p>
          </p:txBody>
        </p:sp>
        <p:cxnSp>
          <p:nvCxnSpPr>
            <p:cNvPr id="145" name="Google Shape;145;p19"/>
            <p:cNvCxnSpPr/>
            <p:nvPr/>
          </p:nvCxnSpPr>
          <p:spPr>
            <a:xfrm flipH="1" rot="10800000">
              <a:off x="1339678" y="4337615"/>
              <a:ext cx="6289523" cy="1795857"/>
            </a:xfrm>
            <a:prstGeom prst="curvedConnector3">
              <a:avLst>
                <a:gd fmla="val -4253" name="adj1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stealth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46" name="Google Shape;146;p19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cxnSp>
          <p:nvCxnSpPr>
            <p:cNvPr id="147" name="Google Shape;147;p19"/>
            <p:cNvCxnSpPr/>
            <p:nvPr/>
          </p:nvCxnSpPr>
          <p:spPr>
            <a:xfrm flipH="1" rot="10800000">
              <a:off x="1576913" y="2330778"/>
              <a:ext cx="5065657" cy="2651783"/>
            </a:xfrm>
            <a:prstGeom prst="straightConnector1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48" name="Google Shape;148;p19"/>
            <p:cNvSpPr txBox="1"/>
            <p:nvPr/>
          </p:nvSpPr>
          <p:spPr>
            <a:xfrm>
              <a:off x="6386995" y="4011987"/>
              <a:ext cx="2149672" cy="2031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 performance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reaches a maximum </a:t>
              </a:r>
              <a:b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matter how many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servers are added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" name="Google Shape;149;p19"/>
            <p:cNvCxnSpPr/>
            <p:nvPr/>
          </p:nvCxnSpPr>
          <p:spPr>
            <a:xfrm flipH="1" rot="10800000">
              <a:off x="823344" y="1521286"/>
              <a:ext cx="4158584" cy="4159113"/>
            </a:xfrm>
            <a:prstGeom prst="straightConnector1">
              <a:avLst/>
            </a:prstGeom>
            <a:noFill/>
            <a:ln cap="flat" cmpd="sng" w="254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50" name="Google Shape;150;p19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51" name="Google Shape;151;p19"/>
            <p:cNvCxnSpPr/>
            <p:nvPr/>
          </p:nvCxnSpPr>
          <p:spPr>
            <a:xfrm rot="10800000">
              <a:off x="823344" y="1521286"/>
              <a:ext cx="0" cy="415911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52" name="Google Shape;152;p19"/>
            <p:cNvSpPr txBox="1"/>
            <p:nvPr/>
          </p:nvSpPr>
          <p:spPr>
            <a:xfrm>
              <a:off x="3917461" y="2930281"/>
              <a:ext cx="319540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Not bad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Additional servers scale linearly,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but there is a cost to scaling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9"/>
            <p:cNvSpPr txBox="1"/>
            <p:nvPr/>
          </p:nvSpPr>
          <p:spPr>
            <a:xfrm>
              <a:off x="2427012" y="1560618"/>
              <a:ext cx="3968717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Best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performance of n servers is equal to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 x the single server performance</a:t>
              </a:r>
              <a:endParaRPr/>
            </a:p>
          </p:txBody>
        </p:sp>
        <p:cxnSp>
          <p:nvCxnSpPr>
            <p:cNvPr id="154" name="Google Shape;154;p19"/>
            <p:cNvCxnSpPr>
              <a:stCxn id="146" idx="0"/>
            </p:cNvCxnSpPr>
            <p:nvPr/>
          </p:nvCxnSpPr>
          <p:spPr>
            <a:xfrm>
              <a:off x="1437363" y="5102775"/>
              <a:ext cx="0" cy="5637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55" name="Google Shape;155;p19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779" y="3049941"/>
            <a:ext cx="3022600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is the Karp-Flatt Metric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ψ is the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is the number of processors</a:t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0 is the best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1 indicates no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&gt; 1 indicates adding processors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slows down the system!!!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grpSp>
        <p:nvGrpSpPr>
          <p:cNvPr id="169" name="Google Shape;169;p21"/>
          <p:cNvGrpSpPr/>
          <p:nvPr/>
        </p:nvGrpSpPr>
        <p:grpSpPr>
          <a:xfrm>
            <a:off x="646308" y="1683204"/>
            <a:ext cx="7130816" cy="4193483"/>
            <a:chOff x="319573" y="1521286"/>
            <a:chExt cx="7842800" cy="4612186"/>
          </a:xfrm>
        </p:grpSpPr>
        <p:sp>
          <p:nvSpPr>
            <p:cNvPr id="170" name="Google Shape;170;p21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 of servers</a:t>
              </a:r>
              <a:endParaRPr/>
            </a:p>
          </p:txBody>
        </p:sp>
        <p:sp>
          <p:nvSpPr>
            <p:cNvPr id="171" name="Google Shape;171;p21"/>
            <p:cNvSpPr txBox="1"/>
            <p:nvPr/>
          </p:nvSpPr>
          <p:spPr>
            <a:xfrm rot="-5400000">
              <a:off x="-196058" y="2999579"/>
              <a:ext cx="14005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Performance</a:t>
              </a:r>
              <a:endParaRPr/>
            </a:p>
          </p:txBody>
        </p:sp>
        <p:cxnSp>
          <p:nvCxnSpPr>
            <p:cNvPr id="172" name="Google Shape;172;p21"/>
            <p:cNvCxnSpPr/>
            <p:nvPr/>
          </p:nvCxnSpPr>
          <p:spPr>
            <a:xfrm flipH="1" rot="10800000">
              <a:off x="1339678" y="4337615"/>
              <a:ext cx="6289523" cy="1795857"/>
            </a:xfrm>
            <a:prstGeom prst="curvedConnector3">
              <a:avLst>
                <a:gd fmla="val -4253" name="adj1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stealth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3" name="Google Shape;173;p21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cxnSp>
          <p:nvCxnSpPr>
            <p:cNvPr id="174" name="Google Shape;174;p21"/>
            <p:cNvCxnSpPr/>
            <p:nvPr/>
          </p:nvCxnSpPr>
          <p:spPr>
            <a:xfrm flipH="1" rot="10800000">
              <a:off x="1576913" y="2330778"/>
              <a:ext cx="5065657" cy="2651783"/>
            </a:xfrm>
            <a:prstGeom prst="straightConnector1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5" name="Google Shape;175;p21"/>
            <p:cNvSpPr txBox="1"/>
            <p:nvPr/>
          </p:nvSpPr>
          <p:spPr>
            <a:xfrm>
              <a:off x="5968764" y="3884542"/>
              <a:ext cx="2193609" cy="7108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e🡪1 as p increases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6" name="Google Shape;176;p21"/>
            <p:cNvCxnSpPr/>
            <p:nvPr/>
          </p:nvCxnSpPr>
          <p:spPr>
            <a:xfrm flipH="1" rot="10800000">
              <a:off x="823344" y="1521286"/>
              <a:ext cx="4158584" cy="4159113"/>
            </a:xfrm>
            <a:prstGeom prst="straightConnector1">
              <a:avLst/>
            </a:prstGeom>
            <a:noFill/>
            <a:ln cap="flat" cmpd="sng" w="254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77" name="Google Shape;177;p21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78" name="Google Shape;178;p21"/>
            <p:cNvCxnSpPr/>
            <p:nvPr/>
          </p:nvCxnSpPr>
          <p:spPr>
            <a:xfrm rot="10800000">
              <a:off x="823344" y="1521286"/>
              <a:ext cx="0" cy="415911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9" name="Google Shape;179;p21"/>
            <p:cNvSpPr txBox="1"/>
            <p:nvPr/>
          </p:nvSpPr>
          <p:spPr>
            <a:xfrm>
              <a:off x="4119100" y="1560618"/>
              <a:ext cx="584544" cy="40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e=0</a:t>
              </a:r>
              <a:endParaRPr/>
            </a:p>
          </p:txBody>
        </p:sp>
        <p:cxnSp>
          <p:nvCxnSpPr>
            <p:cNvPr id="180" name="Google Shape;180;p21"/>
            <p:cNvCxnSpPr>
              <a:stCxn id="173" idx="0"/>
            </p:cNvCxnSpPr>
            <p:nvPr/>
          </p:nvCxnSpPr>
          <p:spPr>
            <a:xfrm>
              <a:off x="1437363" y="5102775"/>
              <a:ext cx="0" cy="5637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81" name="Google Shape;181;p21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sp>
          <p:nvSpPr>
            <p:cNvPr id="182" name="Google Shape;182;p21"/>
            <p:cNvSpPr txBox="1"/>
            <p:nvPr/>
          </p:nvSpPr>
          <p:spPr>
            <a:xfrm>
              <a:off x="6546186" y="2280844"/>
              <a:ext cx="777310" cy="40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e=0.3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