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858000" cy="9144000"/>
  <p:embeddedFontLst>
    <p:embeddedFont>
      <p:font typeface="Montserrat"/>
      <p:regular r:id="rId32"/>
      <p:bold r:id="rId33"/>
      <p:italic r:id="rId34"/>
      <p:boldItalic r:id="rId35"/>
    </p:embeddedFont>
    <p:embeddedFont>
      <p:font typeface="Gill Sans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GillSans-bold.fntdata"/><Relationship Id="rId14" Type="http://schemas.openxmlformats.org/officeDocument/2006/relationships/slide" Target="slides/slide9.xml"/><Relationship Id="rId36" Type="http://schemas.openxmlformats.org/officeDocument/2006/relationships/font" Target="fonts/Gill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.xml"/><Relationship Id="rId22" Type="http://schemas.openxmlformats.org/officeDocument/2006/relationships/theme" Target="../theme/theme2.xml"/><Relationship Id="rId10" Type="http://schemas.openxmlformats.org/officeDocument/2006/relationships/image" Target="../media/image2.png"/><Relationship Id="rId21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2.xml"/><Relationship Id="rId1" Type="http://schemas.openxmlformats.org/officeDocument/2006/relationships/hyperlink" Target="http://creativecommons.org/licenses/by-sa/3.0/" TargetMode="External"/><Relationship Id="rId2" Type="http://schemas.openxmlformats.org/officeDocument/2006/relationships/image" Target="../media/image1.png"/><Relationship Id="rId3" Type="http://schemas.openxmlformats.org/officeDocument/2006/relationships/hyperlink" Target="http://creativecommons.org/licenses/by-sa/3.0/" TargetMode="External"/><Relationship Id="rId4" Type="http://schemas.openxmlformats.org/officeDocument/2006/relationships/hyperlink" Target="http://creativecommons.org/licenses/by-sa/3.0/" TargetMode="External"/><Relationship Id="rId9" Type="http://schemas.openxmlformats.org/officeDocument/2006/relationships/hyperlink" Target="http://creativecommons.org/licenses/by-nc-sa/4.0/" TargetMode="External"/><Relationship Id="rId15" Type="http://schemas.openxmlformats.org/officeDocument/2006/relationships/slideLayout" Target="../slideLayouts/slideLayout5.xml"/><Relationship Id="rId14" Type="http://schemas.openxmlformats.org/officeDocument/2006/relationships/slideLayout" Target="../slideLayouts/slideLayout4.xml"/><Relationship Id="rId17" Type="http://schemas.openxmlformats.org/officeDocument/2006/relationships/slideLayout" Target="../slideLayouts/slideLayout7.xml"/><Relationship Id="rId16" Type="http://schemas.openxmlformats.org/officeDocument/2006/relationships/slideLayout" Target="../slideLayouts/slideLayout6.xml"/><Relationship Id="rId5" Type="http://schemas.openxmlformats.org/officeDocument/2006/relationships/hyperlink" Target="http://creativecommons.org/licenses/by-sa/3.0/" TargetMode="External"/><Relationship Id="rId19" Type="http://schemas.openxmlformats.org/officeDocument/2006/relationships/slideLayout" Target="../slideLayouts/slideLayout9.xml"/><Relationship Id="rId6" Type="http://schemas.openxmlformats.org/officeDocument/2006/relationships/hyperlink" Target="http://creativecommons.org/licenses/by-sa/3.0/" TargetMode="External"/><Relationship Id="rId18" Type="http://schemas.openxmlformats.org/officeDocument/2006/relationships/slideLayout" Target="../slideLayouts/slideLayout8.xml"/><Relationship Id="rId7" Type="http://schemas.openxmlformats.org/officeDocument/2006/relationships/hyperlink" Target="http://creativecommons.org/licenses/by-sa/3.0/" TargetMode="External"/><Relationship Id="rId8" Type="http://schemas.openxmlformats.org/officeDocument/2006/relationships/hyperlink" Target="http://creativecommons.org/licenses/by-sa/3.0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 txBox="1"/>
          <p:nvPr/>
        </p:nvSpPr>
        <p:spPr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" name="Google Shape;1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 txBox="1"/>
          <p:nvPr/>
        </p:nvSpPr>
        <p:spPr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1"/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infoq.com/articles/webber-rest-workflow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How to GET a cup of coffee</a:t>
            </a:r>
            <a:endParaRPr/>
          </a:p>
        </p:txBody>
      </p:sp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Based on Jim Webber’s Article: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http://www.infoq.com/articles/webber-rest-workflow/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PUT</a:t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417638"/>
            <a:ext cx="5134723" cy="1550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7000" y="3167711"/>
            <a:ext cx="6350000" cy="26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How to pay?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OPTIONS/payment/order/1234 HTTP 1.1 Host: starbucks.example.com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Allow: GET, PUT</a:t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63500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Payment PUT Headers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PUT /payment/order/1234 HTTP 1.1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Host: starbucks.example.com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Content-Type: application/xml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Content-Length: ...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Authorization: Digest username="Jane Doe"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realm="starbucks.example.org“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nonce="..."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uri="payment/order/1234"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qop=auth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nc=00000001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cnonce="..."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reponse="..."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opaque="..."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PUT Entity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&lt;payment xmlns="http://starbucks.example.org/"&gt;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&lt;cardNo&gt;123456789&lt;/cardNo&gt;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&lt;expires&gt;07/07&lt;/expires&gt;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&lt;name&gt;John Citizen&lt;/name&gt;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&lt;amount&gt;4.00&lt;/amount&gt;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&lt;/payment&gt;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PUT Response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201 Created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Location: https://starbucks.example.com/payment/order/1234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Content-Type: application/xml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Content-Length: ...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&lt;payment xmlns="http://starbucks.example.org/"&gt;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&lt;cardNo&gt;123456789&lt;/cardNo&gt;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&lt;expires&gt;07/07&lt;/expires&gt;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&lt;name&gt;John Citizen&lt;/name&gt;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&lt;amount&gt;4.00&lt;/amount&gt;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&lt;/payment&gt;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GET Drinks to be made</a:t>
            </a:r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320800"/>
            <a:ext cx="6350000" cy="42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Cacheing</a:t>
            </a:r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24000"/>
            <a:ext cx="635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AtomPub lets us update state</a:t>
            </a: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663700"/>
            <a:ext cx="6350000" cy="35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customer state machine</a:t>
            </a:r>
            <a:endParaRPr/>
          </a:p>
        </p:txBody>
      </p:sp>
      <p:pic>
        <p:nvPicPr>
          <p:cNvPr id="107" name="Google Shape;1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27200"/>
            <a:ext cx="8327306" cy="2231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Update state</a:t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36700"/>
            <a:ext cx="635000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/>
          <p:nvPr/>
        </p:nvSpPr>
        <p:spPr>
          <a:xfrm>
            <a:off x="412356" y="1417638"/>
            <a:ext cx="8395574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/payment/order/1234 HTTP 1.1 Host: starbucks.example.org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401 Unauthorized WWW-Authenticate: Digest realm="starbucks.example.org", qop="auth", nonce="ab656...", opaque="b6a9..."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GET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Retry with credentials</a:t>
            </a:r>
            <a:endParaRPr/>
          </a:p>
        </p:txBody>
      </p:sp>
      <p:sp>
        <p:nvSpPr>
          <p:cNvPr id="231" name="Google Shape;231;p35"/>
          <p:cNvSpPr/>
          <p:nvPr/>
        </p:nvSpPr>
        <p:spPr>
          <a:xfrm>
            <a:off x="1105115" y="1671040"/>
            <a:ext cx="6960573" cy="4524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GET /payment/order/1234 HTTP 1.1 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Host: starbucks.example.org 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Authorization: Digest username="barista joe" realm="starbucks.example.org“ nonce="..." uri="payment/order/1234" qop=auth nc=00000001 cnonce="..." reponse="..." opaque="...”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200 OK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Content-Type: application/xml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Content-Length: 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&lt;payment xmlns="http://starbucks.example.org/"&gt;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&lt;cardNo&gt;123456789&lt;/cardNo&gt;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&lt;expires&gt;07/07&lt;/expires&gt;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&lt;name&gt;John Citizen&lt;/name&gt;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&lt;amount&gt;4.00&lt;/amount&gt;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&lt;/payment&gt;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DELETE</a:t>
            </a:r>
            <a:endParaRPr/>
          </a:p>
        </p:txBody>
      </p:sp>
      <p:sp>
        <p:nvSpPr>
          <p:cNvPr id="242" name="Google Shape;242;p37"/>
          <p:cNvSpPr/>
          <p:nvPr/>
        </p:nvSpPr>
        <p:spPr>
          <a:xfrm>
            <a:off x="834505" y="2017132"/>
            <a:ext cx="6884803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DELETE /order/1234 HTTP 1.1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Host: starbucks.example.org	</a:t>
            </a:r>
            <a:endParaRPr sz="2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200 OK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Enjoy</a:t>
            </a:r>
            <a:endParaRPr/>
          </a:p>
        </p:txBody>
      </p:sp>
      <p:pic>
        <p:nvPicPr>
          <p:cNvPr id="248" name="Google Shape;24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6700" y="1282700"/>
            <a:ext cx="3530600" cy="42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barista’s state machine</a:t>
            </a:r>
            <a:endParaRPr/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402" y="1943100"/>
            <a:ext cx="8798038" cy="137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Story 1. POST</a:t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816100"/>
            <a:ext cx="6350000" cy="32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POST</a:t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207963"/>
            <a:ext cx="5530585" cy="184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7000" y="3328863"/>
            <a:ext cx="6350000" cy="26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OPTIONS</a:t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457199" y="1753205"/>
            <a:ext cx="846618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OPTIONS /order/1234 HTTP 1.1 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Host: starbucks.example.org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 OK Allow: GET, PUT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Look before you leap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PUT /order/1234 HTTP 1.1 </a:t>
            </a:r>
            <a:br>
              <a:rPr lang="en-US"/>
            </a:br>
            <a:r>
              <a:rPr lang="en-US"/>
              <a:t>Host: starbucks.example.com </a:t>
            </a:r>
            <a:br>
              <a:rPr lang="en-US"/>
            </a:br>
            <a:r>
              <a:rPr lang="en-US"/>
              <a:t>Expect: 100-Continue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100 Continue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or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417 Expectation Failed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