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GillSans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.xml"/><Relationship Id="rId22" Type="http://schemas.openxmlformats.org/officeDocument/2006/relationships/theme" Target="../theme/theme2.xml"/><Relationship Id="rId10" Type="http://schemas.openxmlformats.org/officeDocument/2006/relationships/image" Target="../media/image7.png"/><Relationship Id="rId21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2.xml"/><Relationship Id="rId1" Type="http://schemas.openxmlformats.org/officeDocument/2006/relationships/hyperlink" Target="http://creativecommons.org/licenses/by-sa/3.0/" TargetMode="Externa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sa/3.0/" TargetMode="External"/><Relationship Id="rId4" Type="http://schemas.openxmlformats.org/officeDocument/2006/relationships/hyperlink" Target="http://creativecommons.org/licenses/by-sa/3.0/" TargetMode="External"/><Relationship Id="rId9" Type="http://schemas.openxmlformats.org/officeDocument/2006/relationships/hyperlink" Target="http://creativecommons.org/licenses/by-nc-sa/4.0/" TargetMode="External"/><Relationship Id="rId15" Type="http://schemas.openxmlformats.org/officeDocument/2006/relationships/slideLayout" Target="../slideLayouts/slideLayout5.xml"/><Relationship Id="rId14" Type="http://schemas.openxmlformats.org/officeDocument/2006/relationships/slideLayout" Target="../slideLayouts/slideLayout4.xml"/><Relationship Id="rId17" Type="http://schemas.openxmlformats.org/officeDocument/2006/relationships/slideLayout" Target="../slideLayouts/slideLayout7.xml"/><Relationship Id="rId16" Type="http://schemas.openxmlformats.org/officeDocument/2006/relationships/slideLayout" Target="../slideLayouts/slideLayout6.xml"/><Relationship Id="rId5" Type="http://schemas.openxmlformats.org/officeDocument/2006/relationships/hyperlink" Target="http://creativecommons.org/licenses/by-sa/3.0/" TargetMode="External"/><Relationship Id="rId19" Type="http://schemas.openxmlformats.org/officeDocument/2006/relationships/slideLayout" Target="../slideLayouts/slideLayout9.xml"/><Relationship Id="rId6" Type="http://schemas.openxmlformats.org/officeDocument/2006/relationships/hyperlink" Target="http://creativecommons.org/licenses/by-sa/3.0/" TargetMode="External"/><Relationship Id="rId18" Type="http://schemas.openxmlformats.org/officeDocument/2006/relationships/slideLayout" Target="../slideLayouts/slideLayout8.xml"/><Relationship Id="rId7" Type="http://schemas.openxmlformats.org/officeDocument/2006/relationships/hyperlink" Target="http://creativecommons.org/licenses/by-sa/3.0/" TargetMode="External"/><Relationship Id="rId8" Type="http://schemas.openxmlformats.org/officeDocument/2006/relationships/hyperlink" Target="http://creativecommons.org/licenses/by-sa/3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 txBox="1"/>
          <p:nvPr/>
        </p:nvSpPr>
        <p:spPr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© Paul Fremantle 2012.  Portions © Jeremy Gibbons 2010, © WSO2 2005-2012 used with permission of the author(s).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Licensed under the Creative Commons 3.0 BY-SA (Attribution-Sharealike) license.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http://creativecommons.org/licenses/by-sa/3.0/</a:t>
            </a:r>
            <a:r>
              <a:rPr b="0" i="0" lang="en-US" sz="1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2016 except where credited elsewhere.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75635" y="6428175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Oxford University 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Software Engineering Programme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April 2021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88" idx="3"/>
            <a:endCxn id="189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5" name="Google Shape;195;p22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6" name="Google Shape;196;p22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2"/>
          <p:cNvCxnSpPr>
            <a:stCxn id="197" idx="3"/>
            <a:endCxn id="188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99" name="Google Shape;199;p22"/>
          <p:cNvCxnSpPr>
            <a:stCxn id="197" idx="3"/>
            <a:endCxn id="190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0" name="Google Shape;200;p22"/>
          <p:cNvCxnSpPr>
            <a:stCxn id="197" idx="3"/>
            <a:endCxn id="192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p22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Shared Nothing Architecture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Implies there is no serial part to the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Karp-Flatt Metric of 0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Assuming 100% efficient load balancing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practice, this is difficult!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Partitioning / Sharding</a:t>
            </a:r>
            <a:endParaRPr/>
          </a:p>
        </p:txBody>
      </p:sp>
      <p:pic>
        <p:nvPicPr>
          <p:cNvPr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14176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142550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2987533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966" y="4541702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4418" y="4549565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24"/>
          <p:cNvCxnSpPr>
            <a:stCxn id="219" idx="3"/>
            <a:endCxn id="220" idx="1"/>
          </p:cNvCxnSpPr>
          <p:nvPr/>
        </p:nvCxnSpPr>
        <p:spPr>
          <a:xfrm>
            <a:off x="4686327" y="1999819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6" name="Google Shape;226;p24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27" name="Google Shape;227;p2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15" y="2979670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4"/>
          <p:cNvCxnSpPr>
            <a:stCxn id="228" idx="3"/>
            <a:endCxn id="219" idx="1"/>
          </p:cNvCxnSpPr>
          <p:nvPr/>
        </p:nvCxnSpPr>
        <p:spPr>
          <a:xfrm flipH="1" rot="10800000">
            <a:off x="2312876" y="1999750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0" name="Google Shape;230;p24"/>
          <p:cNvCxnSpPr>
            <a:stCxn id="228" idx="3"/>
            <a:endCxn id="221" idx="1"/>
          </p:cNvCxnSpPr>
          <p:nvPr/>
        </p:nvCxnSpPr>
        <p:spPr>
          <a:xfrm>
            <a:off x="2312876" y="3561850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31" name="Google Shape;231;p24"/>
          <p:cNvCxnSpPr>
            <a:stCxn id="228" idx="3"/>
            <a:endCxn id="223" idx="1"/>
          </p:cNvCxnSpPr>
          <p:nvPr/>
        </p:nvCxnSpPr>
        <p:spPr>
          <a:xfrm>
            <a:off x="2312876" y="3561850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32" name="Google Shape;232;p24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8" name="Google Shape;238;p24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A-I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J-R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S-Z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Problems with Sharding</a:t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Fewer S-Z’s than A-I’s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Failover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new servers requires a </a:t>
            </a:r>
            <a:br>
              <a:rPr lang="en-US"/>
            </a:br>
            <a:r>
              <a:rPr lang="en-US"/>
              <a:t>re-balance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this automatic or manual?!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Load Balancer-based </a:t>
            </a:r>
            <a:br>
              <a:rPr lang="en-US"/>
            </a:br>
            <a:r>
              <a:rPr lang="en-US"/>
              <a:t>elastic scaling</a:t>
            </a:r>
            <a:endParaRPr/>
          </a:p>
        </p:txBody>
      </p:sp>
      <p:cxnSp>
        <p:nvCxnSpPr>
          <p:cNvPr id="253" name="Google Shape;253;p26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6334" y="132205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pool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0054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609" y="5289816"/>
            <a:ext cx="723249" cy="723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5" idx="3"/>
            <a:endCxn id="257" idx="3"/>
          </p:cNvCxnSpPr>
          <p:nvPr/>
        </p:nvCxnSpPr>
        <p:spPr>
          <a:xfrm flipH="1">
            <a:off x="5254780" y="2833680"/>
            <a:ext cx="3438300" cy="2817900"/>
          </a:xfrm>
          <a:prstGeom prst="bentConnector3">
            <a:avLst>
              <a:gd fmla="val -664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p26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 Controller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252369" y="2867456"/>
            <a:ext cx="949307" cy="69880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6638" y="2581999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</a:t>
            </a:r>
            <a:endParaRPr/>
          </a:p>
        </p:txBody>
      </p:sp>
      <p:cxnSp>
        <p:nvCxnSpPr>
          <p:cNvPr id="264" name="Google Shape;264;p26"/>
          <p:cNvCxnSpPr>
            <a:endCxn id="262" idx="2"/>
          </p:cNvCxnSpPr>
          <p:nvPr/>
        </p:nvCxnSpPr>
        <p:spPr>
          <a:xfrm rot="10800000">
            <a:off x="2389293" y="4182707"/>
            <a:ext cx="2142300" cy="1347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65" name="Google Shape;265;p26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Topology update</a:t>
            </a:r>
            <a:endParaRPr/>
          </a:p>
        </p:txBody>
      </p:sp>
      <p:cxnSp>
        <p:nvCxnSpPr>
          <p:cNvPr id="266" name="Google Shape;266;p26"/>
          <p:cNvCxnSpPr>
            <a:stCxn id="261" idx="3"/>
            <a:endCxn id="254" idx="1"/>
          </p:cNvCxnSpPr>
          <p:nvPr/>
        </p:nvCxnSpPr>
        <p:spPr>
          <a:xfrm flipH="1" rot="10800000">
            <a:off x="3000999" y="1904180"/>
            <a:ext cx="3165300" cy="12600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7" name="Google Shape;267;p26"/>
          <p:cNvCxnSpPr>
            <a:stCxn id="261" idx="3"/>
            <a:endCxn id="256" idx="1"/>
          </p:cNvCxnSpPr>
          <p:nvPr/>
        </p:nvCxnSpPr>
        <p:spPr>
          <a:xfrm>
            <a:off x="3000999" y="3164180"/>
            <a:ext cx="3159000" cy="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334" y="3764544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3000999" y="3164180"/>
            <a:ext cx="3165300" cy="1182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70" name="Google Shape;270;p26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scale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Statelessness is hard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There is a lot of intermediate calculation in most web systems that needs to be stored between transactions.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exemplar is the shopping cart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Intermediate state storage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In-memory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Breaks statelessness, limits scalability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client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OK for some APIs but can be slow and hard to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the database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Slow and expensive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Cache servers: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client keeps a cookie, which is the key to the datastore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usual practise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Redis, memcached, Hazelcast, Infinispan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Cache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157003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1494159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3056191"/>
            <a:ext cx="1502860" cy="115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591" y="4610360"/>
            <a:ext cx="1164361" cy="1164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7043" y="4618223"/>
            <a:ext cx="1502860" cy="1156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>
            <a:endCxn id="290" idx="1"/>
          </p:cNvCxnSpPr>
          <p:nvPr/>
        </p:nvCxnSpPr>
        <p:spPr>
          <a:xfrm>
            <a:off x="4768843" y="2068508"/>
            <a:ext cx="1348200" cy="3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6" name="Google Shape;296;p29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7" name="Google Shape;297;p29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140" y="3048328"/>
            <a:ext cx="1164361" cy="1164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29"/>
          <p:cNvCxnSpPr>
            <a:stCxn id="298" idx="3"/>
          </p:cNvCxnSpPr>
          <p:nvPr/>
        </p:nvCxnSpPr>
        <p:spPr>
          <a:xfrm flipH="1" rot="10800000">
            <a:off x="2395501" y="2068408"/>
            <a:ext cx="1209000" cy="15621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29"/>
          <p:cNvCxnSpPr>
            <a:stCxn id="298" idx="3"/>
            <a:endCxn id="291" idx="1"/>
          </p:cNvCxnSpPr>
          <p:nvPr/>
        </p:nvCxnSpPr>
        <p:spPr>
          <a:xfrm>
            <a:off x="2395501" y="3630508"/>
            <a:ext cx="1209000" cy="6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" name="Google Shape;301;p29"/>
          <p:cNvCxnSpPr>
            <a:stCxn id="298" idx="3"/>
            <a:endCxn id="293" idx="1"/>
          </p:cNvCxnSpPr>
          <p:nvPr/>
        </p:nvCxnSpPr>
        <p:spPr>
          <a:xfrm>
            <a:off x="2395501" y="3630508"/>
            <a:ext cx="1209000" cy="1562100"/>
          </a:xfrm>
          <a:prstGeom prst="bentConnector3">
            <a:avLst>
              <a:gd fmla="val 5000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" name="Google Shape;302;p29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Balancer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5" name="Google Shape;305;p2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/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5800" y="5363396"/>
            <a:ext cx="1164361" cy="116436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9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 Server</a:t>
            </a:r>
            <a:endParaRPr/>
          </a:p>
        </p:txBody>
      </p:sp>
      <p:cxnSp>
        <p:nvCxnSpPr>
          <p:cNvPr id="311" name="Google Shape;311;p29"/>
          <p:cNvCxnSpPr>
            <a:stCxn id="289" idx="3"/>
            <a:endCxn id="309" idx="1"/>
          </p:cNvCxnSpPr>
          <p:nvPr/>
        </p:nvCxnSpPr>
        <p:spPr>
          <a:xfrm>
            <a:off x="4768952" y="2152219"/>
            <a:ext cx="3076800" cy="3793500"/>
          </a:xfrm>
          <a:prstGeom prst="bentConnector3">
            <a:avLst>
              <a:gd fmla="val 21426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p29"/>
          <p:cNvCxnSpPr>
            <a:stCxn id="291" idx="3"/>
          </p:cNvCxnSpPr>
          <p:nvPr/>
        </p:nvCxnSpPr>
        <p:spPr>
          <a:xfrm>
            <a:off x="4768952" y="3630508"/>
            <a:ext cx="2976000" cy="2315100"/>
          </a:xfrm>
          <a:prstGeom prst="bentConnector3">
            <a:avLst>
              <a:gd fmla="val 22803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p29"/>
          <p:cNvCxnSpPr/>
          <p:nvPr/>
        </p:nvCxnSpPr>
        <p:spPr>
          <a:xfrm>
            <a:off x="4768952" y="5108799"/>
            <a:ext cx="2976000" cy="836700"/>
          </a:xfrm>
          <a:prstGeom prst="bentConnector3">
            <a:avLst>
              <a:gd fmla="val 22334" name="adj1"/>
            </a:avLst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00" y="1943100"/>
            <a:ext cx="695960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Speedup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</a:t>
            </a:r>
            <a:r>
              <a:rPr b="1" lang="en-US"/>
              <a:t>speedup</a:t>
            </a:r>
            <a:r>
              <a:rPr lang="en-US"/>
              <a:t> is defined as the performance of new / performance of old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e.g. move from 1 -&gt; 2 servers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system is 1.8 x faster than the old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terms of transactions/sec (throughput)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Speedup = 1.8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inhibits speedup?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general you can split work into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Parallelizable and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Serial parts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serial parts stop you from scaling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Amdahl’s Law</a:t>
            </a:r>
            <a:br>
              <a:rPr lang="en-US"/>
            </a:br>
            <a:r>
              <a:rPr lang="en-US" sz="2200"/>
              <a:t>Theoretical speedup given a fixed data size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5636" y="1600200"/>
            <a:ext cx="28340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speedup of a program using multiple processors in parallel computing is limited by the time needed for the serial fraction of the program, given a fixed size of data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178" y="1600200"/>
            <a:ext cx="5310542" cy="398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Single system under increasing load</a:t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8"/>
          <p:cNvCxnSpPr/>
          <p:nvPr/>
        </p:nvCxnSpPr>
        <p:spPr>
          <a:xfrm rot="10800000">
            <a:off x="823344" y="1521286"/>
            <a:ext cx="0" cy="415911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8"/>
          <p:cNvCxnSpPr/>
          <p:nvPr/>
        </p:nvCxnSpPr>
        <p:spPr>
          <a:xfrm flipH="1" rot="10800000">
            <a:off x="823344" y="2763437"/>
            <a:ext cx="3991124" cy="2916962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1" name="Google Shape;131;p18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 rot="-5400000">
            <a:off x="-196058" y="2999579"/>
            <a:ext cx="1400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4814468" y="2763437"/>
            <a:ext cx="2846815" cy="0"/>
          </a:xfrm>
          <a:prstGeom prst="straightConnector1">
            <a:avLst/>
          </a:prstGeom>
          <a:noFill/>
          <a:ln cap="flat" cmpd="sng" w="254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4" name="Google Shape;134;p18"/>
          <p:cNvCxnSpPr/>
          <p:nvPr/>
        </p:nvCxnSpPr>
        <p:spPr>
          <a:xfrm>
            <a:off x="4814468" y="2763437"/>
            <a:ext cx="2846815" cy="11211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5" name="Google Shape;135;p18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contention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slowdown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lang="en-US"/>
              <a:t>Performance </a:t>
            </a:r>
            <a:br>
              <a:rPr lang="en-US"/>
            </a:br>
            <a:r>
              <a:rPr lang="en-US" sz="2700"/>
              <a:t>Scaling servers when fully loaded</a:t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45" name="Google Shape;145;p19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6" name="Google Shape;146;p19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47" name="Google Shape;147;p19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48" name="Google Shape;148;p19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performance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reaches a maximum </a:t>
              </a:r>
              <a:b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matter how many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servers are added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9" name="Google Shape;149;p19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50" name="Google Shape;150;p19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51" name="Google Shape;151;p19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2" name="Google Shape;152;p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bad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Additional servers scale linearly,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but there is a cost to scaling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performance of n servers is equal to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 x the single server performance</a:t>
              </a:r>
              <a:endParaRPr/>
            </a:p>
          </p:txBody>
        </p:sp>
        <p:cxnSp>
          <p:nvCxnSpPr>
            <p:cNvPr id="154" name="Google Shape;154;p19"/>
            <p:cNvCxnSpPr>
              <a:stCxn id="146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55" name="Google Shape;155;p19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79" y="3049941"/>
            <a:ext cx="3022600" cy="1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is the Karp-Flatt Metric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ψ is the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is the number of processors</a:t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0 is the best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1 indicates no speedup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&gt; 1 indicates adding processors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slows down the system!!!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Karp-Flatt metric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170" name="Google Shape;170;p21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 of servers</a:t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 rot="-5400000">
              <a:off x="-196058" y="2999579"/>
              <a:ext cx="14005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cxnSp>
          <p:nvCxnSpPr>
            <p:cNvPr id="172" name="Google Shape;172;p21"/>
            <p:cNvCxnSpPr/>
            <p:nvPr/>
          </p:nvCxnSpPr>
          <p:spPr>
            <a:xfrm flipH="1" rot="10800000">
              <a:off x="1339678" y="4337615"/>
              <a:ext cx="6289523" cy="1795857"/>
            </a:xfrm>
            <a:prstGeom prst="curvedConnector3">
              <a:avLst>
                <a:gd fmla="val -4253" name="adj1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3" name="Google Shape;173;p21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cxnSp>
          <p:nvCxnSpPr>
            <p:cNvPr id="174" name="Google Shape;174;p21"/>
            <p:cNvCxnSpPr/>
            <p:nvPr/>
          </p:nvCxnSpPr>
          <p:spPr>
            <a:xfrm flipH="1" rot="10800000">
              <a:off x="1576913" y="2330778"/>
              <a:ext cx="5065657" cy="2651783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5" name="Google Shape;175;p21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e🡪1 as p increases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6" name="Google Shape;176;p21"/>
            <p:cNvCxnSpPr/>
            <p:nvPr/>
          </p:nvCxnSpPr>
          <p:spPr>
            <a:xfrm flipH="1" rot="10800000">
              <a:off x="823344" y="1521286"/>
              <a:ext cx="4158584" cy="4159113"/>
            </a:xfrm>
            <a:prstGeom prst="straightConnector1">
              <a:avLst/>
            </a:prstGeom>
            <a:noFill/>
            <a:ln cap="flat" cmpd="sng" w="254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78" name="Google Shape;178;p21"/>
            <p:cNvCxnSpPr/>
            <p:nvPr/>
          </p:nvCxnSpPr>
          <p:spPr>
            <a:xfrm rot="10800000">
              <a:off x="823344" y="1521286"/>
              <a:ext cx="0" cy="415911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79" name="Google Shape;179;p21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</a:t>
              </a:r>
              <a:endParaRPr/>
            </a:p>
          </p:txBody>
        </p:sp>
        <p:cxnSp>
          <p:nvCxnSpPr>
            <p:cNvPr id="180" name="Google Shape;180;p21"/>
            <p:cNvCxnSpPr>
              <a:stCxn id="173" idx="0"/>
            </p:cNvCxnSpPr>
            <p:nvPr/>
          </p:nvCxnSpPr>
          <p:spPr>
            <a:xfrm>
              <a:off x="1437363" y="5102775"/>
              <a:ext cx="0" cy="5637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81" name="Google Shape;181;p21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server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e=0.3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