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6858000" cx="9144000"/>
  <p:notesSz cx="6858000" cy="9144000"/>
  <p:embeddedFontLst>
    <p:embeddedFont>
      <p:font typeface="Montserrat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22" Type="http://schemas.openxmlformats.org/officeDocument/2006/relationships/slide" Target="slides/slide17.xml"/><Relationship Id="rId44" Type="http://schemas.openxmlformats.org/officeDocument/2006/relationships/font" Target="fonts/Montserrat-boldItalic.fntdata"/><Relationship Id="rId21" Type="http://schemas.openxmlformats.org/officeDocument/2006/relationships/slide" Target="slides/slide16.xml"/><Relationship Id="rId43" Type="http://schemas.openxmlformats.org/officeDocument/2006/relationships/font" Target="fonts/Montserrat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f605a25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cf605a253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f605a25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cf605a2536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23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5" Type="http://schemas.openxmlformats.org/officeDocument/2006/relationships/image" Target="../media/image24.png"/><Relationship Id="rId6" Type="http://schemas.openxmlformats.org/officeDocument/2006/relationships/image" Target="../media/image7.png"/><Relationship Id="rId7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papers.ssrn.com/sol3/papers.cfm?abstract_id=2038665" TargetMode="External"/><Relationship Id="rId4" Type="http://schemas.openxmlformats.org/officeDocument/2006/relationships/hyperlink" Target="http://papers.ssrn.com/sol3/papers.cfm?abstract_id=2038665" TargetMode="External"/><Relationship Id="rId5" Type="http://schemas.openxmlformats.org/officeDocument/2006/relationships/hyperlink" Target="http://papers.ssrn.com/sol3/papers.cfm?abstract_id=2038665" TargetMode="External"/><Relationship Id="rId6" Type="http://schemas.openxmlformats.org/officeDocument/2006/relationships/image" Target="../media/image3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Choreography and Orchestration of Services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Amazon Simple</a:t>
            </a:r>
            <a:br>
              <a:rPr lang="en-US"/>
            </a:br>
            <a:r>
              <a:rPr lang="en-US"/>
              <a:t> Workflow Service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2666" y="274638"/>
            <a:ext cx="5539748" cy="555187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/>
          <p:nvPr/>
        </p:nvSpPr>
        <p:spPr>
          <a:xfrm>
            <a:off x="457200" y="4147823"/>
            <a:ext cx="29290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http://aws.amazon.com/swf/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1600"/>
            <a:ext cx="9144000" cy="6650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Business Process Execution Language (BPEL)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Standardised XML language for executable processes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Well defined execution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No deadlocks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Graphs must be acyclic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Tied to WSDL concepts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No built in support for human activities (though this has been added)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No graphical notation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main strength of BPEL</a:t>
            </a:r>
            <a:br>
              <a:rPr lang="en-US"/>
            </a:br>
            <a:r>
              <a:rPr lang="en-US" sz="2200"/>
              <a:t>(IMO)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BPEL is a completely executable standalone language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PartnerLinks define places where you can call WSDL services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Or where other parties can call WSDL Services into the process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Deployment descriptor + BPEL can be executed without any Java or other language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The main weaknesses of BPEL	</a:t>
            </a:r>
            <a:br>
              <a:rPr lang="en-US"/>
            </a:br>
            <a:r>
              <a:rPr lang="en-US" sz="2200"/>
              <a:t>(IMO)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Too much like a programming language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Need WS-HumanTask, BPEL4People and script or Java extensions to make it useful for real processes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 swimlanes (explained in a minute)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 common visual notation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+ BPEL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theory: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Process experts design and model in BPMN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Developers/Implementors implement in BPEL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 standard bridging/mapping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Double the effort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2.0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notation for a subset of BPEL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Execution semantics for BPMN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Notational support for choreography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best of both worlds?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Need to write external logic in another language to implement a process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457200" y="274638"/>
            <a:ext cx="3289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2.0</a:t>
            </a:r>
            <a:endParaRPr/>
          </a:p>
        </p:txBody>
      </p:sp>
      <p:pic>
        <p:nvPicPr>
          <p:cNvPr id="185" name="Google Shape;18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2100" y="163481"/>
            <a:ext cx="4730205" cy="5945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2.0 Basics</a:t>
            </a:r>
            <a:endParaRPr/>
          </a:p>
        </p:txBody>
      </p:sp>
      <p:pic>
        <p:nvPicPr>
          <p:cNvPr id="191" name="Google Shape;19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146175"/>
            <a:ext cx="85852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Swimlanes:</a:t>
            </a:r>
            <a:br>
              <a:rPr lang="en-US"/>
            </a:br>
            <a:r>
              <a:rPr lang="en-US" sz="2200"/>
              <a:t>partition an activity diagram into the responsibilities of different entities </a:t>
            </a:r>
            <a:br>
              <a:rPr lang="en-US" sz="2200"/>
            </a:br>
            <a:endParaRPr/>
          </a:p>
        </p:txBody>
      </p:sp>
      <p:pic>
        <p:nvPicPr>
          <p:cNvPr id="197" name="Google Shape;19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307" y="1417638"/>
            <a:ext cx="6672174" cy="4491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Business Process Management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1944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Hammer &amp; Champy [1993] “A collection of activities that takes one or more kinds of input and creates an output that is of value to the customer.”</a:t>
            </a:r>
            <a:br>
              <a:rPr lang="en-US" sz="2400"/>
            </a:b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Davenport [1992] “A structured, measured set of activities designed to produce a specific output for a particular customer or market. It implies a strong emphasis on how work is done within an organization, in contrast to a product focus’s emphasis on what.”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Swimlanes represent different participants</a:t>
            </a:r>
            <a:endParaRPr/>
          </a:p>
        </p:txBody>
      </p:sp>
      <p:pic>
        <p:nvPicPr>
          <p:cNvPr id="203" name="Google Shape;20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00" y="1560255"/>
            <a:ext cx="7127876" cy="5297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Basic Constructs</a:t>
            </a:r>
            <a:endParaRPr/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Events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Activities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Gateways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Sequence Flows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10" name="Google Shape;21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1500" y="1600200"/>
            <a:ext cx="290830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1750" y="2653371"/>
            <a:ext cx="5143500" cy="1045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79850" y="4724400"/>
            <a:ext cx="5130800" cy="12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47964" y="3810000"/>
            <a:ext cx="46482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Text Annotations</a:t>
            </a:r>
            <a:endParaRPr/>
          </a:p>
        </p:txBody>
      </p:sp>
      <p:sp>
        <p:nvSpPr>
          <p:cNvPr id="219" name="Google Shape;219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you document your processes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20" name="Google Shape;22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994" y="2377261"/>
            <a:ext cx="7227382" cy="4366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Start Events</a:t>
            </a:r>
            <a:endParaRPr/>
          </a:p>
        </p:txBody>
      </p:sp>
      <p:sp>
        <p:nvSpPr>
          <p:cNvPr id="226" name="Google Shape;226;p3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Start Event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Message Start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Timer Start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Conditional Start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Signal Start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27" name="Google Shape;22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7519" y="1470414"/>
            <a:ext cx="980826" cy="776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54471" y="2082470"/>
            <a:ext cx="7239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22845" y="2625527"/>
            <a:ext cx="8255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39819" y="3159654"/>
            <a:ext cx="8128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60945" y="3646884"/>
            <a:ext cx="74930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Some Intermediate Events</a:t>
            </a:r>
            <a:endParaRPr/>
          </a:p>
        </p:txBody>
      </p:sp>
      <p:pic>
        <p:nvPicPr>
          <p:cNvPr id="237" name="Google Shape;23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490" y="1790700"/>
            <a:ext cx="1003300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6"/>
          <p:cNvSpPr txBox="1"/>
          <p:nvPr/>
        </p:nvSpPr>
        <p:spPr>
          <a:xfrm>
            <a:off x="1815789" y="1981859"/>
            <a:ext cx="2761443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Intermediate Event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Catch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Throw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Escalation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Some End Events</a:t>
            </a:r>
            <a:endParaRPr/>
          </a:p>
        </p:txBody>
      </p:sp>
      <p:pic>
        <p:nvPicPr>
          <p:cNvPr id="244" name="Google Shape;24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409700"/>
            <a:ext cx="5334000" cy="40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Activities</a:t>
            </a:r>
            <a:br>
              <a:rPr lang="en-US"/>
            </a:br>
            <a:endParaRPr/>
          </a:p>
        </p:txBody>
      </p:sp>
      <p:pic>
        <p:nvPicPr>
          <p:cNvPr id="250" name="Google Shape;25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98434"/>
            <a:ext cx="9144000" cy="5659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 Task	</a:t>
            </a:r>
            <a:endParaRPr/>
          </a:p>
        </p:txBody>
      </p:sp>
      <p:sp>
        <p:nvSpPr>
          <p:cNvPr id="256" name="Google Shape;256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Call a service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Unlike BPEL there is no direct way of capturing the actual service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Typically need to write some code (e.g. Java) to capture that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Data Flow</a:t>
            </a:r>
            <a:endParaRPr/>
          </a:p>
        </p:txBody>
      </p:sp>
      <p:sp>
        <p:nvSpPr>
          <p:cNvPr id="262" name="Google Shape;262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Transitions between activities represent </a:t>
            </a:r>
            <a:r>
              <a:rPr i="1" lang="en-US"/>
              <a:t>control dependencies</a:t>
            </a:r>
            <a:r>
              <a:rPr lang="en-US"/>
              <a:t>: one activity must complete before another can start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Workflows also have </a:t>
            </a:r>
            <a:r>
              <a:rPr i="1" lang="en-US"/>
              <a:t>data dependencies</a:t>
            </a:r>
            <a:r>
              <a:rPr lang="en-US"/>
              <a:t>: one activity produces a result that another requires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UML activity diagrams allow </a:t>
            </a:r>
            <a:r>
              <a:rPr i="1" lang="en-US"/>
              <a:t>object flow </a:t>
            </a:r>
            <a:r>
              <a:rPr lang="en-US"/>
              <a:t>as well as </a:t>
            </a:r>
            <a:r>
              <a:rPr i="1" lang="en-US"/>
              <a:t>control flow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Dependent data is shown as an object icon (rectangle with underlined name and type)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i="1" lang="en-US"/>
              <a:t>dependencies </a:t>
            </a:r>
            <a:r>
              <a:rPr lang="en-US"/>
              <a:t>shown as dashed arrows from generating activity to object, and from object to consuming activity(s)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same object may occur multiple times in an activity diagram, typically in different </a:t>
            </a:r>
            <a:r>
              <a:rPr i="1" lang="en-US"/>
              <a:t>states </a:t>
            </a:r>
            <a:r>
              <a:rPr lang="en-US"/>
              <a:t>(shown in square brackets after object name) </a:t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Example Object Flow</a:t>
            </a:r>
            <a:endParaRPr/>
          </a:p>
        </p:txBody>
      </p:sp>
      <p:pic>
        <p:nvPicPr>
          <p:cNvPr id="268" name="Google Shape;26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200" y="1181101"/>
            <a:ext cx="7257268" cy="49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Composition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Services provide </a:t>
            </a:r>
            <a:r>
              <a:rPr i="1" lang="en-US"/>
              <a:t>platform- and language-independent access </a:t>
            </a:r>
            <a:r>
              <a:rPr lang="en-US"/>
              <a:t>to </a:t>
            </a:r>
            <a:r>
              <a:rPr i="1" lang="en-US"/>
              <a:t>software components </a:t>
            </a:r>
            <a:endParaRPr/>
          </a:p>
          <a:p>
            <a:pPr indent="-23114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But these components are </a:t>
            </a:r>
            <a:r>
              <a:rPr i="1" lang="en-US"/>
              <a:t>isolated</a:t>
            </a:r>
            <a:r>
              <a:rPr lang="en-US"/>
              <a:t>: they need to be </a:t>
            </a:r>
            <a:r>
              <a:rPr i="1" lang="en-US"/>
              <a:t>assembled </a:t>
            </a:r>
            <a:r>
              <a:rPr lang="en-US"/>
              <a:t>into </a:t>
            </a:r>
            <a:r>
              <a:rPr i="1" lang="en-US"/>
              <a:t>service-oriented architectures 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Ideally, they should be recursively </a:t>
            </a:r>
            <a:r>
              <a:rPr i="1" lang="en-US"/>
              <a:t>composable </a:t>
            </a:r>
            <a:r>
              <a:rPr lang="en-US"/>
              <a:t>to form composite services in their own right 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Workflow </a:t>
            </a:r>
            <a:r>
              <a:rPr lang="en-US"/>
              <a:t>languages for scripting or ‘glue’ between individual services 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BPMN, WSCI, WSFL, XLANG, BPEL. . . </a:t>
            </a:r>
            <a:br>
              <a:rPr lang="en-US"/>
            </a:b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beyond mere </a:t>
            </a:r>
            <a:r>
              <a:rPr i="1" lang="en-US"/>
              <a:t>business protocol specifications </a:t>
            </a:r>
            <a:r>
              <a:rPr lang="en-US"/>
              <a:t>like RosettaNet, which are essentially paper specifications so can’t be automated and won’t scale </a:t>
            </a:r>
            <a:endParaRPr/>
          </a:p>
          <a:p>
            <a:pPr indent="-23114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Flows</a:t>
            </a:r>
            <a:endParaRPr/>
          </a:p>
        </p:txBody>
      </p:sp>
      <p:pic>
        <p:nvPicPr>
          <p:cNvPr id="274" name="Google Shape;27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526" y="1651000"/>
            <a:ext cx="5418974" cy="4027616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2"/>
          <p:cNvSpPr txBox="1"/>
          <p:nvPr/>
        </p:nvSpPr>
        <p:spPr>
          <a:xfrm>
            <a:off x="3730625" y="1916668"/>
            <a:ext cx="10967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Sequence </a:t>
            </a:r>
            <a:endParaRPr/>
          </a:p>
        </p:txBody>
      </p:sp>
      <p:sp>
        <p:nvSpPr>
          <p:cNvPr id="276" name="Google Shape;276;p42"/>
          <p:cNvSpPr txBox="1"/>
          <p:nvPr/>
        </p:nvSpPr>
        <p:spPr>
          <a:xfrm>
            <a:off x="3730625" y="2672318"/>
            <a:ext cx="10115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Message</a:t>
            </a:r>
            <a:endParaRPr/>
          </a:p>
        </p:txBody>
      </p:sp>
      <p:sp>
        <p:nvSpPr>
          <p:cNvPr id="277" name="Google Shape;277;p42"/>
          <p:cNvSpPr txBox="1"/>
          <p:nvPr/>
        </p:nvSpPr>
        <p:spPr>
          <a:xfrm>
            <a:off x="5651500" y="2672318"/>
            <a:ext cx="2811963" cy="1754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flows are within 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Swimlane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flows between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swimlanes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Gateways</a:t>
            </a:r>
            <a:endParaRPr/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Exclusive Gateway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Fork – choose one path (if/else)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Join – wait for a single event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Parallel Gateway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Fork – do both / all paths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Join – wait for all inputs </a:t>
            </a:r>
            <a:endParaRPr/>
          </a:p>
        </p:txBody>
      </p:sp>
      <p:pic>
        <p:nvPicPr>
          <p:cNvPr id="284" name="Google Shape;28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3811" y="1417638"/>
            <a:ext cx="1117600" cy="10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5011" y="3135511"/>
            <a:ext cx="977900" cy="8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Event Gateway</a:t>
            </a:r>
            <a:endParaRPr/>
          </a:p>
        </p:txBody>
      </p:sp>
      <p:pic>
        <p:nvPicPr>
          <p:cNvPr id="291" name="Google Shape;29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71295"/>
            <a:ext cx="9144000" cy="3054424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4"/>
          <p:cNvSpPr txBox="1"/>
          <p:nvPr/>
        </p:nvSpPr>
        <p:spPr>
          <a:xfrm>
            <a:off x="823344" y="4842993"/>
            <a:ext cx="336315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Event Gateway allows different events to trigger different actions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Complex Gateway</a:t>
            </a:r>
            <a:endParaRPr/>
          </a:p>
        </p:txBody>
      </p:sp>
      <p:pic>
        <p:nvPicPr>
          <p:cNvPr id="298" name="Google Shape;29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89100"/>
            <a:ext cx="9144000" cy="3466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6"/>
          <p:cNvSpPr txBox="1"/>
          <p:nvPr>
            <p:ph type="title"/>
          </p:nvPr>
        </p:nvSpPr>
        <p:spPr>
          <a:xfrm>
            <a:off x="457200" y="51033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How much </a:t>
            </a:r>
            <a:br>
              <a:rPr lang="en-US"/>
            </a:br>
            <a:r>
              <a:rPr lang="en-US"/>
              <a:t>BPMN</a:t>
            </a:r>
            <a:br>
              <a:rPr lang="en-US"/>
            </a:br>
            <a:r>
              <a:rPr lang="en-US"/>
              <a:t>do you need?</a:t>
            </a:r>
            <a:endParaRPr/>
          </a:p>
        </p:txBody>
      </p:sp>
      <p:sp>
        <p:nvSpPr>
          <p:cNvPr id="304" name="Google Shape;304;p46"/>
          <p:cNvSpPr/>
          <p:nvPr/>
        </p:nvSpPr>
        <p:spPr>
          <a:xfrm>
            <a:off x="457201" y="2967334"/>
            <a:ext cx="1153533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Much Language is Enough? </a:t>
            </a: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Theoretical and Practical Use of the </a:t>
            </a: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Process Management Notation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http://papers.ssrn.com/sol3/</a:t>
            </a:r>
            <a:br>
              <a:rPr lang="en-US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</a:br>
            <a:r>
              <a:rPr lang="en-US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papers.cfm?abstract_id=2038665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305" name="Google Shape;305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59352" y="274638"/>
            <a:ext cx="5184648" cy="5642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11" name="Google Shape;311;p4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Process Management has a strong place in composing SOA systems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Externalising dependencies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Agility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Sharing with the business owners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Removal of Dependencies</a:t>
            </a:r>
            <a:br>
              <a:rPr lang="en-US"/>
            </a:br>
            <a:r>
              <a:rPr lang="en-US"/>
              <a:t>(Leymann and Roller)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DBMS provides independence from data </a:t>
            </a:r>
            <a:r>
              <a:rPr i="1" lang="en-US" sz="2400"/>
              <a:t>representation</a:t>
            </a:r>
            <a:r>
              <a:rPr lang="en-US" sz="2400"/>
              <a:t>; workflow provides independence from control or data </a:t>
            </a:r>
            <a:r>
              <a:rPr i="1" lang="en-US" sz="2400"/>
              <a:t>flow</a:t>
            </a:r>
            <a:r>
              <a:rPr lang="en-US" sz="2400"/>
              <a:t>. 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3240" y="2918851"/>
            <a:ext cx="6281618" cy="3707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Motivations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Model Business Processes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Understand what happens?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Who is responsible?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What is involved?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Simulate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Improve and model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Execute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Automate processes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Improve them more quickly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Monitor	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Get a real-time health status of processes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Orchestration vs Choreography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17638"/>
            <a:ext cx="3887003" cy="259336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/>
          <p:nvPr/>
        </p:nvSpPr>
        <p:spPr>
          <a:xfrm>
            <a:off x="568303" y="4010253"/>
            <a:ext cx="237757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http://www.flickr.com/photos/herrolm/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68786" y="3245078"/>
            <a:ext cx="3476122" cy="260709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/>
          <p:nvPr/>
        </p:nvSpPr>
        <p:spPr>
          <a:xfrm>
            <a:off x="5254238" y="5852170"/>
            <a:ext cx="254428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http://www.flickr.com/photos/tasuki/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Orchestration vs Choreography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Orchestration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Describes procedure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instructs participants globally </a:t>
            </a:r>
            <a:r>
              <a:rPr b="1" lang="en-US"/>
              <a:t>– </a:t>
            </a:r>
            <a:r>
              <a:rPr lang="en-US"/>
              <a:t>imperative; centralized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typically deterministic: ‘must’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Choreography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Describes protocol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Constraints on interaction, but participants act locally </a:t>
            </a:r>
            <a:r>
              <a:rPr b="1" lang="en-US"/>
              <a:t>– </a:t>
            </a:r>
            <a:r>
              <a:rPr lang="en-US"/>
              <a:t>declarative; no ‘current state’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Usually non-deterministic: ‘may’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Orchestra has a conductor, Ballet does not 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1.1	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Designed to allow process designers to communicate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Think UML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Activities, Gateways, Events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Control and Data Flow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Organization modelling (Pools, Swimlanes)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Example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97000"/>
            <a:ext cx="9144000" cy="4058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