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75" r:id="rId6"/>
    <p:sldId id="263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59" r:id="rId15"/>
    <p:sldId id="260" r:id="rId16"/>
    <p:sldId id="261" r:id="rId17"/>
    <p:sldId id="272" r:id="rId18"/>
    <p:sldId id="262" r:id="rId19"/>
    <p:sldId id="284" r:id="rId20"/>
    <p:sldId id="26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32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52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3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35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15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16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945E8B-7ECC-4247-B4C3-C3CB55F7A6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A222CB-9861-4D9C-A6FC-3E88E0C6BF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0167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4490A-9A56-4F12-A9CA-8B5D052CA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1918607"/>
            <a:ext cx="9068586" cy="2763456"/>
          </a:xfrm>
        </p:spPr>
        <p:txBody>
          <a:bodyPr/>
          <a:lstStyle/>
          <a:p>
            <a:r>
              <a:rPr lang="zh-TW" altLang="en-US" sz="6000" dirty="0"/>
              <a:t>骰子益智比大小與剪刀石頭布遊戲系統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F39520-2916-4E4E-BF9E-62A3F9937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/>
              <a:t>B11170010</a:t>
            </a:r>
            <a:r>
              <a:rPr lang="zh-TW" altLang="en-US" sz="1200" dirty="0"/>
              <a:t>彭震緯</a:t>
            </a:r>
            <a:br>
              <a:rPr lang="en-US" altLang="zh-TW" sz="1200" dirty="0"/>
            </a:br>
            <a:r>
              <a:rPr lang="en-US" altLang="zh-TW" sz="1200" dirty="0"/>
              <a:t>B11170007</a:t>
            </a:r>
            <a:r>
              <a:rPr lang="zh-TW" altLang="en-US" sz="1200" dirty="0"/>
              <a:t>陳聖丰</a:t>
            </a:r>
          </a:p>
        </p:txBody>
      </p:sp>
    </p:spTree>
    <p:extLst>
      <p:ext uri="{BB962C8B-B14F-4D97-AF65-F5344CB8AC3E}">
        <p14:creationId xmlns:p14="http://schemas.microsoft.com/office/powerpoint/2010/main" val="13628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4D4A9-B2D9-49ED-A533-8649AAEC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35191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核心功能代碼解析（</a:t>
            </a:r>
            <a:r>
              <a:rPr lang="en-US" altLang="zh-TW" b="1" dirty="0"/>
              <a:t>FormMain.cs</a:t>
            </a:r>
            <a:r>
              <a:rPr lang="zh-TW" altLang="en-US" b="1" dirty="0"/>
              <a:t>）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6299B3-8C68-40A6-87D2-45D15D04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8" y="1637756"/>
            <a:ext cx="10058400" cy="3931920"/>
          </a:xfrm>
        </p:spPr>
        <p:txBody>
          <a:bodyPr/>
          <a:lstStyle/>
          <a:p>
            <a:r>
              <a:rPr lang="en-US" altLang="zh-TW" b="1" dirty="0"/>
              <a:t>1. </a:t>
            </a:r>
            <a:r>
              <a:rPr lang="zh-TW" altLang="en-US" b="1" dirty="0"/>
              <a:t>主控視窗（</a:t>
            </a:r>
            <a:r>
              <a:rPr lang="en-US" altLang="zh-TW" b="1" dirty="0" err="1"/>
              <a:t>FormMain.cs</a:t>
            </a:r>
            <a:r>
              <a:rPr lang="zh-TW" altLang="en-US" b="1" dirty="0"/>
              <a:t>）</a:t>
            </a:r>
            <a:endParaRPr lang="en-US" altLang="zh-TW" b="1" dirty="0"/>
          </a:p>
          <a:p>
            <a:r>
              <a:rPr lang="zh-TW" altLang="en-US" b="1" dirty="0"/>
              <a:t>功能</a:t>
            </a:r>
            <a:r>
              <a:rPr lang="zh-TW" altLang="en-US" dirty="0"/>
              <a:t>：作為入口選單，提供按鈕開啟各子視窗（遊戲、統計、關於）。</a:t>
            </a:r>
          </a:p>
          <a:p>
            <a:r>
              <a:rPr lang="zh-TW" altLang="en-US" b="1" dirty="0"/>
              <a:t>關鍵代碼</a:t>
            </a:r>
            <a:r>
              <a:rPr lang="zh-TW" altLang="en-US" dirty="0"/>
              <a:t>：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14BF0E-54CB-481C-8487-DE25ABBA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2" y="2943157"/>
            <a:ext cx="4134427" cy="97168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2C082D6-2634-4202-AE3B-23BEF17A8FB6}"/>
              </a:ext>
            </a:extLst>
          </p:cNvPr>
          <p:cNvCxnSpPr>
            <a:cxnSpLocks/>
          </p:cNvCxnSpPr>
          <p:nvPr/>
        </p:nvCxnSpPr>
        <p:spPr>
          <a:xfrm flipH="1">
            <a:off x="3641272" y="3615146"/>
            <a:ext cx="191044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D922390-153D-49F7-A93E-DF455EE5E16F}"/>
              </a:ext>
            </a:extLst>
          </p:cNvPr>
          <p:cNvSpPr/>
          <p:nvPr/>
        </p:nvSpPr>
        <p:spPr>
          <a:xfrm>
            <a:off x="5551714" y="3429000"/>
            <a:ext cx="1551215" cy="420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開啟子視窗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4F05176-F9EF-4210-AC42-94587F96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42" y="4620608"/>
            <a:ext cx="4134427" cy="595492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269A1E2-6D57-4E1C-93F4-186440BD1958}"/>
              </a:ext>
            </a:extLst>
          </p:cNvPr>
          <p:cNvCxnSpPr/>
          <p:nvPr/>
        </p:nvCxnSpPr>
        <p:spPr>
          <a:xfrm flipH="1">
            <a:off x="3118757" y="5029200"/>
            <a:ext cx="25554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9EE5391-F9A1-4D5B-B845-D4FC0CE1D268}"/>
              </a:ext>
            </a:extLst>
          </p:cNvPr>
          <p:cNvSpPr/>
          <p:nvPr/>
        </p:nvSpPr>
        <p:spPr>
          <a:xfrm>
            <a:off x="5674179" y="4825844"/>
            <a:ext cx="1701470" cy="39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完成結束程式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174DAB-915F-4995-8C96-AD50A9394C5B}"/>
              </a:ext>
            </a:extLst>
          </p:cNvPr>
          <p:cNvSpPr txBox="1"/>
          <p:nvPr/>
        </p:nvSpPr>
        <p:spPr>
          <a:xfrm>
            <a:off x="10744200" y="6197445"/>
            <a:ext cx="1510393" cy="36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8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A0E01-6D67-47AE-8D0F-C572A7D6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遊戲邏輯（</a:t>
            </a:r>
            <a:r>
              <a:rPr lang="en-US" altLang="zh-TW" b="1" dirty="0"/>
              <a:t>FormDice.cs / </a:t>
            </a:r>
            <a:r>
              <a:rPr lang="en-US" altLang="zh-TW" b="1" dirty="0" err="1"/>
              <a:t>FormRPS.cs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7A7BE-19F8-4EE9-8C3E-38CAF830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/>
          <a:lstStyle/>
          <a:p>
            <a:r>
              <a:rPr lang="zh-TW" altLang="en-US" b="1" dirty="0"/>
              <a:t>功能</a:t>
            </a:r>
            <a:r>
              <a:rPr lang="zh-TW" altLang="en-US" dirty="0"/>
              <a:t>：每個遊戲視窗各自處理遊戲流程、隨機數生成與判斷勝負。</a:t>
            </a:r>
          </a:p>
          <a:p>
            <a:r>
              <a:rPr lang="zh-TW" altLang="en-US" b="1" dirty="0"/>
              <a:t>關鍵代碼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判斷勝負後，直接</a:t>
            </a:r>
            <a:r>
              <a:rPr lang="zh-TW" altLang="en-US" b="1" dirty="0"/>
              <a:t>累加統計變數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37D678-028D-45E9-8BE9-9F888858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15983"/>
            <a:ext cx="3448531" cy="58110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71446B1-E2B0-414F-81C3-F57C8794075D}"/>
              </a:ext>
            </a:extLst>
          </p:cNvPr>
          <p:cNvCxnSpPr/>
          <p:nvPr/>
        </p:nvCxnSpPr>
        <p:spPr>
          <a:xfrm flipH="1">
            <a:off x="3233057" y="3429000"/>
            <a:ext cx="16818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55A1A6A-A3B8-4BB7-9D17-34ADFB4AA698}"/>
              </a:ext>
            </a:extLst>
          </p:cNvPr>
          <p:cNvSpPr/>
          <p:nvPr/>
        </p:nvSpPr>
        <p:spPr>
          <a:xfrm>
            <a:off x="4914900" y="3306535"/>
            <a:ext cx="1181100" cy="290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產生亂數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3567AF7-9129-45EF-BF78-24CE40CA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98878"/>
            <a:ext cx="4439270" cy="543001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A17FC61-D1CA-4866-8266-5061A718B477}"/>
              </a:ext>
            </a:extLst>
          </p:cNvPr>
          <p:cNvCxnSpPr/>
          <p:nvPr/>
        </p:nvCxnSpPr>
        <p:spPr>
          <a:xfrm flipH="1">
            <a:off x="5159829" y="4935692"/>
            <a:ext cx="8735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378B8ED-BC5B-4872-A54E-F3871E0CC8DA}"/>
              </a:ext>
            </a:extLst>
          </p:cNvPr>
          <p:cNvSpPr/>
          <p:nvPr/>
        </p:nvSpPr>
        <p:spPr>
          <a:xfrm>
            <a:off x="6028707" y="4813930"/>
            <a:ext cx="1314450" cy="290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統計變數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21E0DC-F678-4124-80E6-3BFEEA43AA57}"/>
              </a:ext>
            </a:extLst>
          </p:cNvPr>
          <p:cNvSpPr txBox="1"/>
          <p:nvPr/>
        </p:nvSpPr>
        <p:spPr>
          <a:xfrm>
            <a:off x="10725150" y="6150093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04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79ECD-391D-40FD-B671-145C828B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統計功能（</a:t>
            </a:r>
            <a:r>
              <a:rPr lang="en-US" altLang="zh-TW" b="1" dirty="0"/>
              <a:t>FormStats.cs</a:t>
            </a:r>
            <a:r>
              <a:rPr lang="zh-TW" altLang="en-US" b="1" dirty="0"/>
              <a:t>）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947FA-9463-45CE-B931-C32A31B2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功能</a:t>
            </a:r>
            <a:r>
              <a:rPr lang="zh-TW" altLang="en-US" dirty="0"/>
              <a:t>：將各遊戲勝負平手的累計次數顯示出來。</a:t>
            </a:r>
            <a:endParaRPr lang="en-US" altLang="zh-TW" dirty="0"/>
          </a:p>
          <a:p>
            <a:r>
              <a:rPr lang="zh-TW" altLang="en-US" b="1" dirty="0"/>
              <a:t>關鍵代碼</a:t>
            </a:r>
            <a:r>
              <a:rPr lang="zh-TW" altLang="en-US" dirty="0"/>
              <a:t>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EA9BEE-6B33-484A-B711-5924B3D2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63444"/>
            <a:ext cx="4601217" cy="274358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0C1BA13-89F1-43A5-9EB4-63F6E30DEE9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51464" y="3661682"/>
            <a:ext cx="254453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CBE0C9-6ED0-4382-A27B-0763D83B0BFC}"/>
              </a:ext>
            </a:extLst>
          </p:cNvPr>
          <p:cNvSpPr/>
          <p:nvPr/>
        </p:nvSpPr>
        <p:spPr>
          <a:xfrm>
            <a:off x="6096000" y="3502479"/>
            <a:ext cx="1325336" cy="318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/>
              <a:t>統計</a:t>
            </a:r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24C515-A768-4CF0-9136-9A8C0AE179F3}"/>
              </a:ext>
            </a:extLst>
          </p:cNvPr>
          <p:cNvSpPr/>
          <p:nvPr/>
        </p:nvSpPr>
        <p:spPr>
          <a:xfrm>
            <a:off x="10742447" y="621540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46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D887A-46F8-4253-B253-9D674A44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關鍵技術實現說明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D154B8B-5976-4945-9C73-4825FF3B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591"/>
            <a:ext cx="10058400" cy="4273187"/>
          </a:xfrm>
        </p:spPr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靜態變數做全域資料共享</a:t>
            </a:r>
            <a:endParaRPr lang="en-US" altLang="zh-TW" b="1" dirty="0"/>
          </a:p>
          <a:p>
            <a:r>
              <a:rPr lang="zh-TW" altLang="en-US" b="1" dirty="0"/>
              <a:t>說明</a:t>
            </a:r>
            <a:r>
              <a:rPr lang="zh-TW" altLang="en-US" dirty="0"/>
              <a:t>：在</a:t>
            </a:r>
            <a:r>
              <a:rPr lang="en-US" altLang="zh-TW" dirty="0" err="1"/>
              <a:t>FormMain</a:t>
            </a:r>
            <a:r>
              <a:rPr lang="zh-TW" altLang="en-US" dirty="0"/>
              <a:t>使用</a:t>
            </a:r>
            <a:r>
              <a:rPr lang="en-US" altLang="zh-TW" dirty="0"/>
              <a:t>public static int</a:t>
            </a:r>
            <a:r>
              <a:rPr lang="zh-TW" altLang="en-US" dirty="0"/>
              <a:t>宣告，讓所有子視窗都能共用統計資料，</a:t>
            </a:r>
            <a:r>
              <a:rPr lang="zh-TW" altLang="en-US" b="1" dirty="0"/>
              <a:t>無需資料庫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優點</a:t>
            </a:r>
            <a:r>
              <a:rPr lang="zh-TW" altLang="en-US" dirty="0"/>
              <a:t>：簡單易懂，適合小型或練習型專案。</a:t>
            </a:r>
          </a:p>
          <a:p>
            <a:r>
              <a:rPr lang="en-US" altLang="zh-TW" b="1" dirty="0"/>
              <a:t>2.Windows Forms </a:t>
            </a:r>
            <a:r>
              <a:rPr lang="zh-TW" altLang="en-US" b="1" dirty="0"/>
              <a:t>事件驅動</a:t>
            </a:r>
          </a:p>
          <a:p>
            <a:r>
              <a:rPr lang="zh-TW" altLang="en-US" b="1" dirty="0"/>
              <a:t>說明</a:t>
            </a:r>
            <a:r>
              <a:rPr lang="zh-TW" altLang="en-US" dirty="0"/>
              <a:t>：每個按鈕都綁定</a:t>
            </a:r>
            <a:r>
              <a:rPr lang="en-US" altLang="zh-TW" dirty="0"/>
              <a:t>Click</a:t>
            </a:r>
            <a:r>
              <a:rPr lang="zh-TW" altLang="en-US" dirty="0"/>
              <a:t>事件，點擊即呼叫對應功能（開遊戲、顯示統計、結束程式）。</a:t>
            </a:r>
          </a:p>
          <a:p>
            <a:r>
              <a:rPr lang="zh-TW" altLang="en-US" b="1" dirty="0"/>
              <a:t>技術重點</a:t>
            </a:r>
            <a:r>
              <a:rPr lang="zh-TW" altLang="en-US" dirty="0"/>
              <a:t>：事件綁定與事件處理方法。</a:t>
            </a:r>
          </a:p>
          <a:p>
            <a:r>
              <a:rPr lang="en-US" altLang="zh-TW" b="1" dirty="0"/>
              <a:t>3. </a:t>
            </a:r>
            <a:r>
              <a:rPr lang="zh-TW" altLang="en-US" b="1" dirty="0"/>
              <a:t>隨機數與遊戲判斷</a:t>
            </a:r>
          </a:p>
          <a:p>
            <a:r>
              <a:rPr lang="zh-TW" altLang="en-US" b="1" dirty="0"/>
              <a:t>說明</a:t>
            </a:r>
            <a:r>
              <a:rPr lang="zh-TW" altLang="en-US" dirty="0"/>
              <a:t>：用</a:t>
            </a:r>
            <a:r>
              <a:rPr lang="en-US" altLang="zh-TW" dirty="0"/>
              <a:t>Random</a:t>
            </a:r>
            <a:r>
              <a:rPr lang="zh-TW" altLang="en-US" dirty="0"/>
              <a:t>產生隨機結果，並以 </a:t>
            </a:r>
            <a:r>
              <a:rPr lang="en-US" altLang="zh-TW" dirty="0"/>
              <a:t>if/else </a:t>
            </a:r>
            <a:r>
              <a:rPr lang="zh-TW" altLang="en-US" dirty="0"/>
              <a:t>條件式決定勝負。</a:t>
            </a:r>
          </a:p>
          <a:p>
            <a:r>
              <a:rPr lang="en-US" altLang="zh-TW" b="1" dirty="0"/>
              <a:t>4. </a:t>
            </a:r>
            <a:r>
              <a:rPr lang="zh-TW" altLang="en-US" b="1" dirty="0"/>
              <a:t>視窗之間的資料互動</a:t>
            </a:r>
          </a:p>
          <a:p>
            <a:r>
              <a:rPr lang="zh-TW" altLang="en-US" b="1" dirty="0"/>
              <a:t>說明</a:t>
            </a:r>
            <a:r>
              <a:rPr lang="zh-TW" altLang="en-US" dirty="0"/>
              <a:t>：不同 </a:t>
            </a:r>
            <a:r>
              <a:rPr lang="en-US" altLang="zh-TW" dirty="0"/>
              <a:t>Form </a:t>
            </a:r>
            <a:r>
              <a:rPr lang="zh-TW" altLang="en-US" dirty="0"/>
              <a:t>之間透過靜態變數直接互動，無需物件參照傳遞。</a:t>
            </a:r>
          </a:p>
          <a:p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679909-65CD-46AE-89EC-72252F82A973}"/>
              </a:ext>
            </a:extLst>
          </p:cNvPr>
          <p:cNvSpPr/>
          <p:nvPr/>
        </p:nvSpPr>
        <p:spPr>
          <a:xfrm>
            <a:off x="10677133" y="6120547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44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79" y="3084908"/>
            <a:ext cx="5870122" cy="688184"/>
          </a:xfrm>
        </p:spPr>
        <p:txBody>
          <a:bodyPr>
            <a:noAutofit/>
          </a:bodyPr>
          <a:lstStyle/>
          <a:p>
            <a:pPr fontAlgn="base"/>
            <a:r>
              <a:rPr lang="en-US" altLang="zh-TW" sz="2400" b="1" dirty="0"/>
              <a:t>FormMain</a:t>
            </a:r>
            <a:r>
              <a:rPr lang="zh-TW" altLang="en-US" sz="2400" dirty="0"/>
              <a:t>遊戲系統入口、選擇遊戲或離開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EB45B4-D4B0-4329-B12A-A134B4EF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54" y="2365942"/>
            <a:ext cx="3287008" cy="328700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0F8337-3319-4B93-A11B-577E622E2904}"/>
              </a:ext>
            </a:extLst>
          </p:cNvPr>
          <p:cNvSpPr txBox="1"/>
          <p:nvPr/>
        </p:nvSpPr>
        <p:spPr>
          <a:xfrm>
            <a:off x="759278" y="718118"/>
            <a:ext cx="10507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zh-TW" altLang="en-US" sz="4000" dirty="0"/>
              <a:t>界面設計與使用者操作流程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C7B94-AD3F-45DE-959F-BE0270F7ED66}"/>
              </a:ext>
            </a:extLst>
          </p:cNvPr>
          <p:cNvSpPr/>
          <p:nvPr/>
        </p:nvSpPr>
        <p:spPr>
          <a:xfrm>
            <a:off x="10679854" y="6139882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0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FormDice</a:t>
            </a:r>
            <a:r>
              <a:rPr lang="zh-TW" altLang="en-US" sz="3600" dirty="0"/>
              <a:t>骰子益智比大小遊戲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3B37146-C4F6-471C-B502-CD9CC3609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4" y="3518518"/>
            <a:ext cx="4707629" cy="2784631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CF6BD2F-F428-4807-BE15-FD77A4C6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4112"/>
            <a:ext cx="4466919" cy="2713475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89FF9448-BA6D-4416-8B27-59BF2EDE1685}"/>
              </a:ext>
            </a:extLst>
          </p:cNvPr>
          <p:cNvSpPr/>
          <p:nvPr/>
        </p:nvSpPr>
        <p:spPr>
          <a:xfrm>
            <a:off x="985156" y="1591501"/>
            <a:ext cx="3305175" cy="84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點擊按鈕開始擲骰子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9B5AEF-2594-4CC7-965F-CFECA30AA0ED}"/>
              </a:ext>
            </a:extLst>
          </p:cNvPr>
          <p:cNvSpPr/>
          <p:nvPr/>
        </p:nvSpPr>
        <p:spPr>
          <a:xfrm>
            <a:off x="982885" y="2914650"/>
            <a:ext cx="790574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FDDB29-32D6-48B8-B5C4-93D9CF9DCB71}"/>
              </a:ext>
            </a:extLst>
          </p:cNvPr>
          <p:cNvSpPr/>
          <p:nvPr/>
        </p:nvSpPr>
        <p:spPr>
          <a:xfrm>
            <a:off x="3499757" y="2914650"/>
            <a:ext cx="790574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贏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0EEA01E-D77F-4ACD-8E6C-80B7DD472292}"/>
              </a:ext>
            </a:extLst>
          </p:cNvPr>
          <p:cNvCxnSpPr>
            <a:endCxn id="16" idx="0"/>
          </p:cNvCxnSpPr>
          <p:nvPr/>
        </p:nvCxnSpPr>
        <p:spPr>
          <a:xfrm flipH="1">
            <a:off x="1378172" y="2436886"/>
            <a:ext cx="689202" cy="4777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C59BEDF-04A9-41F1-87C1-23740ED776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129184" y="2436886"/>
            <a:ext cx="765860" cy="4777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ABCAEE0-9A70-4497-9837-FB2D3DF5C204}"/>
              </a:ext>
            </a:extLst>
          </p:cNvPr>
          <p:cNvSpPr/>
          <p:nvPr/>
        </p:nvSpPr>
        <p:spPr>
          <a:xfrm>
            <a:off x="10720166" y="621540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90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600841"/>
            <a:ext cx="5921829" cy="1063742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/>
              <a:t>FormRPS</a:t>
            </a:r>
            <a:r>
              <a:rPr lang="zh-TW" altLang="en-US" sz="3600" dirty="0"/>
              <a:t>剪刀石頭布遊戲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9EEE44-6E2B-42EE-ACF1-5395996D4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9" y="3518807"/>
            <a:ext cx="4362331" cy="26289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449DAC-9AED-449B-B09F-6F35BEAE7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533384"/>
            <a:ext cx="4528459" cy="2634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5C5C07-FD08-4C53-8F81-E0BE8D548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37" y="3273879"/>
            <a:ext cx="4708546" cy="27937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474493-87D9-4E01-ADEB-93398FC1CB8B}"/>
              </a:ext>
            </a:extLst>
          </p:cNvPr>
          <p:cNvSpPr/>
          <p:nvPr/>
        </p:nvSpPr>
        <p:spPr>
          <a:xfrm>
            <a:off x="1020535" y="1270305"/>
            <a:ext cx="3910693" cy="8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選擇剪刀石頭布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684497C-3328-471E-9292-552B9CA145AE}"/>
              </a:ext>
            </a:extLst>
          </p:cNvPr>
          <p:cNvSpPr/>
          <p:nvPr/>
        </p:nvSpPr>
        <p:spPr>
          <a:xfrm>
            <a:off x="2334986" y="2750252"/>
            <a:ext cx="1281793" cy="523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出拳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B0E84F-ADB9-4A42-94CC-320A63E9A61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975882" y="2103062"/>
            <a:ext cx="1" cy="6471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5699A52-0ECA-4066-8DEE-0DF5C96D1820}"/>
              </a:ext>
            </a:extLst>
          </p:cNvPr>
          <p:cNvSpPr/>
          <p:nvPr/>
        </p:nvSpPr>
        <p:spPr>
          <a:xfrm>
            <a:off x="10728781" y="6147707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65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748C9-EFBA-4FF2-80F9-916F88DC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FormStats</a:t>
            </a:r>
            <a:r>
              <a:rPr lang="zh-TW" altLang="en-US" sz="4000" dirty="0"/>
              <a:t>遊戲統計（勝負次數、歷史紀錄等）</a:t>
            </a:r>
            <a:br>
              <a:rPr lang="zh-TW" altLang="en-US" sz="4000" dirty="0"/>
            </a:b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D18E9C-2011-4503-8A7C-C3FEFD95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62" y="1828864"/>
            <a:ext cx="4991618" cy="320027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B08A628-3BE0-44DC-9BEE-FAC9A6234D93}"/>
              </a:ext>
            </a:extLst>
          </p:cNvPr>
          <p:cNvSpPr/>
          <p:nvPr/>
        </p:nvSpPr>
        <p:spPr>
          <a:xfrm>
            <a:off x="10717954" y="6134491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20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FormAbout</a:t>
            </a:r>
            <a:r>
              <a:rPr lang="zh-TW" altLang="en-US" sz="4400" dirty="0"/>
              <a:t>關於遊戲說明</a:t>
            </a:r>
            <a:r>
              <a:rPr lang="en-US" altLang="zh-TW" sz="4400" dirty="0"/>
              <a:t>/</a:t>
            </a:r>
            <a:r>
              <a:rPr lang="zh-TW" altLang="en-US" sz="4400" dirty="0"/>
              <a:t>開發者資訊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844B99E-A66B-4508-888F-BC2D7E29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907" y="2360291"/>
            <a:ext cx="3025042" cy="29095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F56CF0A-24EE-4EED-8A1C-64EC42DA4D44}"/>
              </a:ext>
            </a:extLst>
          </p:cNvPr>
          <p:cNvSpPr/>
          <p:nvPr/>
        </p:nvSpPr>
        <p:spPr>
          <a:xfrm>
            <a:off x="10709790" y="615082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D9EFEDC-7059-48CB-9200-51D11E56BE92}"/>
              </a:ext>
            </a:extLst>
          </p:cNvPr>
          <p:cNvSpPr txBox="1"/>
          <p:nvPr/>
        </p:nvSpPr>
        <p:spPr>
          <a:xfrm>
            <a:off x="996042" y="3013501"/>
            <a:ext cx="769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第四章 結論與未來工作</a:t>
            </a:r>
          </a:p>
        </p:txBody>
      </p:sp>
    </p:spTree>
    <p:extLst>
      <p:ext uri="{BB962C8B-B14F-4D97-AF65-F5344CB8AC3E}">
        <p14:creationId xmlns:p14="http://schemas.microsoft.com/office/powerpoint/2010/main" val="418884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33FCD-7FF1-46C0-A270-DEB4DDE7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57" y="2667337"/>
            <a:ext cx="10058400" cy="1371600"/>
          </a:xfrm>
        </p:spPr>
        <p:txBody>
          <a:bodyPr/>
          <a:lstStyle/>
          <a:p>
            <a:r>
              <a:rPr lang="zh-TW" altLang="en-US" dirty="0"/>
              <a:t>第一章 緒論</a:t>
            </a:r>
          </a:p>
        </p:txBody>
      </p:sp>
    </p:spTree>
    <p:extLst>
      <p:ext uri="{BB962C8B-B14F-4D97-AF65-F5344CB8AC3E}">
        <p14:creationId xmlns:p14="http://schemas.microsoft.com/office/powerpoint/2010/main" val="371018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研究成果總結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E2BA9-E3B3-4E11-8778-BC72668D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本研究成功開發出一套結合「骰子比大小」與「剪刀石頭布」的數位益智遊戲系統，具備簡易操作介面、明確規則與即時互動功能。透過遊戲過程，使用者能夠在輕鬆的氛圍中訓練反應力與邏輯判斷能力。</a:t>
            </a:r>
          </a:p>
          <a:p>
            <a:pPr marL="0" indent="0">
              <a:buNone/>
            </a:pPr>
            <a:r>
              <a:rPr lang="zh-TW" altLang="en-US" sz="2000" dirty="0"/>
              <a:t>系統測試結果顯示，不同年齡層使用者皆能快速上手，並表現出高度參與與正向回饋。顯示本系統不僅具備娛樂價值，更具有潛在的教育應用可能。</a:t>
            </a:r>
          </a:p>
          <a:p>
            <a:pPr marL="0" indent="0">
              <a:buNone/>
            </a:pPr>
            <a:r>
              <a:rPr lang="zh-TW" altLang="en-US" sz="2000" dirty="0"/>
              <a:t>此外，本研究亦累積了遊戲化設計、使用者介面規劃與跨平台實作等寶貴經驗，對未來進一步開發更複雜或針對特定族群之益智遊戲具有參考價值。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EB06D-BE77-4B6D-A9FD-2AE9C3E11A3D}"/>
              </a:ext>
            </a:extLst>
          </p:cNvPr>
          <p:cNvSpPr/>
          <p:nvPr/>
        </p:nvSpPr>
        <p:spPr>
          <a:xfrm>
            <a:off x="10688801" y="6215406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5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A8C7-6911-4145-8FD1-214A5273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未來改進方向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27990D-B884-CAD8-647B-947B6F3E5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484030"/>
            <a:ext cx="101874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增加遊戲模式與難度設定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未來可加入多樣化的挑戰模式（如限時賽、連勝制等），提升遊戲的豐富性與重玩價值。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導入人工智慧對戰功能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透過簡易 AI 判斷玩家策略，提供更具挑戰性的對手，增加遊戲互動性與變化。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優化使用者介面與視覺設計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改進圖形介面，使其更具吸引力與易用性，提升整體遊戲體驗。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擴充跨平台支援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未來可支援手機、平板等行動裝置，方便使用者隨時遊玩。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增加學習回饋與數據分析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可記錄玩家表現數據，分析其思考模式與成長變化，進一步應用於教育學習分析。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3F9A6E-02AD-4A27-A683-77AA7BDD7527}"/>
              </a:ext>
            </a:extLst>
          </p:cNvPr>
          <p:cNvSpPr/>
          <p:nvPr/>
        </p:nvSpPr>
        <p:spPr>
          <a:xfrm>
            <a:off x="10654520" y="6215406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95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A8C7-6911-4145-8FD1-214A5273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767B58-BDC8-CB7F-9108-96EBE4230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222420"/>
            <a:ext cx="89313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Prensky, M. (2001). </a:t>
            </a: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game-based learning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McGraw-Hill.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Gee, J. P. (2003). </a:t>
            </a: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video games have to teach us about learning and literacy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Palgrave Macmillan.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Deterding, S., Dixon, D., Khaled, R., &amp; Nacke, L. (2011, September). </a:t>
            </a: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game design elements to gamefulness: Defining “gamification”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Proceedings of the 15th International Academic MindTrek Conference (pp. 9-15).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Kapp, K. M. (2012). </a:t>
            </a: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gamification of learning and instruction: Game-based methods and strategies for training and education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John Wiley &amp; 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陳志榮（2015）。《遊戲化學習與設計思維》。台北：五南圖書出版公司。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張育誠、林佳璇（2020）。〈數位益智遊戲對兒童邏輯推理能力之影響〉。《教育與學習研究期刊》，18(2)，55–72。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王怡婷（2021）。〈結合傳統遊戲與現代互動科技之學習系統設計研究〉。碩士論文，國立台灣師範大學教育科技研究所。</a:t>
            </a:r>
          </a:p>
        </p:txBody>
      </p:sp>
    </p:spTree>
    <p:extLst>
      <p:ext uri="{BB962C8B-B14F-4D97-AF65-F5344CB8AC3E}">
        <p14:creationId xmlns:p14="http://schemas.microsoft.com/office/powerpoint/2010/main" val="3589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AF776-88FC-47E2-A256-D5BED4AE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7879"/>
            <a:ext cx="10058400" cy="61320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研究背景與動機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174B89-927B-4B46-B77F-A97E77C5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3892"/>
            <a:ext cx="10058400" cy="958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在數位學習與遊戲化學習盛行的時代，結合簡單規則與邏輯推理的遊戲不僅能提升使用者的娛樂體驗，也有助於訓練決策思考與反應能力。「骰子比大小」與「剪刀石頭布」皆為易於理解且具競爭性質的遊戲，透過設計一套結合兩者的互動式遊戲系統，能夠激發使用者的學習興趣與邏輯思考，同時提供輕鬆有趣的休閒方式。</a:t>
            </a:r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BD9D87-F3E1-40E2-8F45-1130A2D4F0EC}"/>
              </a:ext>
            </a:extLst>
          </p:cNvPr>
          <p:cNvSpPr txBox="1"/>
          <p:nvPr/>
        </p:nvSpPr>
        <p:spPr>
          <a:xfrm>
            <a:off x="1066798" y="2845190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研究目的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068323-E0D4-4EA1-BC58-2291F6925EBF}"/>
              </a:ext>
            </a:extLst>
          </p:cNvPr>
          <p:cNvSpPr txBox="1"/>
          <p:nvPr/>
        </p:nvSpPr>
        <p:spPr>
          <a:xfrm>
            <a:off x="1200150" y="3722914"/>
            <a:ext cx="992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TW" altLang="en-US" b="1" dirty="0"/>
              <a:t>提升使用者邏輯思維與即時判斷能力</a:t>
            </a:r>
            <a:br>
              <a:rPr lang="zh-TW" altLang="en-US" dirty="0"/>
            </a:br>
            <a:r>
              <a:rPr lang="zh-TW" altLang="en-US" dirty="0"/>
              <a:t>利用遊戲中的隨機與策略元素，促進玩家在短時間內進行推理與決策。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提供寓教於樂的互動學習環境</a:t>
            </a:r>
            <a:br>
              <a:rPr lang="zh-TW" altLang="en-US" dirty="0"/>
            </a:br>
            <a:r>
              <a:rPr lang="zh-TW" altLang="en-US" dirty="0"/>
              <a:t>將經典遊戲結合數位系統，創造具教育性與娛樂性的遊戲體驗。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探索遊戲化設計在教育與娛樂中的應用價值</a:t>
            </a:r>
            <a:br>
              <a:rPr lang="zh-TW" altLang="en-US" dirty="0"/>
            </a:br>
            <a:r>
              <a:rPr lang="zh-TW" altLang="en-US" dirty="0"/>
              <a:t>分析系統使用成效與使用者回饋，評估其在學習與放鬆中的潛力。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培養開發者系統設計與整合能力</a:t>
            </a:r>
            <a:br>
              <a:rPr lang="zh-TW" altLang="en-US" dirty="0"/>
            </a:br>
            <a:r>
              <a:rPr lang="zh-TW" altLang="en-US" dirty="0"/>
              <a:t>在開發過程中，實踐程式設計、使用者介面設計與系統整合之能力。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9B7970-DF2C-42AA-BE7B-AFE66693A246}"/>
              </a:ext>
            </a:extLst>
          </p:cNvPr>
          <p:cNvSpPr txBox="1"/>
          <p:nvPr/>
        </p:nvSpPr>
        <p:spPr>
          <a:xfrm>
            <a:off x="10654392" y="617407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B11170007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6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51420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問題陳述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E2BA9-E3B3-4E11-8778-BC72668D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23405"/>
            <a:ext cx="10058400" cy="14133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sz="2100" dirty="0"/>
              <a:t>在現今多數數位遊戲中，常見複雜的操作與高門檻的學習曲線，對於部分使用者（如兒童或高齡者）而言，可能降低其參與意願與學習動機。傳統的益智遊戲如「骰子比大小」與「剪刀石頭布」具備簡單規則與即時互動的特性，若能有效整合並數位化，有機會創造一套適合各年齡層、具教育與娛樂價值的輕量化遊戲系統。</a:t>
            </a:r>
          </a:p>
          <a:p>
            <a:pPr marL="0" indent="0">
              <a:buNone/>
            </a:pPr>
            <a:r>
              <a:rPr lang="zh-TW" altLang="en-US" sz="2100" dirty="0"/>
              <a:t>然而，目前市面上鮮少將這兩種遊戲結合並進行應用層面的深入設計。因此，亟需開發一套具備友善介面、刺激思考且適合多元族群使用的遊戲系統，以提升使用者參與度與學習效果。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F85829-7E4B-4FBE-A160-5099D72C00EB}"/>
              </a:ext>
            </a:extLst>
          </p:cNvPr>
          <p:cNvSpPr txBox="1"/>
          <p:nvPr/>
        </p:nvSpPr>
        <p:spPr>
          <a:xfrm>
            <a:off x="1066800" y="24523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預期貢獻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99121F-B676-E28F-CA45-79CBC2AC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96560"/>
            <a:ext cx="10058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建立一套具教育性與娛樂性的互動遊戲系統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透過結合簡單遊戲規則與邏輯判斷，提升使用者的思考能力與學習興趣。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提供數位益智遊戲設計之參考架構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作為未來開發輕量化學習遊戲或互動系統的範例與基礎。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促進遊戲化學習的應用推廣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驗證簡單遊戲機制在不同年齡層的接受度與學習潛力，強化遊戲作為輔助學習工具的價值。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提升開發團隊實作能力與系統整合經驗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從系統規劃、程式撰寫、UI設計到使用者互動，培養跨領域實作能力。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9CA177-C3F4-46B8-8C9B-80DA8F898779}"/>
              </a:ext>
            </a:extLst>
          </p:cNvPr>
          <p:cNvSpPr/>
          <p:nvPr/>
        </p:nvSpPr>
        <p:spPr>
          <a:xfrm>
            <a:off x="10705131" y="6150820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B11170007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8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51008"/>
            <a:ext cx="10058400" cy="1371600"/>
          </a:xfrm>
        </p:spPr>
        <p:txBody>
          <a:bodyPr/>
          <a:lstStyle/>
          <a:p>
            <a:r>
              <a:rPr lang="zh-TW" altLang="en-US" dirty="0"/>
              <a:t>第二章 系統設計</a:t>
            </a:r>
          </a:p>
        </p:txBody>
      </p:sp>
    </p:spTree>
    <p:extLst>
      <p:ext uri="{BB962C8B-B14F-4D97-AF65-F5344CB8AC3E}">
        <p14:creationId xmlns:p14="http://schemas.microsoft.com/office/powerpoint/2010/main" val="49473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1622-E3FE-4CC0-B88E-0F364C01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F4FECA-BEA4-4CB8-888F-36DDF6ED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67" y="2103438"/>
            <a:ext cx="8670665" cy="39322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7748B2E-4D49-4A28-AA71-B6975D9D7D1F}"/>
              </a:ext>
            </a:extLst>
          </p:cNvPr>
          <p:cNvSpPr txBox="1"/>
          <p:nvPr/>
        </p:nvSpPr>
        <p:spPr>
          <a:xfrm>
            <a:off x="10703426" y="6155872"/>
            <a:ext cx="130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3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9DD4-BF9F-406B-B029-700A5D4D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功能模組說明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9F65F-5F47-4814-A270-090B6180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FormMain</a:t>
            </a:r>
            <a:br>
              <a:rPr lang="zh-TW" altLang="en-US" dirty="0"/>
            </a:br>
            <a:r>
              <a:rPr lang="zh-TW" altLang="en-US" dirty="0"/>
              <a:t>主選單，提供進入各遊戲子視窗及統計、關於等功能。</a:t>
            </a:r>
          </a:p>
          <a:p>
            <a:r>
              <a:rPr lang="en-US" altLang="zh-TW" b="1" dirty="0" err="1"/>
              <a:t>FormDice</a:t>
            </a:r>
            <a:br>
              <a:rPr lang="zh-TW" altLang="en-US" dirty="0"/>
            </a:br>
            <a:r>
              <a:rPr lang="zh-TW" altLang="en-US" dirty="0"/>
              <a:t>骰子比大小遊戲，隨機產生玩家與電腦點數，比大小決定勝負，並累計勝負平次數。</a:t>
            </a:r>
          </a:p>
          <a:p>
            <a:r>
              <a:rPr lang="en-US" altLang="zh-TW" b="1" dirty="0" err="1"/>
              <a:t>FormRPS</a:t>
            </a:r>
            <a:br>
              <a:rPr lang="zh-TW" altLang="en-US" dirty="0"/>
            </a:br>
            <a:r>
              <a:rPr lang="zh-TW" altLang="en-US" dirty="0"/>
              <a:t>剪刀石頭布遊戲，玩家選擇一項，電腦隨機選擇，比較勝負，並累計統計。</a:t>
            </a:r>
          </a:p>
          <a:p>
            <a:r>
              <a:rPr lang="en-US" altLang="zh-TW" b="1" dirty="0" err="1"/>
              <a:t>FormStats</a:t>
            </a:r>
            <a:br>
              <a:rPr lang="zh-TW" altLang="en-US" dirty="0"/>
            </a:br>
            <a:r>
              <a:rPr lang="zh-TW" altLang="en-US" dirty="0"/>
              <a:t>統計視窗，顯示目前所有遊戲的勝、負、平手次數。</a:t>
            </a:r>
          </a:p>
          <a:p>
            <a:r>
              <a:rPr lang="en-US" altLang="zh-TW" b="1" dirty="0" err="1"/>
              <a:t>FormAbout</a:t>
            </a:r>
            <a:br>
              <a:rPr lang="zh-TW" altLang="en-US" dirty="0"/>
            </a:br>
            <a:r>
              <a:rPr lang="zh-TW" altLang="en-US" dirty="0"/>
              <a:t>顯示關於本程式資訊。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2388E6-2CB6-4B94-94D3-D36D43173695}"/>
              </a:ext>
            </a:extLst>
          </p:cNvPr>
          <p:cNvSpPr txBox="1"/>
          <p:nvPr/>
        </p:nvSpPr>
        <p:spPr>
          <a:xfrm>
            <a:off x="10700656" y="6215406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12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9DD4-BF9F-406B-B029-700A5D4D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3" y="912016"/>
            <a:ext cx="10058400" cy="108007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>
                <a:latin typeface="+mj-ea"/>
                <a:ea typeface="+mj-ea"/>
              </a:rPr>
              <a:t>UML </a:t>
            </a:r>
            <a:r>
              <a:rPr lang="zh-TW" altLang="en-US" sz="4400" b="1" dirty="0">
                <a:latin typeface="+mj-ea"/>
                <a:ea typeface="+mj-ea"/>
              </a:rPr>
              <a:t>類別圖（</a:t>
            </a:r>
            <a:r>
              <a:rPr lang="en-US" altLang="zh-TW" sz="4400" b="1" dirty="0">
                <a:latin typeface="+mj-ea"/>
                <a:ea typeface="+mj-ea"/>
              </a:rPr>
              <a:t>Class Diagram</a:t>
            </a:r>
            <a:r>
              <a:rPr lang="zh-TW" altLang="en-US" sz="4400" b="1" dirty="0">
                <a:latin typeface="+mj-ea"/>
                <a:ea typeface="+mj-ea"/>
              </a:rPr>
              <a:t>）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55AA94-E320-4347-84CE-6A9BFA6A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943" y="2507238"/>
            <a:ext cx="5830114" cy="31246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BDA0A96-44F9-4B61-BCC7-E83B971984A4}"/>
              </a:ext>
            </a:extLst>
          </p:cNvPr>
          <p:cNvSpPr txBox="1"/>
          <p:nvPr/>
        </p:nvSpPr>
        <p:spPr>
          <a:xfrm>
            <a:off x="10736036" y="6172200"/>
            <a:ext cx="11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b11170010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90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9DD4-BF9F-406B-B029-700A5D4D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602022"/>
            <a:ext cx="10058400" cy="1371600"/>
          </a:xfrm>
        </p:spPr>
        <p:txBody>
          <a:bodyPr/>
          <a:lstStyle/>
          <a:p>
            <a:r>
              <a:rPr lang="zh-TW" altLang="en-US" dirty="0"/>
              <a:t>第三章 系統實現</a:t>
            </a:r>
          </a:p>
        </p:txBody>
      </p:sp>
    </p:spTree>
    <p:extLst>
      <p:ext uri="{BB962C8B-B14F-4D97-AF65-F5344CB8AC3E}">
        <p14:creationId xmlns:p14="http://schemas.microsoft.com/office/powerpoint/2010/main" val="277984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肥皂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134</TotalTime>
  <Words>1001</Words>
  <Application>Microsoft Office PowerPoint</Application>
  <PresentationFormat>寬螢幕</PresentationFormat>
  <Paragraphs>104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新細明體</vt:lpstr>
      <vt:lpstr>Arial</vt:lpstr>
      <vt:lpstr>Garamond</vt:lpstr>
      <vt:lpstr>肥皂</vt:lpstr>
      <vt:lpstr>骰子益智比大小與剪刀石頭布遊戲系統 </vt:lpstr>
      <vt:lpstr>第一章 緒論</vt:lpstr>
      <vt:lpstr>研究背景與動機</vt:lpstr>
      <vt:lpstr>問題陳述</vt:lpstr>
      <vt:lpstr>第二章 系統設計</vt:lpstr>
      <vt:lpstr>系統架構圖</vt:lpstr>
      <vt:lpstr>功能模組說明</vt:lpstr>
      <vt:lpstr>UML 類別圖（Class Diagram） </vt:lpstr>
      <vt:lpstr>第三章 系統實現</vt:lpstr>
      <vt:lpstr>核心功能代碼解析（FormMain.cs） </vt:lpstr>
      <vt:lpstr>遊戲邏輯（FormDice.cs / FormRPS.cs）</vt:lpstr>
      <vt:lpstr>統計功能（FormStats.cs） </vt:lpstr>
      <vt:lpstr>關鍵技術實現說明 </vt:lpstr>
      <vt:lpstr>FormMain遊戲系統入口、選擇遊戲或離開</vt:lpstr>
      <vt:lpstr>FormDice骰子益智比大小遊戲 </vt:lpstr>
      <vt:lpstr>FormRPS剪刀石頭布遊戲 </vt:lpstr>
      <vt:lpstr>FormStats遊戲統計（勝負次數、歷史紀錄等） </vt:lpstr>
      <vt:lpstr>FormAbout關於遊戲說明/開發者資訊 </vt:lpstr>
      <vt:lpstr>PowerPoint 簡報</vt:lpstr>
      <vt:lpstr>研究成果總結 </vt:lpstr>
      <vt:lpstr>未來改進方向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骰子益智比大小與剪刀石頭布遊戲系統 </dc:title>
  <dc:creator>震緯 彭</dc:creator>
  <cp:lastModifiedBy>震緯 彭</cp:lastModifiedBy>
  <cp:revision>15</cp:revision>
  <dcterms:created xsi:type="dcterms:W3CDTF">2025-06-13T05:35:47Z</dcterms:created>
  <dcterms:modified xsi:type="dcterms:W3CDTF">2025-06-13T11:01:12Z</dcterms:modified>
</cp:coreProperties>
</file>