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media1.mpg" ContentType="video/unknown"/>
  <Override PartName="/ppt/media/media2.mpg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6CBB8FF1-D9AA-43F3-AF6F-95CC898621D3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4A21EC72-2365-47DE-87FF-96D294666E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75C0">
              <a:alpha val="20378"/>
            </a:srgbClr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255B88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255B8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255B88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20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20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20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20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20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20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20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20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20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text"/>
          <p:cNvSpPr txBox="1"/>
          <p:nvPr>
            <p:ph type="title"/>
          </p:nvPr>
        </p:nvSpPr>
        <p:spPr>
          <a:xfrm>
            <a:off x="231469" y="1822270"/>
            <a:ext cx="8681062" cy="1517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255B87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6" name="Textebene 1…"/>
          <p:cNvSpPr txBox="1"/>
          <p:nvPr>
            <p:ph type="body" sz="half" idx="1"/>
          </p:nvPr>
        </p:nvSpPr>
        <p:spPr>
          <a:xfrm>
            <a:off x="238130" y="3467132"/>
            <a:ext cx="8667740" cy="232251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2800"/>
            </a:lvl1pPr>
            <a:lvl2pPr marL="0" indent="457200" algn="ctr">
              <a:spcBef>
                <a:spcPts val="400"/>
              </a:spcBef>
              <a:buSzTx/>
              <a:buNone/>
              <a:defRPr sz="2800"/>
            </a:lvl2pPr>
            <a:lvl3pPr marL="0" indent="914400" algn="ctr">
              <a:spcBef>
                <a:spcPts val="400"/>
              </a:spcBef>
              <a:buSzTx/>
              <a:buNone/>
              <a:defRPr sz="2800"/>
            </a:lvl3pPr>
            <a:lvl4pPr marL="0" indent="1371600" algn="ctr">
              <a:spcBef>
                <a:spcPts val="400"/>
              </a:spcBef>
              <a:buSzTx/>
              <a:buNone/>
              <a:defRPr sz="2800"/>
            </a:lvl4pPr>
            <a:lvl5pPr marL="0" indent="1828800" algn="ctr">
              <a:spcBef>
                <a:spcPts val="400"/>
              </a:spcBef>
              <a:buSzTx/>
              <a:buNone/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" name="Foliennummer"/>
          <p:cNvSpPr txBox="1"/>
          <p:nvPr>
            <p:ph type="sldNum" sz="quarter" idx="2"/>
          </p:nvPr>
        </p:nvSpPr>
        <p:spPr>
          <a:xfrm>
            <a:off x="4274855" y="6513513"/>
            <a:ext cx="301908" cy="288824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3600"/>
            </a:lvl1pPr>
          </a:lstStyle>
          <a:p>
            <a:pPr/>
            <a:r>
              <a:t>Titeltext</a:t>
            </a:r>
          </a:p>
        </p:txBody>
      </p:sp>
      <p:sp>
        <p:nvSpPr>
          <p:cNvPr id="25" name="Textebene 1…"/>
          <p:cNvSpPr txBox="1"/>
          <p:nvPr>
            <p:ph type="body" sz="half" idx="1"/>
          </p:nvPr>
        </p:nvSpPr>
        <p:spPr>
          <a:xfrm>
            <a:off x="722312" y="2141978"/>
            <a:ext cx="7772401" cy="22649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800"/>
            </a:lvl1pPr>
            <a:lvl2pPr marL="0" indent="457200">
              <a:spcBef>
                <a:spcPts val="400"/>
              </a:spcBef>
              <a:buSzTx/>
              <a:buNone/>
              <a:defRPr sz="2800"/>
            </a:lvl2pPr>
            <a:lvl3pPr marL="0" indent="914400">
              <a:spcBef>
                <a:spcPts val="400"/>
              </a:spcBef>
              <a:buSzTx/>
              <a:buNone/>
              <a:defRPr sz="2800"/>
            </a:lvl3pPr>
            <a:lvl4pPr marL="0" indent="1371600">
              <a:spcBef>
                <a:spcPts val="400"/>
              </a:spcBef>
              <a:buSzTx/>
              <a:buNone/>
              <a:defRPr sz="2800"/>
            </a:lvl4pPr>
            <a:lvl5pPr marL="0" indent="1828800">
              <a:spcBef>
                <a:spcPts val="400"/>
              </a:spcBef>
              <a:buSzTx/>
              <a:buNone/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Foliennummer"/>
          <p:cNvSpPr txBox="1"/>
          <p:nvPr>
            <p:ph type="sldNum" sz="quarter" idx="2"/>
          </p:nvPr>
        </p:nvSpPr>
        <p:spPr>
          <a:xfrm>
            <a:off x="4274855" y="6513513"/>
            <a:ext cx="301908" cy="288824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4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text"/>
          <p:cNvSpPr txBox="1"/>
          <p:nvPr>
            <p:ph type="title"/>
          </p:nvPr>
        </p:nvSpPr>
        <p:spPr>
          <a:xfrm>
            <a:off x="1687772" y="4121"/>
            <a:ext cx="5768456" cy="1394806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3" name="Textebene 1…"/>
          <p:cNvSpPr txBox="1"/>
          <p:nvPr>
            <p:ph type="body" sz="half" idx="1"/>
          </p:nvPr>
        </p:nvSpPr>
        <p:spPr>
          <a:xfrm>
            <a:off x="457200" y="1475561"/>
            <a:ext cx="4038600" cy="4959391"/>
          </a:xfrm>
          <a:prstGeom prst="rect">
            <a:avLst/>
          </a:prstGeom>
        </p:spPr>
        <p:txBody>
          <a:bodyPr/>
          <a:lstStyle>
            <a:lvl1pPr marL="342899" indent="-342899"/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/>
          <p:nvPr>
            <p:ph type="title"/>
          </p:nvPr>
        </p:nvSpPr>
        <p:spPr>
          <a:xfrm>
            <a:off x="1643066" y="-11484"/>
            <a:ext cx="5857868" cy="1405743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er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liennummer"/>
          <p:cNvSpPr txBox="1"/>
          <p:nvPr>
            <p:ph type="sldNum" sz="quarter" idx="2"/>
          </p:nvPr>
        </p:nvSpPr>
        <p:spPr>
          <a:xfrm>
            <a:off x="4445000" y="6527800"/>
            <a:ext cx="241300" cy="241300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406400">
              <a:defRPr sz="1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"/>
          <p:cNvSpPr/>
          <p:nvPr/>
        </p:nvSpPr>
        <p:spPr>
          <a:xfrm>
            <a:off x="184149" y="1406525"/>
            <a:ext cx="8783640" cy="0"/>
          </a:xfrm>
          <a:prstGeom prst="line">
            <a:avLst/>
          </a:prstGeom>
          <a:ln w="38100">
            <a:solidFill>
              <a:srgbClr val="255B88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Linie"/>
          <p:cNvSpPr/>
          <p:nvPr/>
        </p:nvSpPr>
        <p:spPr>
          <a:xfrm>
            <a:off x="185737" y="6550025"/>
            <a:ext cx="8770939" cy="0"/>
          </a:xfrm>
          <a:prstGeom prst="line">
            <a:avLst/>
          </a:prstGeom>
          <a:ln>
            <a:solidFill>
              <a:srgbClr val="255B88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Titeltext"/>
          <p:cNvSpPr txBox="1"/>
          <p:nvPr>
            <p:ph type="title"/>
          </p:nvPr>
        </p:nvSpPr>
        <p:spPr>
          <a:xfrm>
            <a:off x="1660504" y="-3150"/>
            <a:ext cx="5822992" cy="138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Titeltext</a:t>
            </a:r>
          </a:p>
        </p:txBody>
      </p:sp>
      <p:sp>
        <p:nvSpPr>
          <p:cNvPr id="5" name="Textebene 1…"/>
          <p:cNvSpPr txBox="1"/>
          <p:nvPr>
            <p:ph type="body" idx="1"/>
          </p:nvPr>
        </p:nvSpPr>
        <p:spPr>
          <a:xfrm>
            <a:off x="457200" y="1475561"/>
            <a:ext cx="8229600" cy="4959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2pPr marL="774700" indent="-317500">
              <a:buChar char="‣"/>
            </a:lvl2pPr>
            <a:lvl3pPr marL="1231900" indent="-317500">
              <a:buSzPct val="70000"/>
              <a:buChar char="➡"/>
            </a:lvl3pPr>
            <a:lvl4pPr marL="1727200" indent="-355600">
              <a:buChar char="-"/>
            </a:lvl4pPr>
            <a:lvl5pPr marL="2184400" indent="-355600"/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/>
          <p:nvPr>
            <p:ph type="sldNum" sz="quarter" idx="2"/>
          </p:nvPr>
        </p:nvSpPr>
        <p:spPr>
          <a:xfrm>
            <a:off x="4418330" y="6535737"/>
            <a:ext cx="307341" cy="3114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University of Bayreuth"/>
          <p:cNvSpPr txBox="1"/>
          <p:nvPr/>
        </p:nvSpPr>
        <p:spPr>
          <a:xfrm>
            <a:off x="242888" y="6535737"/>
            <a:ext cx="20875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University of Bayreuth</a:t>
            </a:r>
          </a:p>
        </p:txBody>
      </p:sp>
      <p:sp>
        <p:nvSpPr>
          <p:cNvPr id="8" name="PD Dr. Michael Fleck"/>
          <p:cNvSpPr txBox="1"/>
          <p:nvPr/>
        </p:nvSpPr>
        <p:spPr>
          <a:xfrm>
            <a:off x="5580062" y="6535737"/>
            <a:ext cx="3313113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/>
            </a:lvl1pPr>
          </a:lstStyle>
          <a:p>
            <a:pPr/>
            <a:r>
              <a:t>PD Dr. Michael Fleck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255B88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255B88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255B88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255B88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255B88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255B88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255B88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255B88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255B88"/>
          </a:solidFill>
          <a:uFillTx/>
          <a:latin typeface="+mn-lt"/>
          <a:ea typeface="+mn-ea"/>
          <a:cs typeface="+mn-cs"/>
          <a:sym typeface="Times New Roman"/>
        </a:defRPr>
      </a:lvl9pPr>
    </p:titleStyle>
    <p:bodyStyle>
      <a:lvl1pPr marL="342899" marR="0" indent="-342899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2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1pPr>
      <a:lvl2pPr marL="661307" marR="0" indent="-204107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2pPr>
      <a:lvl3pPr marL="1104900" marR="0" indent="-19050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3pPr>
      <a:lvl4pPr marL="1600200" marR="0" indent="-22860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4pPr>
      <a:lvl5pPr marL="2057400" marR="0" indent="-22860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5pPr>
      <a:lvl6pPr marL="2514600" marR="0" indent="-22860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6pPr>
      <a:lvl7pPr marL="2971800" marR="0" indent="-22860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7pPr>
      <a:lvl8pPr marL="3429000" marR="0" indent="-22860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8pPr>
      <a:lvl9pPr marL="3886200" marR="0" indent="-22860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video" Target="../media/media1.mpg"/><Relationship Id="rId3" Type="http://schemas.microsoft.com/office/2007/relationships/media" Target="../media/media1.mp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video" Target="../media/media2.mpg"/><Relationship Id="rId3" Type="http://schemas.microsoft.com/office/2007/relationships/media" Target="../media/media2.mp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hasenfeldmodell in 2D"/>
          <p:cNvSpPr txBox="1"/>
          <p:nvPr>
            <p:ph type="ctrTitle"/>
          </p:nvPr>
        </p:nvSpPr>
        <p:spPr>
          <a:xfrm>
            <a:off x="231469" y="1418301"/>
            <a:ext cx="8681062" cy="1921162"/>
          </a:xfrm>
          <a:prstGeom prst="rect">
            <a:avLst/>
          </a:prstGeom>
        </p:spPr>
        <p:txBody>
          <a:bodyPr/>
          <a:lstStyle/>
          <a:p>
            <a:pPr/>
            <a:r>
              <a:t>Phasenfeldmodell in 2D</a:t>
            </a:r>
          </a:p>
        </p:txBody>
      </p:sp>
      <p:sp>
        <p:nvSpPr>
          <p:cNvPr id="69" name="PD Dr. Michael Fleck…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PD Dr. Michael Fleck</a:t>
            </a:r>
          </a:p>
          <a:p>
            <a:pPr/>
          </a:p>
          <a:p>
            <a:pPr/>
          </a:p>
          <a:p>
            <a:pPr/>
            <a:r>
              <a:t>Lehrstuhl Metallische Werkstoffe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Radialsymmetrisches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Radialsymmetrisches System</a:t>
            </a:r>
          </a:p>
        </p:txBody>
      </p:sp>
      <p:sp>
        <p:nvSpPr>
          <p:cNvPr id="350" name="Betrachten wir den kreisförmigen kristallinen Keim in seiner Schmelze, bei Schmelztemperatu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/>
            <a:r>
              <a:t>Betrachten wir den kreisförmigen kristallinen Keim in seiner Schmelze, bei Schmelztemperatur.</a:t>
            </a:r>
          </a:p>
          <a:p>
            <a:pPr marL="228600" indent="-228600"/>
            <a:r>
              <a:t>Sharp-Interface Gleichung</a:t>
            </a:r>
          </a:p>
        </p:txBody>
      </p:sp>
      <p:grpSp>
        <p:nvGrpSpPr>
          <p:cNvPr id="355" name="Gruppieren"/>
          <p:cNvGrpSpPr/>
          <p:nvPr/>
        </p:nvGrpSpPr>
        <p:grpSpPr>
          <a:xfrm>
            <a:off x="3245941" y="2683071"/>
            <a:ext cx="2589610" cy="1910954"/>
            <a:chOff x="0" y="0"/>
            <a:chExt cx="2589609" cy="1910953"/>
          </a:xfrm>
        </p:grpSpPr>
        <p:sp>
          <p:nvSpPr>
            <p:cNvPr id="351" name="Flüssig"/>
            <p:cNvSpPr/>
            <p:nvPr/>
          </p:nvSpPr>
          <p:spPr>
            <a:xfrm>
              <a:off x="0" y="0"/>
              <a:ext cx="2589610" cy="1910954"/>
            </a:xfrm>
            <a:prstGeom prst="rect">
              <a:avLst/>
            </a:prstGeom>
            <a:solidFill>
              <a:srgbClr val="0074A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/>
            <a:p>
              <a:pPr defTabSz="410765">
                <a:defRPr sz="700">
                  <a:latin typeface="+mj-lt"/>
                  <a:ea typeface="+mj-ea"/>
                  <a:cs typeface="+mj-cs"/>
                  <a:sym typeface="Helvetica"/>
                </a:defRPr>
              </a:pPr>
            </a:p>
            <a:p>
              <a:pPr defTabSz="410765"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    Flüssig</a:t>
              </a:r>
            </a:p>
          </p:txBody>
        </p:sp>
        <p:sp>
          <p:nvSpPr>
            <p:cNvPr id="352" name="Fest"/>
            <p:cNvSpPr/>
            <p:nvPr/>
          </p:nvSpPr>
          <p:spPr>
            <a:xfrm>
              <a:off x="750093" y="410765"/>
              <a:ext cx="1089423" cy="1089423"/>
            </a:xfrm>
            <a:prstGeom prst="ellipse">
              <a:avLst/>
            </a:prstGeom>
            <a:solidFill>
              <a:srgbClr val="8A8B8A"/>
            </a:solidFill>
            <a:ln w="127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  <a:p>
              <a:pPr algn="ctr" defTabSz="410765"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  <a:p>
              <a:pPr algn="ctr" defTabSz="410765"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Fest</a:t>
              </a:r>
            </a:p>
          </p:txBody>
        </p:sp>
        <p:sp>
          <p:nvSpPr>
            <p:cNvPr id="353" name="Linie"/>
            <p:cNvSpPr/>
            <p:nvPr/>
          </p:nvSpPr>
          <p:spPr>
            <a:xfrm flipH="1">
              <a:off x="1330523" y="508992"/>
              <a:ext cx="258962" cy="473274"/>
            </a:xfrm>
            <a:prstGeom prst="line">
              <a:avLst/>
            </a:prstGeom>
            <a:noFill/>
            <a:ln w="25400" cap="flat">
              <a:solidFill>
                <a:schemeClr val="accent3">
                  <a:lumOff val="44000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21468">
                <a:defRPr sz="8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pic>
          <p:nvPicPr>
            <p:cNvPr id="354" name="droppedImage.pdf" descr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96578" y="625078"/>
              <a:ext cx="187524" cy="1875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6" name="Rechteck"/>
          <p:cNvSpPr/>
          <p:nvPr/>
        </p:nvSpPr>
        <p:spPr>
          <a:xfrm>
            <a:off x="3282470" y="4813260"/>
            <a:ext cx="2616399" cy="919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357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15605" y="4965065"/>
            <a:ext cx="2250282" cy="678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droppedImage.pdf" descr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55308" y="5536565"/>
            <a:ext cx="1518048" cy="339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droppedImage.pdf" descr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0644" y="5509776"/>
            <a:ext cx="1366243" cy="392907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Linie"/>
          <p:cNvSpPr/>
          <p:nvPr/>
        </p:nvSpPr>
        <p:spPr>
          <a:xfrm flipH="1">
            <a:off x="2370831" y="5313323"/>
            <a:ext cx="1000126" cy="32147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1" name="Linie"/>
          <p:cNvSpPr/>
          <p:nvPr/>
        </p:nvSpPr>
        <p:spPr>
          <a:xfrm>
            <a:off x="5755183" y="5474057"/>
            <a:ext cx="910829" cy="205384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Vergleich: Phasenfeld-Simulation und Theor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Vergleich: Phasenfeld-Simulation und Theorie</a:t>
            </a:r>
          </a:p>
        </p:txBody>
      </p:sp>
      <p:sp>
        <p:nvSpPr>
          <p:cNvPr id="365" name="Foliennummer"/>
          <p:cNvSpPr txBox="1"/>
          <p:nvPr>
            <p:ph type="sldNum" sz="quarter" idx="2"/>
          </p:nvPr>
        </p:nvSpPr>
        <p:spPr>
          <a:xfrm>
            <a:off x="4425870" y="6535737"/>
            <a:ext cx="29980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6" name="Rechteck"/>
          <p:cNvSpPr/>
          <p:nvPr/>
        </p:nvSpPr>
        <p:spPr>
          <a:xfrm>
            <a:off x="1981200" y="1689100"/>
            <a:ext cx="5857867" cy="380042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367" name="ShrinkingCore.pdf" descr="ShrinkingCor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531" y="1362471"/>
            <a:ext cx="7500938" cy="5250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ppelmulden Potenzial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Doppelmulden Potenzial:</a:t>
            </a:r>
          </a:p>
          <a:p>
            <a:pPr/>
            <a:r>
              <a:t>Gleichgewicht</a:t>
            </a:r>
          </a:p>
        </p:txBody>
      </p:sp>
      <p:sp>
        <p:nvSpPr>
          <p:cNvPr id="72" name="Potenzialfunktional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Potenzialfunktional</a:t>
            </a:r>
          </a:p>
        </p:txBody>
      </p:sp>
      <p:sp>
        <p:nvSpPr>
          <p:cNvPr id="73" name="Foliennummer"/>
          <p:cNvSpPr txBox="1"/>
          <p:nvPr>
            <p:ph type="sldNum" sz="quarter" idx="2"/>
          </p:nvPr>
        </p:nvSpPr>
        <p:spPr>
          <a:xfrm>
            <a:off x="4519930" y="6535737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7" name="Gruppieren"/>
          <p:cNvGrpSpPr/>
          <p:nvPr/>
        </p:nvGrpSpPr>
        <p:grpSpPr>
          <a:xfrm>
            <a:off x="55205" y="3535203"/>
            <a:ext cx="4540922" cy="2971918"/>
            <a:chOff x="0" y="0"/>
            <a:chExt cx="4540920" cy="2971916"/>
          </a:xfrm>
        </p:grpSpPr>
        <p:sp>
          <p:nvSpPr>
            <p:cNvPr id="74" name="Rechteck"/>
            <p:cNvSpPr/>
            <p:nvPr/>
          </p:nvSpPr>
          <p:spPr>
            <a:xfrm>
              <a:off x="702957" y="563616"/>
              <a:ext cx="3382178" cy="173382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pic>
          <p:nvPicPr>
            <p:cNvPr id="75" name="potential_dw_gleichgew.pdf" descr="potential_dw_gleichgew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247364"/>
              <a:ext cx="4540921" cy="27245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" name="Gleichung"/>
            <p:cNvSpPr txBox="1"/>
            <p:nvPr/>
          </p:nvSpPr>
          <p:spPr>
            <a:xfrm>
              <a:off x="1427075" y="0"/>
              <a:ext cx="2230909" cy="322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e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  <m:sSup>
                      <m:e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m:oMathPara>
              </a14:m>
              <a:endParaRPr sz="2400"/>
            </a:p>
          </p:txBody>
        </p:sp>
      </p:grpSp>
      <p:grpSp>
        <p:nvGrpSpPr>
          <p:cNvPr id="82" name="Gruppieren"/>
          <p:cNvGrpSpPr/>
          <p:nvPr/>
        </p:nvGrpSpPr>
        <p:grpSpPr>
          <a:xfrm>
            <a:off x="5241840" y="3335730"/>
            <a:ext cx="3989558" cy="2929473"/>
            <a:chOff x="0" y="0"/>
            <a:chExt cx="3989556" cy="2929472"/>
          </a:xfrm>
        </p:grpSpPr>
        <p:sp>
          <p:nvSpPr>
            <p:cNvPr id="78" name="Rechteck"/>
            <p:cNvSpPr/>
            <p:nvPr/>
          </p:nvSpPr>
          <p:spPr>
            <a:xfrm>
              <a:off x="729388" y="762389"/>
              <a:ext cx="2957567" cy="1791363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pic>
          <p:nvPicPr>
            <p:cNvPr id="79" name="potential_dw_profil.pdf" descr="potential_dw_profil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535738"/>
              <a:ext cx="3989557" cy="2393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" name="Gleichung"/>
            <p:cNvSpPr txBox="1"/>
            <p:nvPr/>
          </p:nvSpPr>
          <p:spPr>
            <a:xfrm>
              <a:off x="2061394" y="1382321"/>
              <a:ext cx="294133" cy="209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2400"/>
            </a:p>
          </p:txBody>
        </p:sp>
        <p:sp>
          <p:nvSpPr>
            <p:cNvPr id="81" name="Gleichung"/>
            <p:cNvSpPr txBox="1"/>
            <p:nvPr/>
          </p:nvSpPr>
          <p:spPr>
            <a:xfrm>
              <a:off x="643418" y="0"/>
              <a:ext cx="3130085" cy="656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xmlns:a="http://schemas.openxmlformats.org/drawingml/2006/main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xmlns:a="http://schemas.openxmlformats.org/drawingml/2006/main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xmlns:a="http://schemas.openxmlformats.org/drawingml/2006/main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  <m:f>
                          <m:fPr>
                            <m:ctrlP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sSub>
                              <m:e>
                                <m:r>
                                  <a:rPr xmlns:a="http://schemas.openxmlformats.org/drawingml/2006/main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xmlns:a="http://schemas.openxmlformats.org/drawingml/2006/main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den>
                        </m:f>
                      </m:e>
                    </m:d>
                  </m:oMath>
                </m:oMathPara>
              </a14:m>
              <a:endParaRPr sz="2100"/>
            </a:p>
          </p:txBody>
        </p:sp>
      </p:grpSp>
      <p:sp>
        <p:nvSpPr>
          <p:cNvPr id="83" name="Pfeil"/>
          <p:cNvSpPr/>
          <p:nvPr/>
        </p:nvSpPr>
        <p:spPr>
          <a:xfrm>
            <a:off x="4229841" y="4718051"/>
            <a:ext cx="979321" cy="700569"/>
          </a:xfrm>
          <a:prstGeom prst="rightArrow">
            <a:avLst>
              <a:gd name="adj1" fmla="val 56786"/>
              <a:gd name="adj2" fmla="val 68015"/>
            </a:avLst>
          </a:prstGeom>
          <a:solidFill>
            <a:schemeClr val="accent3">
              <a:lumOff val="21999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4" name="Doppelmuldenpotenzial"/>
          <p:cNvSpPr txBox="1"/>
          <p:nvPr/>
        </p:nvSpPr>
        <p:spPr>
          <a:xfrm>
            <a:off x="960758" y="2908578"/>
            <a:ext cx="303278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Doppelmuldenpotenzial</a:t>
            </a:r>
          </a:p>
        </p:txBody>
      </p:sp>
      <p:sp>
        <p:nvSpPr>
          <p:cNvPr id="85" name="Phasenfeldprofil"/>
          <p:cNvSpPr txBox="1"/>
          <p:nvPr/>
        </p:nvSpPr>
        <p:spPr>
          <a:xfrm>
            <a:off x="6390962" y="2895248"/>
            <a:ext cx="2118679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Phasenfeldprofil</a:t>
            </a:r>
          </a:p>
        </p:txBody>
      </p:sp>
      <p:sp>
        <p:nvSpPr>
          <p:cNvPr id="86" name="Gleichung"/>
          <p:cNvSpPr txBox="1"/>
          <p:nvPr/>
        </p:nvSpPr>
        <p:spPr>
          <a:xfrm>
            <a:off x="1285617" y="1831516"/>
            <a:ext cx="6572765" cy="12001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d>
                    <m:dPr>
                      <m:ctrlP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sty m:val="p"/>
                        </m:rP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sub>
                    <m:sup>
                      <m:r>
                        <m:rPr>
                          <m:sty m:val="p"/>
                        </m:rP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sup>
                  </m:sSubSup>
                  <m:limLow>
                    <m:e>
                      <m:limLow>
                        <m:e>
                          <m:d>
                            <m:dPr>
                              <m:ctrlPr>
                                <a:rPr xmlns:a="http://schemas.openxmlformats.org/drawingml/2006/main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  <m:type m:val="bar"/>
                                </m:fPr>
                                <m:num>
                                  <m: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num>
                                <m:den>
                                  <m: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  <m:begChr m:val="["/>
                                  <m:endChr m:val="]"/>
                                </m:dPr>
                                <m:e>
                                  <m:sSup>
                                    <m:e>
                                      <m:r>
                                        <a:rPr xmlns:a="http://schemas.openxmlformats.org/drawingml/2006/main" sz="23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xmlns:a="http://schemas.openxmlformats.org/drawingml/2006/main" sz="23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e>
                                      <m:d>
                                        <m:dPr>
                                          <m:ctrlPr>
                                            <a:rPr xmlns:a="http://schemas.openxmlformats.org/drawingml/2006/main" sz="23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xmlns:a="http://schemas.openxmlformats.org/drawingml/2006/main" sz="23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  <m:r>
                                            <a:rPr xmlns:a="http://schemas.openxmlformats.org/drawingml/2006/main" sz="23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ϕ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xmlns:a="http://schemas.openxmlformats.org/drawingml/2006/main" sz="23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ϕ</m:t>
                                  </m:r>
                                  <m: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xmlns:a="http://schemas.openxmlformats.org/drawingml/2006/main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e>
                                  <m: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xmlns:a="http://schemas.openxmlformats.org/drawingml/2006/main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r>
                                <a:rPr xmlns:a="http://schemas.openxmlformats.org/drawingml/2006/main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lim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⏟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lim>
                  </m:limLow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23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" grpId="5"/>
      <p:bldP build="whole" bldLvl="1" animBg="1" rev="0" advAuto="0" spid="82" grpId="4"/>
      <p:bldP build="whole" bldLvl="1" animBg="1" rev="0" advAuto="0" spid="84" grpId="1"/>
      <p:bldP build="whole" bldLvl="1" animBg="1" rev="0" advAuto="0" spid="77" grpId="2"/>
      <p:bldP build="whole" bldLvl="1" animBg="1" rev="0" advAuto="0" spid="85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Nichtgleichgewicht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Nichtgleichgewicht:</a:t>
            </a:r>
          </a:p>
          <a:p>
            <a:pPr/>
            <a:r>
              <a:t>Ungeschickte Interpolation</a:t>
            </a:r>
          </a:p>
        </p:txBody>
      </p:sp>
      <p:sp>
        <p:nvSpPr>
          <p:cNvPr id="89" name="Foliennummer"/>
          <p:cNvSpPr txBox="1"/>
          <p:nvPr>
            <p:ph type="sldNum" sz="quarter" idx="2"/>
          </p:nvPr>
        </p:nvSpPr>
        <p:spPr>
          <a:xfrm>
            <a:off x="4519930" y="6535737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0" name="potential_bad_h.mpg" descr="potential_bad_h.mpg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474030" y="2817337"/>
            <a:ext cx="4399140" cy="3299355"/>
          </a:xfrm>
          <a:prstGeom prst="rect">
            <a:avLst/>
          </a:prstGeom>
        </p:spPr>
      </p:pic>
      <p:sp>
        <p:nvSpPr>
          <p:cNvPr id="91" name="Gleichung"/>
          <p:cNvSpPr txBox="1"/>
          <p:nvPr/>
        </p:nvSpPr>
        <p:spPr>
          <a:xfrm>
            <a:off x="804587" y="1701739"/>
            <a:ext cx="7534826" cy="7378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d>
                    <m:dPr>
                      <m:ctrlP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sty m:val="p"/>
                        </m:rP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sub>
                    <m:sup>
                      <m:r>
                        <m:rPr>
                          <m:sty m:val="p"/>
                        </m:rP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sup>
                  </m:sSubSup>
                  <m:d>
                    <m:dPr>
                      <m:ctrlP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["/>
                          <m:endChr m:val="]"/>
                        </m:dPr>
                        <m:e>
                          <m:sSup>
                            <m:e>
                              <m:r>
                                <a:rPr xmlns:a="http://schemas.openxmlformats.org/drawingml/2006/main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xmlns:a="http://schemas.openxmlformats.org/drawingml/2006/main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e>
                              <m:d>
                                <m:dPr>
                                  <m:ctrlP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ϕ</m:t>
                                  </m:r>
                                </m:e>
                              </m:d>
                            </m:e>
                            <m:sup>
                              <m:r>
                                <a:rPr xmlns:a="http://schemas.openxmlformats.org/drawingml/2006/main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sSub>
                        <m:e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e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e>
                  </m:d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2300"/>
          </a:p>
        </p:txBody>
      </p:sp>
      <p:sp>
        <p:nvSpPr>
          <p:cNvPr id="92" name="Rechteck"/>
          <p:cNvSpPr/>
          <p:nvPr/>
        </p:nvSpPr>
        <p:spPr>
          <a:xfrm>
            <a:off x="6146800" y="3111241"/>
            <a:ext cx="205741" cy="31140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3" name="Rechteck"/>
          <p:cNvSpPr/>
          <p:nvPr/>
        </p:nvSpPr>
        <p:spPr>
          <a:xfrm>
            <a:off x="3314700" y="3171695"/>
            <a:ext cx="205741" cy="31140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3" fill="hold"/>
                                        <p:tgtEl>
                                          <p:spTgt spid="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90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90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9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ormulierung fü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Formulierung für </a:t>
            </a:r>
          </a:p>
          <a:p>
            <a:pPr/>
            <a:r>
              <a:t>Nichtgleichgewichtszustände</a:t>
            </a:r>
          </a:p>
        </p:txBody>
      </p:sp>
      <p:sp>
        <p:nvSpPr>
          <p:cNvPr id="96" name="Potenzialfunktion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Potenzialfunktional</a:t>
            </a:r>
          </a:p>
          <a:p>
            <a:pPr/>
          </a:p>
          <a:p>
            <a:pPr/>
          </a:p>
          <a:p>
            <a:pPr/>
            <a:r>
              <a:t>Interpolationsfunktion</a:t>
            </a:r>
          </a:p>
          <a:p>
            <a:pPr lvl="1"/>
            <a:r>
              <a:t>Bedingungen</a:t>
            </a:r>
          </a:p>
          <a:p>
            <a:pPr lvl="1"/>
          </a:p>
          <a:p>
            <a:pPr lvl="1"/>
          </a:p>
          <a:p>
            <a:pPr lvl="1"/>
          </a:p>
          <a:p>
            <a:pPr lvl="1"/>
            <a:r>
              <a:t>Beispiele</a:t>
            </a:r>
          </a:p>
        </p:txBody>
      </p:sp>
      <p:sp>
        <p:nvSpPr>
          <p:cNvPr id="97" name="Foliennummer"/>
          <p:cNvSpPr txBox="1"/>
          <p:nvPr>
            <p:ph type="sldNum" sz="quarter" idx="2"/>
          </p:nvPr>
        </p:nvSpPr>
        <p:spPr>
          <a:xfrm>
            <a:off x="4519930" y="6535737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00" name="Gruppieren"/>
          <p:cNvGrpSpPr/>
          <p:nvPr/>
        </p:nvGrpSpPr>
        <p:grpSpPr>
          <a:xfrm>
            <a:off x="940083" y="3807526"/>
            <a:ext cx="3056769" cy="713054"/>
            <a:chOff x="0" y="0"/>
            <a:chExt cx="3056767" cy="713052"/>
          </a:xfrm>
        </p:grpSpPr>
        <p:sp>
          <p:nvSpPr>
            <p:cNvPr id="98" name="Gleichung"/>
            <p:cNvSpPr txBox="1"/>
            <p:nvPr/>
          </p:nvSpPr>
          <p:spPr>
            <a:xfrm>
              <a:off x="0" y="384094"/>
              <a:ext cx="3056768" cy="328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sub>
                    </m:sSub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sub>
                    </m:sSub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m:oMathPara>
              </a14:m>
              <a:endParaRPr sz="2400"/>
            </a:p>
          </p:txBody>
        </p:sp>
        <p:sp>
          <p:nvSpPr>
            <p:cNvPr id="99" name="Gleichung"/>
            <p:cNvSpPr txBox="1"/>
            <p:nvPr/>
          </p:nvSpPr>
          <p:spPr>
            <a:xfrm>
              <a:off x="254000" y="0"/>
              <a:ext cx="2784078" cy="262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m:oMathPara>
              </a14:m>
              <a:endParaRPr sz="2400"/>
            </a:p>
          </p:txBody>
        </p:sp>
      </p:grpSp>
      <p:pic>
        <p:nvPicPr>
          <p:cNvPr id="101" name="potential.mpg" descr="potential.mpg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852409" y="3057114"/>
            <a:ext cx="4056069" cy="3042051"/>
          </a:xfrm>
          <a:prstGeom prst="rect">
            <a:avLst/>
          </a:prstGeom>
        </p:spPr>
      </p:pic>
      <p:grpSp>
        <p:nvGrpSpPr>
          <p:cNvPr id="104" name="Gruppieren"/>
          <p:cNvGrpSpPr/>
          <p:nvPr/>
        </p:nvGrpSpPr>
        <p:grpSpPr>
          <a:xfrm>
            <a:off x="967861" y="5371877"/>
            <a:ext cx="3478199" cy="795715"/>
            <a:chOff x="0" y="0"/>
            <a:chExt cx="3478198" cy="795713"/>
          </a:xfrm>
        </p:grpSpPr>
        <p:sp>
          <p:nvSpPr>
            <p:cNvPr id="102" name="Gleichung"/>
            <p:cNvSpPr txBox="1"/>
            <p:nvPr/>
          </p:nvSpPr>
          <p:spPr>
            <a:xfrm>
              <a:off x="0" y="0"/>
              <a:ext cx="2367296" cy="3385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e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2400"/>
            </a:p>
          </p:txBody>
        </p:sp>
        <p:sp>
          <p:nvSpPr>
            <p:cNvPr id="103" name="Gleichung"/>
            <p:cNvSpPr txBox="1"/>
            <p:nvPr/>
          </p:nvSpPr>
          <p:spPr>
            <a:xfrm>
              <a:off x="0" y="457199"/>
              <a:ext cx="3478199" cy="338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e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p>
                      <m:e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2400"/>
            </a:p>
          </p:txBody>
        </p:sp>
      </p:grpSp>
      <p:sp>
        <p:nvSpPr>
          <p:cNvPr id="105" name="Gleichung"/>
          <p:cNvSpPr txBox="1"/>
          <p:nvPr/>
        </p:nvSpPr>
        <p:spPr>
          <a:xfrm>
            <a:off x="463297" y="1909173"/>
            <a:ext cx="8217406" cy="7378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d>
                    <m:dPr>
                      <m:ctrlP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sty m:val="p"/>
                        </m:rP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sub>
                    <m:sup>
                      <m:r>
                        <m:rPr>
                          <m:sty m:val="p"/>
                        </m:rP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sup>
                  </m:sSubSup>
                  <m:d>
                    <m:dPr>
                      <m:ctrlP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["/>
                          <m:endChr m:val="]"/>
                        </m:dPr>
                        <m:e>
                          <m:sSup>
                            <m:e>
                              <m:r>
                                <a:rPr xmlns:a="http://schemas.openxmlformats.org/drawingml/2006/main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xmlns:a="http://schemas.openxmlformats.org/drawingml/2006/main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e>
                              <m:d>
                                <m:dPr>
                                  <m:ctrlP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xmlns:a="http://schemas.openxmlformats.org/drawingml/2006/main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ϕ</m:t>
                                  </m:r>
                                </m:e>
                              </m:d>
                            </m:e>
                            <m:sup>
                              <m:r>
                                <a:rPr xmlns:a="http://schemas.openxmlformats.org/drawingml/2006/main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e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e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e>
                  </m:d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23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3" fill="hold"/>
                                        <p:tgtEl>
                                          <p:spTgt spid="1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01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01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01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Numerische Diskretisier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Numerische Diskretisierung</a:t>
            </a:r>
          </a:p>
        </p:txBody>
      </p:sp>
      <p:sp>
        <p:nvSpPr>
          <p:cNvPr id="108" name="Form"/>
          <p:cNvSpPr/>
          <p:nvPr/>
        </p:nvSpPr>
        <p:spPr>
          <a:xfrm>
            <a:off x="808136" y="2963481"/>
            <a:ext cx="2803923" cy="1455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3843"/>
                </a:lnTo>
                <a:lnTo>
                  <a:pt x="6709" y="1193"/>
                </a:lnTo>
                <a:lnTo>
                  <a:pt x="12459" y="5831"/>
                </a:lnTo>
                <a:lnTo>
                  <a:pt x="16808" y="0"/>
                </a:lnTo>
                <a:lnTo>
                  <a:pt x="21600" y="3975"/>
                </a:lnTo>
                <a:lnTo>
                  <a:pt x="21526" y="21467"/>
                </a:lnTo>
                <a:lnTo>
                  <a:pt x="0" y="21600"/>
                </a:lnTo>
                <a:close/>
              </a:path>
            </a:pathLst>
          </a:custGeom>
          <a:solidFill>
            <a:srgbClr val="B1B4B3"/>
          </a:solidFill>
          <a:ln w="25400"/>
        </p:spPr>
        <p:txBody>
          <a:bodyPr lIns="35718" tIns="35718" rIns="35718" bIns="35718" anchor="ctr"/>
          <a:lstStyle/>
          <a:p>
            <a:pPr algn="ctr" defTabSz="410765">
              <a:defRPr sz="2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9" name="Zu bestimmende…"/>
          <p:cNvSpPr txBox="1"/>
          <p:nvPr/>
        </p:nvSpPr>
        <p:spPr>
          <a:xfrm>
            <a:off x="808136" y="3691251"/>
            <a:ext cx="280392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410765">
              <a:buClr>
                <a:srgbClr val="000000"/>
              </a:buClr>
              <a:buFont typeface="Helvetica"/>
              <a:defRPr sz="16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Zu bestimmende</a:t>
            </a:r>
          </a:p>
          <a:p>
            <a:pPr algn="ctr" defTabSz="410765">
              <a:buClr>
                <a:srgbClr val="000000"/>
              </a:buClr>
              <a:buFont typeface="Helvetica"/>
              <a:defRPr sz="16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Lösung</a:t>
            </a:r>
          </a:p>
        </p:txBody>
      </p:sp>
      <p:sp>
        <p:nvSpPr>
          <p:cNvPr id="110" name="Linie"/>
          <p:cNvSpPr/>
          <p:nvPr/>
        </p:nvSpPr>
        <p:spPr>
          <a:xfrm>
            <a:off x="808136" y="3210164"/>
            <a:ext cx="1117" cy="122671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" name="Linie"/>
          <p:cNvSpPr/>
          <p:nvPr/>
        </p:nvSpPr>
        <p:spPr>
          <a:xfrm>
            <a:off x="807020" y="4422791"/>
            <a:ext cx="2796109" cy="1116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" name="Linie"/>
          <p:cNvSpPr/>
          <p:nvPr/>
        </p:nvSpPr>
        <p:spPr>
          <a:xfrm>
            <a:off x="3620988" y="3210164"/>
            <a:ext cx="1117" cy="122671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" name="Linie"/>
          <p:cNvSpPr/>
          <p:nvPr/>
        </p:nvSpPr>
        <p:spPr>
          <a:xfrm>
            <a:off x="1201043" y="3472473"/>
            <a:ext cx="1117" cy="508993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4" name="Linie"/>
          <p:cNvSpPr/>
          <p:nvPr/>
        </p:nvSpPr>
        <p:spPr>
          <a:xfrm flipH="1">
            <a:off x="1201042" y="3981465"/>
            <a:ext cx="491134" cy="1118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15" name="image.png" descr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378" y="3543911"/>
            <a:ext cx="98228" cy="169665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Ausgangsbedingung hier"/>
          <p:cNvSpPr txBox="1"/>
          <p:nvPr/>
        </p:nvSpPr>
        <p:spPr>
          <a:xfrm>
            <a:off x="1020007" y="4990520"/>
            <a:ext cx="2380181" cy="258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10765">
              <a:buClr>
                <a:srgbClr val="000000"/>
              </a:buClr>
              <a:buFont typeface="Helvetica"/>
              <a:defRPr sz="16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Ausgangsbedingung hier</a:t>
            </a:r>
          </a:p>
        </p:txBody>
      </p:sp>
      <p:sp>
        <p:nvSpPr>
          <p:cNvPr id="117" name="Randbedingungen hier"/>
          <p:cNvSpPr txBox="1"/>
          <p:nvPr/>
        </p:nvSpPr>
        <p:spPr>
          <a:xfrm>
            <a:off x="1204391" y="2463419"/>
            <a:ext cx="201811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410765">
              <a:buClr>
                <a:srgbClr val="000000"/>
              </a:buClr>
              <a:buFont typeface="Helvetica"/>
              <a:defRPr sz="16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Randbedingungen hier</a:t>
            </a:r>
          </a:p>
        </p:txBody>
      </p:sp>
      <p:sp>
        <p:nvSpPr>
          <p:cNvPr id="118" name="Linie"/>
          <p:cNvSpPr/>
          <p:nvPr/>
        </p:nvSpPr>
        <p:spPr>
          <a:xfrm>
            <a:off x="2210097" y="4526176"/>
            <a:ext cx="1117" cy="30361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" name="Linie"/>
          <p:cNvSpPr/>
          <p:nvPr/>
        </p:nvSpPr>
        <p:spPr>
          <a:xfrm flipV="1">
            <a:off x="861714" y="2802747"/>
            <a:ext cx="705447" cy="9108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0" name="Linie"/>
          <p:cNvSpPr/>
          <p:nvPr/>
        </p:nvSpPr>
        <p:spPr>
          <a:xfrm flipH="1" flipV="1">
            <a:off x="2754808" y="2749168"/>
            <a:ext cx="803673" cy="982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21" name="image.png" descr="image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058" y="4285075"/>
            <a:ext cx="517923" cy="178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.png" descr="image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2480" y="4035044"/>
            <a:ext cx="383978" cy="250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.png" descr="image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6300" y="4517247"/>
            <a:ext cx="803673" cy="250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.png" descr="image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70957" y="4445809"/>
            <a:ext cx="848321" cy="25003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Linie"/>
          <p:cNvSpPr/>
          <p:nvPr/>
        </p:nvSpPr>
        <p:spPr>
          <a:xfrm>
            <a:off x="5299769" y="3210164"/>
            <a:ext cx="1117" cy="122671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" name="Linie"/>
          <p:cNvSpPr/>
          <p:nvPr/>
        </p:nvSpPr>
        <p:spPr>
          <a:xfrm>
            <a:off x="5298653" y="4410091"/>
            <a:ext cx="2796109" cy="1116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" name="Linie"/>
          <p:cNvSpPr/>
          <p:nvPr/>
        </p:nvSpPr>
        <p:spPr>
          <a:xfrm>
            <a:off x="8014394" y="3210164"/>
            <a:ext cx="1117" cy="122671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130" name="Gruppieren"/>
          <p:cNvGrpSpPr/>
          <p:nvPr/>
        </p:nvGrpSpPr>
        <p:grpSpPr>
          <a:xfrm>
            <a:off x="5210472" y="3374247"/>
            <a:ext cx="169665" cy="169665"/>
            <a:chOff x="0" y="0"/>
            <a:chExt cx="169664" cy="169664"/>
          </a:xfrm>
        </p:grpSpPr>
        <p:sp>
          <p:nvSpPr>
            <p:cNvPr id="128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rgbClr val="18181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29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33" name="Gruppieren"/>
          <p:cNvGrpSpPr/>
          <p:nvPr/>
        </p:nvGrpSpPr>
        <p:grpSpPr>
          <a:xfrm>
            <a:off x="5210472" y="3695716"/>
            <a:ext cx="169665" cy="169665"/>
            <a:chOff x="0" y="0"/>
            <a:chExt cx="169664" cy="169664"/>
          </a:xfrm>
        </p:grpSpPr>
        <p:sp>
          <p:nvSpPr>
            <p:cNvPr id="131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rgbClr val="18181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32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36" name="Gruppieren"/>
          <p:cNvGrpSpPr/>
          <p:nvPr/>
        </p:nvGrpSpPr>
        <p:grpSpPr>
          <a:xfrm>
            <a:off x="5210472" y="4017184"/>
            <a:ext cx="169665" cy="169665"/>
            <a:chOff x="0" y="0"/>
            <a:chExt cx="169664" cy="169664"/>
          </a:xfrm>
        </p:grpSpPr>
        <p:sp>
          <p:nvSpPr>
            <p:cNvPr id="134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rgbClr val="18181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35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39" name="Gruppieren"/>
          <p:cNvGrpSpPr/>
          <p:nvPr/>
        </p:nvGrpSpPr>
        <p:grpSpPr>
          <a:xfrm>
            <a:off x="5210472" y="4338653"/>
            <a:ext cx="169665" cy="169665"/>
            <a:chOff x="0" y="0"/>
            <a:chExt cx="169664" cy="169664"/>
          </a:xfrm>
        </p:grpSpPr>
        <p:sp>
          <p:nvSpPr>
            <p:cNvPr id="137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rgbClr val="18181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38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42" name="Gruppieren"/>
          <p:cNvGrpSpPr/>
          <p:nvPr/>
        </p:nvGrpSpPr>
        <p:grpSpPr>
          <a:xfrm>
            <a:off x="7925097" y="3374247"/>
            <a:ext cx="169665" cy="169665"/>
            <a:chOff x="0" y="0"/>
            <a:chExt cx="169664" cy="169664"/>
          </a:xfrm>
        </p:grpSpPr>
        <p:sp>
          <p:nvSpPr>
            <p:cNvPr id="140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rgbClr val="18181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1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45" name="Gruppieren"/>
          <p:cNvGrpSpPr/>
          <p:nvPr/>
        </p:nvGrpSpPr>
        <p:grpSpPr>
          <a:xfrm>
            <a:off x="7925097" y="3695716"/>
            <a:ext cx="169665" cy="169665"/>
            <a:chOff x="0" y="0"/>
            <a:chExt cx="169664" cy="169664"/>
          </a:xfrm>
        </p:grpSpPr>
        <p:sp>
          <p:nvSpPr>
            <p:cNvPr id="143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rgbClr val="18181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4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48" name="Gruppieren"/>
          <p:cNvGrpSpPr/>
          <p:nvPr/>
        </p:nvGrpSpPr>
        <p:grpSpPr>
          <a:xfrm>
            <a:off x="7925097" y="4017184"/>
            <a:ext cx="169665" cy="169665"/>
            <a:chOff x="0" y="0"/>
            <a:chExt cx="169664" cy="169664"/>
          </a:xfrm>
        </p:grpSpPr>
        <p:sp>
          <p:nvSpPr>
            <p:cNvPr id="146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rgbClr val="18181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7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51" name="Gruppieren"/>
          <p:cNvGrpSpPr/>
          <p:nvPr/>
        </p:nvGrpSpPr>
        <p:grpSpPr>
          <a:xfrm>
            <a:off x="7925097" y="4338653"/>
            <a:ext cx="169665" cy="169665"/>
            <a:chOff x="0" y="0"/>
            <a:chExt cx="169664" cy="169664"/>
          </a:xfrm>
        </p:grpSpPr>
        <p:sp>
          <p:nvSpPr>
            <p:cNvPr id="149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rgbClr val="18181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0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54" name="Gruppieren"/>
          <p:cNvGrpSpPr/>
          <p:nvPr/>
        </p:nvGrpSpPr>
        <p:grpSpPr>
          <a:xfrm>
            <a:off x="5549800" y="4338653"/>
            <a:ext cx="169665" cy="169665"/>
            <a:chOff x="0" y="0"/>
            <a:chExt cx="169664" cy="169664"/>
          </a:xfrm>
        </p:grpSpPr>
        <p:sp>
          <p:nvSpPr>
            <p:cNvPr id="152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rgbClr val="18181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3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57" name="Gruppieren"/>
          <p:cNvGrpSpPr/>
          <p:nvPr/>
        </p:nvGrpSpPr>
        <p:grpSpPr>
          <a:xfrm>
            <a:off x="5889128" y="4338653"/>
            <a:ext cx="169665" cy="169665"/>
            <a:chOff x="0" y="0"/>
            <a:chExt cx="169664" cy="169664"/>
          </a:xfrm>
        </p:grpSpPr>
        <p:sp>
          <p:nvSpPr>
            <p:cNvPr id="155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rgbClr val="18181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6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60" name="Gruppieren"/>
          <p:cNvGrpSpPr/>
          <p:nvPr/>
        </p:nvGrpSpPr>
        <p:grpSpPr>
          <a:xfrm>
            <a:off x="6228457" y="4338653"/>
            <a:ext cx="169665" cy="169665"/>
            <a:chOff x="0" y="0"/>
            <a:chExt cx="169664" cy="169664"/>
          </a:xfrm>
        </p:grpSpPr>
        <p:sp>
          <p:nvSpPr>
            <p:cNvPr id="158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rgbClr val="18181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9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63" name="Gruppieren"/>
          <p:cNvGrpSpPr/>
          <p:nvPr/>
        </p:nvGrpSpPr>
        <p:grpSpPr>
          <a:xfrm>
            <a:off x="6567785" y="4338653"/>
            <a:ext cx="169665" cy="169665"/>
            <a:chOff x="0" y="0"/>
            <a:chExt cx="169664" cy="169664"/>
          </a:xfrm>
        </p:grpSpPr>
        <p:sp>
          <p:nvSpPr>
            <p:cNvPr id="161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rgbClr val="18181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2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66" name="Gruppieren"/>
          <p:cNvGrpSpPr/>
          <p:nvPr/>
        </p:nvGrpSpPr>
        <p:grpSpPr>
          <a:xfrm>
            <a:off x="6907113" y="4338653"/>
            <a:ext cx="169665" cy="169665"/>
            <a:chOff x="0" y="0"/>
            <a:chExt cx="169664" cy="169664"/>
          </a:xfrm>
        </p:grpSpPr>
        <p:sp>
          <p:nvSpPr>
            <p:cNvPr id="164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rgbClr val="18181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5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69" name="Gruppieren"/>
          <p:cNvGrpSpPr/>
          <p:nvPr/>
        </p:nvGrpSpPr>
        <p:grpSpPr>
          <a:xfrm>
            <a:off x="7246441" y="4338653"/>
            <a:ext cx="169665" cy="169665"/>
            <a:chOff x="0" y="0"/>
            <a:chExt cx="169664" cy="169664"/>
          </a:xfrm>
        </p:grpSpPr>
        <p:sp>
          <p:nvSpPr>
            <p:cNvPr id="167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rgbClr val="18181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8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72" name="Gruppieren"/>
          <p:cNvGrpSpPr/>
          <p:nvPr/>
        </p:nvGrpSpPr>
        <p:grpSpPr>
          <a:xfrm>
            <a:off x="7585769" y="4338653"/>
            <a:ext cx="169665" cy="169665"/>
            <a:chOff x="0" y="0"/>
            <a:chExt cx="169664" cy="169664"/>
          </a:xfrm>
        </p:grpSpPr>
        <p:sp>
          <p:nvSpPr>
            <p:cNvPr id="170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rgbClr val="18181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1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173" name="Linie"/>
          <p:cNvSpPr/>
          <p:nvPr/>
        </p:nvSpPr>
        <p:spPr>
          <a:xfrm>
            <a:off x="5317629" y="3463544"/>
            <a:ext cx="2696766" cy="111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4" name="Linie"/>
          <p:cNvSpPr/>
          <p:nvPr/>
        </p:nvSpPr>
        <p:spPr>
          <a:xfrm>
            <a:off x="5308699" y="3785012"/>
            <a:ext cx="2696767" cy="111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5" name="Linie"/>
          <p:cNvSpPr/>
          <p:nvPr/>
        </p:nvSpPr>
        <p:spPr>
          <a:xfrm>
            <a:off x="5317629" y="4106481"/>
            <a:ext cx="2696766" cy="111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6" name="Linie"/>
          <p:cNvSpPr/>
          <p:nvPr/>
        </p:nvSpPr>
        <p:spPr>
          <a:xfrm>
            <a:off x="5639097" y="3210164"/>
            <a:ext cx="1117" cy="122671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7" name="Linie"/>
          <p:cNvSpPr/>
          <p:nvPr/>
        </p:nvSpPr>
        <p:spPr>
          <a:xfrm>
            <a:off x="5978425" y="3210164"/>
            <a:ext cx="1117" cy="122671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8" name="Linie"/>
          <p:cNvSpPr/>
          <p:nvPr/>
        </p:nvSpPr>
        <p:spPr>
          <a:xfrm>
            <a:off x="6317753" y="3210164"/>
            <a:ext cx="1117" cy="122671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9" name="Linie"/>
          <p:cNvSpPr/>
          <p:nvPr/>
        </p:nvSpPr>
        <p:spPr>
          <a:xfrm>
            <a:off x="6657082" y="3210164"/>
            <a:ext cx="1117" cy="122671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0" name="Linie"/>
          <p:cNvSpPr/>
          <p:nvPr/>
        </p:nvSpPr>
        <p:spPr>
          <a:xfrm>
            <a:off x="6996410" y="3210164"/>
            <a:ext cx="1117" cy="122671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1" name="Linie"/>
          <p:cNvSpPr/>
          <p:nvPr/>
        </p:nvSpPr>
        <p:spPr>
          <a:xfrm>
            <a:off x="7335737" y="3210164"/>
            <a:ext cx="1117" cy="122671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2" name="Linie"/>
          <p:cNvSpPr/>
          <p:nvPr/>
        </p:nvSpPr>
        <p:spPr>
          <a:xfrm>
            <a:off x="7675066" y="3210164"/>
            <a:ext cx="1117" cy="122671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185" name="Gruppieren"/>
          <p:cNvGrpSpPr/>
          <p:nvPr/>
        </p:nvGrpSpPr>
        <p:grpSpPr>
          <a:xfrm>
            <a:off x="5549800" y="3374247"/>
            <a:ext cx="169665" cy="169665"/>
            <a:chOff x="0" y="0"/>
            <a:chExt cx="169664" cy="169664"/>
          </a:xfrm>
        </p:grpSpPr>
        <p:sp>
          <p:nvSpPr>
            <p:cNvPr id="183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4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88" name="Gruppieren"/>
          <p:cNvGrpSpPr/>
          <p:nvPr/>
        </p:nvGrpSpPr>
        <p:grpSpPr>
          <a:xfrm>
            <a:off x="5889128" y="3374247"/>
            <a:ext cx="169665" cy="169665"/>
            <a:chOff x="0" y="0"/>
            <a:chExt cx="169664" cy="169664"/>
          </a:xfrm>
        </p:grpSpPr>
        <p:sp>
          <p:nvSpPr>
            <p:cNvPr id="186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7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91" name="Gruppieren"/>
          <p:cNvGrpSpPr/>
          <p:nvPr/>
        </p:nvGrpSpPr>
        <p:grpSpPr>
          <a:xfrm>
            <a:off x="6228457" y="3374247"/>
            <a:ext cx="169665" cy="169665"/>
            <a:chOff x="0" y="0"/>
            <a:chExt cx="169664" cy="169664"/>
          </a:xfrm>
        </p:grpSpPr>
        <p:sp>
          <p:nvSpPr>
            <p:cNvPr id="189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0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94" name="Gruppieren"/>
          <p:cNvGrpSpPr/>
          <p:nvPr/>
        </p:nvGrpSpPr>
        <p:grpSpPr>
          <a:xfrm>
            <a:off x="6567785" y="3374247"/>
            <a:ext cx="169665" cy="169665"/>
            <a:chOff x="0" y="0"/>
            <a:chExt cx="169664" cy="169664"/>
          </a:xfrm>
        </p:grpSpPr>
        <p:sp>
          <p:nvSpPr>
            <p:cNvPr id="192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3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97" name="Gruppieren"/>
          <p:cNvGrpSpPr/>
          <p:nvPr/>
        </p:nvGrpSpPr>
        <p:grpSpPr>
          <a:xfrm>
            <a:off x="6907113" y="3374247"/>
            <a:ext cx="169665" cy="169665"/>
            <a:chOff x="0" y="0"/>
            <a:chExt cx="169664" cy="169664"/>
          </a:xfrm>
        </p:grpSpPr>
        <p:sp>
          <p:nvSpPr>
            <p:cNvPr id="195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6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00" name="Gruppieren"/>
          <p:cNvGrpSpPr/>
          <p:nvPr/>
        </p:nvGrpSpPr>
        <p:grpSpPr>
          <a:xfrm>
            <a:off x="7246441" y="3374247"/>
            <a:ext cx="169665" cy="169665"/>
            <a:chOff x="0" y="0"/>
            <a:chExt cx="169664" cy="169664"/>
          </a:xfrm>
        </p:grpSpPr>
        <p:sp>
          <p:nvSpPr>
            <p:cNvPr id="198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9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03" name="Gruppieren"/>
          <p:cNvGrpSpPr/>
          <p:nvPr/>
        </p:nvGrpSpPr>
        <p:grpSpPr>
          <a:xfrm>
            <a:off x="7585769" y="3374247"/>
            <a:ext cx="169665" cy="169665"/>
            <a:chOff x="0" y="0"/>
            <a:chExt cx="169664" cy="169664"/>
          </a:xfrm>
        </p:grpSpPr>
        <p:sp>
          <p:nvSpPr>
            <p:cNvPr id="201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2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06" name="Gruppieren"/>
          <p:cNvGrpSpPr/>
          <p:nvPr/>
        </p:nvGrpSpPr>
        <p:grpSpPr>
          <a:xfrm>
            <a:off x="5558730" y="3695716"/>
            <a:ext cx="169665" cy="169665"/>
            <a:chOff x="0" y="0"/>
            <a:chExt cx="169664" cy="169664"/>
          </a:xfrm>
        </p:grpSpPr>
        <p:sp>
          <p:nvSpPr>
            <p:cNvPr id="204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5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09" name="Gruppieren"/>
          <p:cNvGrpSpPr/>
          <p:nvPr/>
        </p:nvGrpSpPr>
        <p:grpSpPr>
          <a:xfrm>
            <a:off x="5898058" y="3695716"/>
            <a:ext cx="169665" cy="169665"/>
            <a:chOff x="0" y="0"/>
            <a:chExt cx="169664" cy="169664"/>
          </a:xfrm>
        </p:grpSpPr>
        <p:sp>
          <p:nvSpPr>
            <p:cNvPr id="207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8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12" name="Gruppieren"/>
          <p:cNvGrpSpPr/>
          <p:nvPr/>
        </p:nvGrpSpPr>
        <p:grpSpPr>
          <a:xfrm>
            <a:off x="6237386" y="3695716"/>
            <a:ext cx="169665" cy="169665"/>
            <a:chOff x="0" y="0"/>
            <a:chExt cx="169664" cy="169664"/>
          </a:xfrm>
        </p:grpSpPr>
        <p:sp>
          <p:nvSpPr>
            <p:cNvPr id="210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1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15" name="Gruppieren"/>
          <p:cNvGrpSpPr/>
          <p:nvPr/>
        </p:nvGrpSpPr>
        <p:grpSpPr>
          <a:xfrm>
            <a:off x="6576714" y="3695716"/>
            <a:ext cx="169665" cy="169665"/>
            <a:chOff x="0" y="0"/>
            <a:chExt cx="169664" cy="169664"/>
          </a:xfrm>
        </p:grpSpPr>
        <p:sp>
          <p:nvSpPr>
            <p:cNvPr id="213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4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18" name="Gruppieren"/>
          <p:cNvGrpSpPr/>
          <p:nvPr/>
        </p:nvGrpSpPr>
        <p:grpSpPr>
          <a:xfrm>
            <a:off x="6916042" y="3695716"/>
            <a:ext cx="169666" cy="169665"/>
            <a:chOff x="0" y="0"/>
            <a:chExt cx="169664" cy="169664"/>
          </a:xfrm>
        </p:grpSpPr>
        <p:sp>
          <p:nvSpPr>
            <p:cNvPr id="216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7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21" name="Gruppieren"/>
          <p:cNvGrpSpPr/>
          <p:nvPr/>
        </p:nvGrpSpPr>
        <p:grpSpPr>
          <a:xfrm>
            <a:off x="7255371" y="3695716"/>
            <a:ext cx="169665" cy="169665"/>
            <a:chOff x="0" y="0"/>
            <a:chExt cx="169664" cy="169664"/>
          </a:xfrm>
        </p:grpSpPr>
        <p:sp>
          <p:nvSpPr>
            <p:cNvPr id="219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0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24" name="Gruppieren"/>
          <p:cNvGrpSpPr/>
          <p:nvPr/>
        </p:nvGrpSpPr>
        <p:grpSpPr>
          <a:xfrm>
            <a:off x="7594699" y="3695716"/>
            <a:ext cx="169665" cy="169665"/>
            <a:chOff x="0" y="0"/>
            <a:chExt cx="169664" cy="169664"/>
          </a:xfrm>
        </p:grpSpPr>
        <p:sp>
          <p:nvSpPr>
            <p:cNvPr id="222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3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27" name="Gruppieren"/>
          <p:cNvGrpSpPr/>
          <p:nvPr/>
        </p:nvGrpSpPr>
        <p:grpSpPr>
          <a:xfrm>
            <a:off x="5549800" y="4017184"/>
            <a:ext cx="169665" cy="169665"/>
            <a:chOff x="0" y="0"/>
            <a:chExt cx="169664" cy="169664"/>
          </a:xfrm>
        </p:grpSpPr>
        <p:sp>
          <p:nvSpPr>
            <p:cNvPr id="225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6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30" name="Gruppieren"/>
          <p:cNvGrpSpPr/>
          <p:nvPr/>
        </p:nvGrpSpPr>
        <p:grpSpPr>
          <a:xfrm>
            <a:off x="5889128" y="4017184"/>
            <a:ext cx="169665" cy="169665"/>
            <a:chOff x="0" y="0"/>
            <a:chExt cx="169664" cy="169664"/>
          </a:xfrm>
        </p:grpSpPr>
        <p:sp>
          <p:nvSpPr>
            <p:cNvPr id="228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9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33" name="Gruppieren"/>
          <p:cNvGrpSpPr/>
          <p:nvPr/>
        </p:nvGrpSpPr>
        <p:grpSpPr>
          <a:xfrm>
            <a:off x="6228457" y="4017184"/>
            <a:ext cx="169665" cy="169665"/>
            <a:chOff x="0" y="0"/>
            <a:chExt cx="169664" cy="169664"/>
          </a:xfrm>
        </p:grpSpPr>
        <p:sp>
          <p:nvSpPr>
            <p:cNvPr id="231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32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36" name="Gruppieren"/>
          <p:cNvGrpSpPr/>
          <p:nvPr/>
        </p:nvGrpSpPr>
        <p:grpSpPr>
          <a:xfrm>
            <a:off x="6567785" y="4017184"/>
            <a:ext cx="169665" cy="169665"/>
            <a:chOff x="0" y="0"/>
            <a:chExt cx="169664" cy="169664"/>
          </a:xfrm>
        </p:grpSpPr>
        <p:sp>
          <p:nvSpPr>
            <p:cNvPr id="234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35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39" name="Gruppieren"/>
          <p:cNvGrpSpPr/>
          <p:nvPr/>
        </p:nvGrpSpPr>
        <p:grpSpPr>
          <a:xfrm>
            <a:off x="6907113" y="4017184"/>
            <a:ext cx="169665" cy="169665"/>
            <a:chOff x="0" y="0"/>
            <a:chExt cx="169664" cy="169664"/>
          </a:xfrm>
        </p:grpSpPr>
        <p:sp>
          <p:nvSpPr>
            <p:cNvPr id="237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38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42" name="Gruppieren"/>
          <p:cNvGrpSpPr/>
          <p:nvPr/>
        </p:nvGrpSpPr>
        <p:grpSpPr>
          <a:xfrm>
            <a:off x="7246441" y="4017184"/>
            <a:ext cx="169665" cy="169665"/>
            <a:chOff x="0" y="0"/>
            <a:chExt cx="169664" cy="169664"/>
          </a:xfrm>
        </p:grpSpPr>
        <p:sp>
          <p:nvSpPr>
            <p:cNvPr id="240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41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45" name="Gruppieren"/>
          <p:cNvGrpSpPr/>
          <p:nvPr/>
        </p:nvGrpSpPr>
        <p:grpSpPr>
          <a:xfrm>
            <a:off x="7585769" y="4017184"/>
            <a:ext cx="169665" cy="169665"/>
            <a:chOff x="0" y="0"/>
            <a:chExt cx="169664" cy="169664"/>
          </a:xfrm>
        </p:grpSpPr>
        <p:sp>
          <p:nvSpPr>
            <p:cNvPr id="243" name="Kreis"/>
            <p:cNvSpPr/>
            <p:nvPr/>
          </p:nvSpPr>
          <p:spPr>
            <a:xfrm>
              <a:off x="0" y="0"/>
              <a:ext cx="169665" cy="169665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410765">
                <a:defRPr sz="2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44" name="Text"/>
            <p:cNvSpPr/>
            <p:nvPr/>
          </p:nvSpPr>
          <p:spPr>
            <a:xfrm>
              <a:off x="26789" y="84832"/>
              <a:ext cx="1160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10765">
                <a:buClr>
                  <a:srgbClr val="000000"/>
                </a:buClr>
                <a:buFont typeface="Gill Sans"/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54" name="Gruppieren"/>
          <p:cNvGrpSpPr/>
          <p:nvPr/>
        </p:nvGrpSpPr>
        <p:grpSpPr>
          <a:xfrm>
            <a:off x="5585519" y="2034794"/>
            <a:ext cx="2155404" cy="562571"/>
            <a:chOff x="0" y="0"/>
            <a:chExt cx="2155403" cy="562570"/>
          </a:xfrm>
        </p:grpSpPr>
        <p:grpSp>
          <p:nvGrpSpPr>
            <p:cNvPr id="248" name="Gruppieren"/>
            <p:cNvGrpSpPr/>
            <p:nvPr/>
          </p:nvGrpSpPr>
          <p:grpSpPr>
            <a:xfrm>
              <a:off x="8929" y="0"/>
              <a:ext cx="169665" cy="169665"/>
              <a:chOff x="0" y="0"/>
              <a:chExt cx="169664" cy="169664"/>
            </a:xfrm>
          </p:grpSpPr>
          <p:sp>
            <p:nvSpPr>
              <p:cNvPr id="246" name="Kreis"/>
              <p:cNvSpPr/>
              <p:nvPr/>
            </p:nvSpPr>
            <p:spPr>
              <a:xfrm>
                <a:off x="0" y="0"/>
                <a:ext cx="169665" cy="169665"/>
              </a:xfrm>
              <a:prstGeom prst="ellipse">
                <a:avLst/>
              </a:prstGeom>
              <a:solidFill>
                <a:srgbClr val="181818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algn="ctr" defTabSz="410765">
                  <a:defRPr sz="2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47" name="Text"/>
              <p:cNvSpPr/>
              <p:nvPr/>
            </p:nvSpPr>
            <p:spPr>
              <a:xfrm>
                <a:off x="26789" y="84832"/>
                <a:ext cx="116086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 defTabSz="410765">
                  <a:buClr>
                    <a:srgbClr val="000000"/>
                  </a:buClr>
                  <a:buFont typeface="Gill Sans"/>
                  <a:defRPr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251" name="Gruppieren"/>
            <p:cNvGrpSpPr/>
            <p:nvPr/>
          </p:nvGrpSpPr>
          <p:grpSpPr>
            <a:xfrm>
              <a:off x="0" y="392906"/>
              <a:ext cx="169665" cy="169665"/>
              <a:chOff x="0" y="0"/>
              <a:chExt cx="169664" cy="169664"/>
            </a:xfrm>
          </p:grpSpPr>
          <p:sp>
            <p:nvSpPr>
              <p:cNvPr id="249" name="Kreis"/>
              <p:cNvSpPr/>
              <p:nvPr/>
            </p:nvSpPr>
            <p:spPr>
              <a:xfrm>
                <a:off x="0" y="0"/>
                <a:ext cx="169665" cy="169665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algn="ctr" defTabSz="410765">
                  <a:defRPr sz="2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50" name="Text"/>
              <p:cNvSpPr/>
              <p:nvPr/>
            </p:nvSpPr>
            <p:spPr>
              <a:xfrm>
                <a:off x="26789" y="84832"/>
                <a:ext cx="116086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 defTabSz="410765">
                  <a:buClr>
                    <a:srgbClr val="000000"/>
                  </a:buClr>
                  <a:buFont typeface="Gill Sans"/>
                  <a:defRPr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sp>
          <p:nvSpPr>
            <p:cNvPr id="252" name="Randpunkt"/>
            <p:cNvSpPr/>
            <p:nvPr/>
          </p:nvSpPr>
          <p:spPr>
            <a:xfrm>
              <a:off x="378395" y="80367"/>
              <a:ext cx="177700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10765">
                <a:buClr>
                  <a:srgbClr val="000000"/>
                </a:buClr>
                <a:buFont typeface="Helvetica"/>
                <a:defRPr sz="160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Randpunkt</a:t>
              </a:r>
            </a:p>
          </p:txBody>
        </p:sp>
        <p:sp>
          <p:nvSpPr>
            <p:cNvPr id="253" name="Innenpunkt"/>
            <p:cNvSpPr/>
            <p:nvPr/>
          </p:nvSpPr>
          <p:spPr>
            <a:xfrm>
              <a:off x="378395" y="473273"/>
              <a:ext cx="177700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10765">
                <a:buClr>
                  <a:srgbClr val="000000"/>
                </a:buClr>
                <a:buFont typeface="Helvetica"/>
                <a:defRPr sz="160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Innenpunkt</a:t>
              </a:r>
            </a:p>
          </p:txBody>
        </p:sp>
      </p:grpSp>
      <p:sp>
        <p:nvSpPr>
          <p:cNvPr id="255" name="Pfeil"/>
          <p:cNvSpPr/>
          <p:nvPr/>
        </p:nvSpPr>
        <p:spPr>
          <a:xfrm>
            <a:off x="4043126" y="3526051"/>
            <a:ext cx="892970" cy="508994"/>
          </a:xfrm>
          <a:prstGeom prst="rightArrow">
            <a:avLst>
              <a:gd name="adj1" fmla="val 56417"/>
              <a:gd name="adj2" fmla="val 73684"/>
            </a:avLst>
          </a:prstGeom>
          <a:solidFill>
            <a:srgbClr val="4E7DA3"/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56" name="image.png" descr="image.png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14144" y="4713700"/>
            <a:ext cx="955478" cy="232173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Linie"/>
          <p:cNvSpPr/>
          <p:nvPr/>
        </p:nvSpPr>
        <p:spPr>
          <a:xfrm flipH="1">
            <a:off x="6325567" y="4597614"/>
            <a:ext cx="340445" cy="111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8" name="Kontinuierlich"/>
          <p:cNvSpPr txBox="1"/>
          <p:nvPr/>
        </p:nvSpPr>
        <p:spPr>
          <a:xfrm>
            <a:off x="1240110" y="5517372"/>
            <a:ext cx="1937743" cy="383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410765">
              <a:buClr>
                <a:srgbClr val="1B26A8"/>
              </a:buClr>
              <a:buFont typeface="Helvetica"/>
              <a:defRPr>
                <a:solidFill>
                  <a:srgbClr val="4E7DA3"/>
                </a:solidFill>
                <a:uFill>
                  <a:solidFill>
                    <a:srgbClr val="1B26A8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Kontinuierlich</a:t>
            </a:r>
          </a:p>
        </p:txBody>
      </p:sp>
      <p:sp>
        <p:nvSpPr>
          <p:cNvPr id="259" name="Diskret"/>
          <p:cNvSpPr txBox="1"/>
          <p:nvPr/>
        </p:nvSpPr>
        <p:spPr>
          <a:xfrm>
            <a:off x="5740672" y="5517372"/>
            <a:ext cx="1839517" cy="383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410765">
              <a:buClr>
                <a:srgbClr val="1B26A8"/>
              </a:buClr>
              <a:buFont typeface="Helvetica"/>
              <a:defRPr>
                <a:solidFill>
                  <a:srgbClr val="4E7DA3"/>
                </a:solidFill>
                <a:uFill>
                  <a:solidFill>
                    <a:srgbClr val="1B26A8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Diskret</a:t>
            </a:r>
          </a:p>
        </p:txBody>
      </p:sp>
      <p:pic>
        <p:nvPicPr>
          <p:cNvPr id="260" name="image.png" descr="image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97933" y="4517247"/>
            <a:ext cx="803673" cy="250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.png" descr="image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7269" y="4311864"/>
            <a:ext cx="517923" cy="178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.png" descr="image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85769" y="4517247"/>
            <a:ext cx="848321" cy="250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.png" descr="image.png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166199" y="3990395"/>
            <a:ext cx="678657" cy="187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.png" descr="image.png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166199" y="3668926"/>
            <a:ext cx="794743" cy="187525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Foliennummer"/>
          <p:cNvSpPr txBox="1"/>
          <p:nvPr>
            <p:ph type="sldNum" sz="quarter" idx="2"/>
          </p:nvPr>
        </p:nvSpPr>
        <p:spPr>
          <a:xfrm>
            <a:off x="4519930" y="6535737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Diskretisier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Diskretisierung</a:t>
            </a:r>
          </a:p>
        </p:txBody>
      </p:sp>
      <p:sp>
        <p:nvSpPr>
          <p:cNvPr id="268" name="Linie"/>
          <p:cNvSpPr/>
          <p:nvPr/>
        </p:nvSpPr>
        <p:spPr>
          <a:xfrm flipH="1">
            <a:off x="2339578" y="2454383"/>
            <a:ext cx="1" cy="31343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9" name="Linie"/>
          <p:cNvSpPr/>
          <p:nvPr/>
        </p:nvSpPr>
        <p:spPr>
          <a:xfrm flipH="1">
            <a:off x="2786062" y="2454383"/>
            <a:ext cx="1" cy="31343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0" name="Linie"/>
          <p:cNvSpPr/>
          <p:nvPr/>
        </p:nvSpPr>
        <p:spPr>
          <a:xfrm flipH="1">
            <a:off x="3232546" y="2454383"/>
            <a:ext cx="1" cy="31343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1" name="Linie"/>
          <p:cNvSpPr/>
          <p:nvPr/>
        </p:nvSpPr>
        <p:spPr>
          <a:xfrm flipH="1">
            <a:off x="3679031" y="2454383"/>
            <a:ext cx="1" cy="31343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2" name="Linie"/>
          <p:cNvSpPr/>
          <p:nvPr/>
        </p:nvSpPr>
        <p:spPr>
          <a:xfrm flipH="1">
            <a:off x="4125515" y="2454383"/>
            <a:ext cx="1" cy="31343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3" name="Linie"/>
          <p:cNvSpPr/>
          <p:nvPr/>
        </p:nvSpPr>
        <p:spPr>
          <a:xfrm flipH="1">
            <a:off x="4571999" y="2454383"/>
            <a:ext cx="1" cy="31343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4" name="Linie"/>
          <p:cNvSpPr/>
          <p:nvPr/>
        </p:nvSpPr>
        <p:spPr>
          <a:xfrm flipH="1">
            <a:off x="5018484" y="2454383"/>
            <a:ext cx="1" cy="31343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5" name="Linie"/>
          <p:cNvSpPr/>
          <p:nvPr/>
        </p:nvSpPr>
        <p:spPr>
          <a:xfrm flipH="1">
            <a:off x="5464968" y="2454383"/>
            <a:ext cx="1" cy="31343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6" name="Linie"/>
          <p:cNvSpPr/>
          <p:nvPr/>
        </p:nvSpPr>
        <p:spPr>
          <a:xfrm flipH="1">
            <a:off x="5911453" y="2454383"/>
            <a:ext cx="1" cy="31343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7" name="Linie"/>
          <p:cNvSpPr/>
          <p:nvPr/>
        </p:nvSpPr>
        <p:spPr>
          <a:xfrm flipH="1">
            <a:off x="6357937" y="2454383"/>
            <a:ext cx="1" cy="31343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8" name="Linie"/>
          <p:cNvSpPr/>
          <p:nvPr/>
        </p:nvSpPr>
        <p:spPr>
          <a:xfrm>
            <a:off x="6804421" y="2454383"/>
            <a:ext cx="1" cy="31343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9" name="Linie"/>
          <p:cNvSpPr/>
          <p:nvPr/>
        </p:nvSpPr>
        <p:spPr>
          <a:xfrm>
            <a:off x="1884164" y="4232870"/>
            <a:ext cx="53687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0" name="Linie"/>
          <p:cNvSpPr/>
          <p:nvPr/>
        </p:nvSpPr>
        <p:spPr>
          <a:xfrm>
            <a:off x="1884164" y="3795315"/>
            <a:ext cx="53687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1" name="Linie"/>
          <p:cNvSpPr/>
          <p:nvPr/>
        </p:nvSpPr>
        <p:spPr>
          <a:xfrm>
            <a:off x="1892070" y="3348831"/>
            <a:ext cx="536878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2" name="Linie"/>
          <p:cNvSpPr/>
          <p:nvPr/>
        </p:nvSpPr>
        <p:spPr>
          <a:xfrm>
            <a:off x="1892070" y="2902346"/>
            <a:ext cx="536878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3" name="Linie"/>
          <p:cNvSpPr/>
          <p:nvPr/>
        </p:nvSpPr>
        <p:spPr>
          <a:xfrm>
            <a:off x="1899977" y="5134768"/>
            <a:ext cx="53687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4" name="Linie"/>
          <p:cNvSpPr/>
          <p:nvPr/>
        </p:nvSpPr>
        <p:spPr>
          <a:xfrm>
            <a:off x="1899977" y="4688284"/>
            <a:ext cx="53687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5" name="Linie"/>
          <p:cNvSpPr/>
          <p:nvPr/>
        </p:nvSpPr>
        <p:spPr>
          <a:xfrm flipH="1">
            <a:off x="3482578" y="6134893"/>
            <a:ext cx="21788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6" name="Linie"/>
          <p:cNvSpPr/>
          <p:nvPr/>
        </p:nvSpPr>
        <p:spPr>
          <a:xfrm flipH="1">
            <a:off x="1294804" y="3103568"/>
            <a:ext cx="1" cy="1370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87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3773" y="6259909"/>
            <a:ext cx="187524" cy="160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3335" y="3786187"/>
            <a:ext cx="178595" cy="223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droppedImage.pdf" descr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71937" y="5643760"/>
            <a:ext cx="107157" cy="232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droppedImage.pdf" descr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0921" y="4116784"/>
            <a:ext cx="169665" cy="241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droppedImage.pdf" descr="dropped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12726" y="5634831"/>
            <a:ext cx="169665" cy="241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droppedImage.pdf" descr="dropped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60921" y="5429448"/>
            <a:ext cx="169665" cy="241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droppedImage.pdf" descr="dropped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116960" y="5679479"/>
            <a:ext cx="285751" cy="160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droppedImage.pdf" descr="dropped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51992" y="2366565"/>
            <a:ext cx="196454" cy="160735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Linie"/>
          <p:cNvSpPr/>
          <p:nvPr/>
        </p:nvSpPr>
        <p:spPr>
          <a:xfrm>
            <a:off x="7358061" y="4238292"/>
            <a:ext cx="1" cy="467852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6" name="Linie"/>
          <p:cNvSpPr/>
          <p:nvPr/>
        </p:nvSpPr>
        <p:spPr>
          <a:xfrm>
            <a:off x="4589056" y="2366565"/>
            <a:ext cx="447288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7" name="Kreis"/>
          <p:cNvSpPr/>
          <p:nvPr/>
        </p:nvSpPr>
        <p:spPr>
          <a:xfrm>
            <a:off x="3964781" y="4081065"/>
            <a:ext cx="312540" cy="312540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8" name="Linie"/>
          <p:cNvSpPr/>
          <p:nvPr/>
        </p:nvSpPr>
        <p:spPr>
          <a:xfrm>
            <a:off x="7983140" y="2444455"/>
            <a:ext cx="1" cy="315647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99" name="droppedImage.pdf" descr="dropped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81367" y="3866753"/>
            <a:ext cx="348258" cy="241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droppedImage.pdf" descr="dropped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473773" y="1518245"/>
            <a:ext cx="214313" cy="241102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Linie"/>
          <p:cNvSpPr/>
          <p:nvPr/>
        </p:nvSpPr>
        <p:spPr>
          <a:xfrm flipV="1">
            <a:off x="1794030" y="1859392"/>
            <a:ext cx="555510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302" name="droppedImage.pdf" descr="dropped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580929" y="2018307"/>
            <a:ext cx="446486" cy="250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droppedImage.pdf" descr="dropped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429500" y="4348956"/>
            <a:ext cx="446485" cy="250032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Foliennummer"/>
          <p:cNvSpPr txBox="1"/>
          <p:nvPr>
            <p:ph type="sldNum" sz="quarter" idx="2"/>
          </p:nvPr>
        </p:nvSpPr>
        <p:spPr>
          <a:xfrm>
            <a:off x="4519930" y="6535737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5" name="Rechteck"/>
          <p:cNvSpPr/>
          <p:nvPr/>
        </p:nvSpPr>
        <p:spPr>
          <a:xfrm>
            <a:off x="1875234" y="2446932"/>
            <a:ext cx="5393532" cy="316111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Numerische Diskretisier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Numerische Diskretisierung</a:t>
            </a:r>
          </a:p>
        </p:txBody>
      </p:sp>
      <p:sp>
        <p:nvSpPr>
          <p:cNvPr id="308" name="Kalibrierte 2D Phasenfeldgleichung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Kalibrierte 2D Phasenfeldgleichung:</a:t>
            </a:r>
          </a:p>
          <a:p>
            <a:pPr/>
          </a:p>
          <a:p>
            <a:pPr/>
          </a:p>
          <a:p>
            <a:pPr/>
          </a:p>
          <a:p>
            <a:pPr/>
            <a:r>
              <a:t>Das explizite Finite Differenzen Verfahren ermöglicht es direkt den Phasenfeldwert </a:t>
            </a:r>
            <a14:m>
              <m:oMath>
                <m:sSubSu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</m:oMath>
            </a14:m>
            <a:r>
              <a:t> am Ort </a:t>
            </a:r>
            <a14:m>
              <m:oMath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zum „neuen“ Zeitpunkt 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aus den alten Phasenfeldwerten </a:t>
            </a:r>
            <a14:m>
              <m:oMath>
                <m:sSubSup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sub>
                  <m:su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bSup>
              </m:oMath>
            </a14:m>
            <a:r>
              <a:t> in der Umgebung zum Ort </a:t>
            </a:r>
            <a14:m>
              <m:oMath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zu ermitteln</a:t>
            </a:r>
          </a:p>
        </p:txBody>
      </p:sp>
      <p:sp>
        <p:nvSpPr>
          <p:cNvPr id="309" name="Foliennummer"/>
          <p:cNvSpPr txBox="1"/>
          <p:nvPr>
            <p:ph type="sldNum" sz="quarter" idx="2"/>
          </p:nvPr>
        </p:nvSpPr>
        <p:spPr>
          <a:xfrm>
            <a:off x="4519930" y="6535737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0" name="Gleichung"/>
          <p:cNvSpPr txBox="1"/>
          <p:nvPr/>
        </p:nvSpPr>
        <p:spPr>
          <a:xfrm>
            <a:off x="1750079" y="2146694"/>
            <a:ext cx="5749163" cy="71445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p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</m:den>
                  </m:f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den>
                  </m:f>
                </m:oMath>
              </m:oMathPara>
            </a14:m>
            <a:endParaRPr sz="2400"/>
          </a:p>
        </p:txBody>
      </p:sp>
      <p:grpSp>
        <p:nvGrpSpPr>
          <p:cNvPr id="313" name="Gruppieren"/>
          <p:cNvGrpSpPr/>
          <p:nvPr/>
        </p:nvGrpSpPr>
        <p:grpSpPr>
          <a:xfrm>
            <a:off x="1023039" y="4917665"/>
            <a:ext cx="6708038" cy="1563145"/>
            <a:chOff x="0" y="0"/>
            <a:chExt cx="6708037" cy="1563144"/>
          </a:xfrm>
        </p:grpSpPr>
        <p:sp>
          <p:nvSpPr>
            <p:cNvPr id="311" name="Gleichung"/>
            <p:cNvSpPr txBox="1"/>
            <p:nvPr/>
          </p:nvSpPr>
          <p:spPr>
            <a:xfrm>
              <a:off x="0" y="0"/>
              <a:ext cx="6708037" cy="7466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f>
                      <m:fPr>
                        <m:ctrlP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f>
                      <m:fPr>
                        <m:ctrlP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Sup>
                          <m:e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bSup>
                          <m:e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Sup>
                          <m:e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e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e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e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sSubSup>
                          <m:e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e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m:oMathPara>
              </a14:m>
              <a:endParaRPr sz="2400"/>
            </a:p>
          </p:txBody>
        </p:sp>
        <p:sp>
          <p:nvSpPr>
            <p:cNvPr id="312" name="Gleichung"/>
            <p:cNvSpPr txBox="1"/>
            <p:nvPr/>
          </p:nvSpPr>
          <p:spPr>
            <a:xfrm>
              <a:off x="2148655" y="856922"/>
              <a:ext cx="3480775" cy="706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e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  <m:sup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sub>
                    </m:sSub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e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>
                          <m:e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xmlns:a="http://schemas.openxmlformats.org/drawingml/2006/mai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ξ</m:t>
                        </m:r>
                      </m:den>
                    </m:f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sub>
                    </m:sSub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e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2400"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Kalibrierte Doppelmulden Formulier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Kalibrierte Doppelmulden Formulierung</a:t>
            </a:r>
          </a:p>
        </p:txBody>
      </p:sp>
      <p:sp>
        <p:nvSpPr>
          <p:cNvPr id="316" name="Potenzialfunktion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Potenzialfunktional</a:t>
            </a:r>
          </a:p>
          <a:p>
            <a:pPr/>
          </a:p>
          <a:p>
            <a:pPr/>
          </a:p>
          <a:p>
            <a:pPr/>
            <a:r>
              <a:t>Entwicklungsgleichung</a:t>
            </a:r>
          </a:p>
          <a:p>
            <a:pPr/>
          </a:p>
          <a:p>
            <a:pPr/>
          </a:p>
          <a:p>
            <a:pPr/>
            <a:r>
              <a:t>Geschwindigkeit der Grenzfläche</a:t>
            </a:r>
          </a:p>
          <a:p>
            <a:pPr/>
          </a:p>
          <a:p>
            <a:pPr/>
          </a:p>
          <a:p>
            <a:pPr/>
            <a:r>
              <a:t>Konstantes Profil für</a:t>
            </a:r>
          </a:p>
        </p:txBody>
      </p:sp>
      <p:sp>
        <p:nvSpPr>
          <p:cNvPr id="317" name="Foliennummer"/>
          <p:cNvSpPr txBox="1"/>
          <p:nvPr>
            <p:ph type="sldNum" sz="quarter" idx="2"/>
          </p:nvPr>
        </p:nvSpPr>
        <p:spPr>
          <a:xfrm>
            <a:off x="4519930" y="6535737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202" y="5462535"/>
            <a:ext cx="4211549" cy="661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6087" y="1926945"/>
            <a:ext cx="6746748" cy="683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9275" y="3034506"/>
            <a:ext cx="2387601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Bild" descr="Bil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74016" y="3034506"/>
            <a:ext cx="2108201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Bild" descr="Bild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18161" y="4220753"/>
            <a:ext cx="2082801" cy="647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7" name="Gruppieren"/>
          <p:cNvGrpSpPr/>
          <p:nvPr/>
        </p:nvGrpSpPr>
        <p:grpSpPr>
          <a:xfrm>
            <a:off x="5174672" y="3250406"/>
            <a:ext cx="3902400" cy="2684909"/>
            <a:chOff x="0" y="0"/>
            <a:chExt cx="3902398" cy="2684908"/>
          </a:xfrm>
        </p:grpSpPr>
        <p:sp>
          <p:nvSpPr>
            <p:cNvPr id="323" name="Rechteck"/>
            <p:cNvSpPr/>
            <p:nvPr/>
          </p:nvSpPr>
          <p:spPr>
            <a:xfrm>
              <a:off x="668997" y="198253"/>
              <a:ext cx="2943973" cy="1714907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pic>
          <p:nvPicPr>
            <p:cNvPr id="324" name="profile_width8.pdf" descr="profile_width8.pdf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41800" y="0"/>
              <a:ext cx="3860599" cy="23163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5" name="x in a.u."/>
            <p:cNvSpPr txBox="1"/>
            <p:nvPr/>
          </p:nvSpPr>
          <p:spPr>
            <a:xfrm>
              <a:off x="1437505" y="2263516"/>
              <a:ext cx="1068994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rPr i="1"/>
                <a:t>x</a:t>
              </a:r>
              <a:r>
                <a:t> in a.u.</a:t>
              </a:r>
            </a:p>
          </p:txBody>
        </p:sp>
        <p:sp>
          <p:nvSpPr>
            <p:cNvPr id="326" name="Text"/>
            <p:cNvSpPr txBox="1"/>
            <p:nvPr/>
          </p:nvSpPr>
          <p:spPr>
            <a:xfrm>
              <a:off x="0" y="947385"/>
              <a:ext cx="303853" cy="447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i="1"/>
              </a:lvl1pPr>
            </a:lstStyle>
            <a:p>
              <a:pPr/>
              <a14:m>
                <m:oMathPara>
                  <m:oMathParaPr>
                    <m:jc m:val="left"/>
                  </m:oMathParaPr>
                  <m:oMath>
                    <m:r>
                      <a:rPr xmlns:a="http://schemas.openxmlformats.org/drawingml/2006/main" sz="2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oMath>
                </m:oMathPara>
              </a14:m>
            </a:p>
          </p:txBody>
        </p:sp>
      </p:grpSp>
      <p:sp>
        <p:nvSpPr>
          <p:cNvPr id="328" name="Linie"/>
          <p:cNvSpPr/>
          <p:nvPr/>
        </p:nvSpPr>
        <p:spPr>
          <a:xfrm>
            <a:off x="6610350" y="4343400"/>
            <a:ext cx="890609" cy="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329" name="Bild" descr="Bild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92154" y="4461566"/>
            <a:ext cx="152401" cy="13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Bild" descr="Bild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154427" y="4897531"/>
            <a:ext cx="1968501" cy="39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1" grpId="1"/>
      <p:bldP build="whole" bldLvl="1" animBg="1" rev="0" advAuto="0" spid="32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Die stationäre Bewegung der geraden Grenzflä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Die stationäre Bewegung der geraden Grenzfläche</a:t>
            </a:r>
          </a:p>
        </p:txBody>
      </p:sp>
      <p:sp>
        <p:nvSpPr>
          <p:cNvPr id="333" name="Foliennummer"/>
          <p:cNvSpPr txBox="1"/>
          <p:nvPr>
            <p:ph type="sldNum" sz="quarter" idx="2"/>
          </p:nvPr>
        </p:nvSpPr>
        <p:spPr>
          <a:xfrm>
            <a:off x="4519930" y="6535737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36" name="Gruppieren"/>
          <p:cNvGrpSpPr/>
          <p:nvPr/>
        </p:nvGrpSpPr>
        <p:grpSpPr>
          <a:xfrm>
            <a:off x="4773042" y="2557321"/>
            <a:ext cx="3994102" cy="2795871"/>
            <a:chOff x="0" y="0"/>
            <a:chExt cx="3994100" cy="2795870"/>
          </a:xfrm>
        </p:grpSpPr>
        <p:sp>
          <p:nvSpPr>
            <p:cNvPr id="334" name="Rechteck"/>
            <p:cNvSpPr/>
            <p:nvPr/>
          </p:nvSpPr>
          <p:spPr>
            <a:xfrm>
              <a:off x="675941" y="150754"/>
              <a:ext cx="3097548" cy="212564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pic>
          <p:nvPicPr>
            <p:cNvPr id="335" name="phase_velo.pdf" descr="phase_velo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3994101" cy="27958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3" name="Gruppieren"/>
          <p:cNvGrpSpPr/>
          <p:nvPr/>
        </p:nvGrpSpPr>
        <p:grpSpPr>
          <a:xfrm>
            <a:off x="108514" y="2557321"/>
            <a:ext cx="4393087" cy="3022509"/>
            <a:chOff x="0" y="0"/>
            <a:chExt cx="4393085" cy="3022508"/>
          </a:xfrm>
        </p:grpSpPr>
        <p:sp>
          <p:nvSpPr>
            <p:cNvPr id="337" name="Rechteck"/>
            <p:cNvSpPr/>
            <p:nvPr/>
          </p:nvSpPr>
          <p:spPr>
            <a:xfrm>
              <a:off x="753116" y="223181"/>
              <a:ext cx="3314148" cy="193054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pic>
          <p:nvPicPr>
            <p:cNvPr id="338" name="profile_width8.pdf" descr="profile_width8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47056" y="0"/>
              <a:ext cx="4346030" cy="26076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9" name="x in a.u."/>
            <p:cNvSpPr txBox="1"/>
            <p:nvPr/>
          </p:nvSpPr>
          <p:spPr>
            <a:xfrm>
              <a:off x="1618256" y="2548130"/>
              <a:ext cx="1203409" cy="474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rPr i="1"/>
                <a:t>x</a:t>
              </a:r>
              <a:r>
                <a:t> in a.u.</a:t>
              </a:r>
            </a:p>
          </p:txBody>
        </p:sp>
        <p:sp>
          <p:nvSpPr>
            <p:cNvPr id="340" name="Rechteck"/>
            <p:cNvSpPr txBox="1"/>
            <p:nvPr/>
          </p:nvSpPr>
          <p:spPr>
            <a:xfrm>
              <a:off x="0" y="1066509"/>
              <a:ext cx="342059" cy="503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i="1"/>
              </a:lvl1pPr>
            </a:lstStyle>
            <a:p>
              <a:pPr/>
              <a14:m>
                <m:oMathPara>
                  <m:oMathParaPr>
                    <m:jc m:val="left"/>
                  </m:oMathParaPr>
                  <m:oMath>
                    <m:r>
                      <a:rPr xmlns:a="http://schemas.openxmlformats.org/drawingml/2006/main" sz="2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oMath>
                </m:oMathPara>
              </a14:m>
            </a:p>
          </p:txBody>
        </p:sp>
        <p:sp>
          <p:nvSpPr>
            <p:cNvPr id="341" name="Linie"/>
            <p:cNvSpPr/>
            <p:nvPr/>
          </p:nvSpPr>
          <p:spPr>
            <a:xfrm>
              <a:off x="1600375" y="1288516"/>
              <a:ext cx="908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42" name="Bild" descr="Bild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89924" y="1409079"/>
              <a:ext cx="155492" cy="1425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4" name="Gleichung"/>
          <p:cNvSpPr txBox="1"/>
          <p:nvPr/>
        </p:nvSpPr>
        <p:spPr>
          <a:xfrm>
            <a:off x="3491289" y="5602415"/>
            <a:ext cx="1965208" cy="64282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den>
                  </m:f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m:oMathPara>
            </a14:m>
            <a:endParaRPr sz="2400"/>
          </a:p>
        </p:txBody>
      </p:sp>
      <p:sp>
        <p:nvSpPr>
          <p:cNvPr id="345" name="Triebkraft:   — Differenz der freien Energiedichten der beiden Phasen"/>
          <p:cNvSpPr txBox="1"/>
          <p:nvPr/>
        </p:nvSpPr>
        <p:spPr>
          <a:xfrm>
            <a:off x="151440" y="1685097"/>
            <a:ext cx="8841120" cy="465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Triebkraft: </a:t>
            </a:r>
            <a14:m>
              <m:oMath>
                <m:sSub>
                  <m:e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— Differenz der freien Energiedichten der beiden Phasen</a:t>
            </a:r>
          </a:p>
        </p:txBody>
      </p:sp>
      <p:sp>
        <p:nvSpPr>
          <p:cNvPr id="346" name="Linie"/>
          <p:cNvSpPr/>
          <p:nvPr/>
        </p:nvSpPr>
        <p:spPr>
          <a:xfrm flipH="1">
            <a:off x="5252423" y="5666207"/>
            <a:ext cx="636748" cy="14033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Kinetischer Koeffizient…"/>
          <p:cNvSpPr txBox="1"/>
          <p:nvPr/>
        </p:nvSpPr>
        <p:spPr>
          <a:xfrm>
            <a:off x="5962161" y="5252103"/>
            <a:ext cx="2967594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Kinetischer Koeffizient</a:t>
            </a:r>
          </a:p>
          <a:p>
            <a:pPr/>
            <a:r>
              <a:t>aus der 2. Vorlesung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_LMW-Folie">
  <a:themeElements>
    <a:clrScheme name="2_LMW-Foli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2_LMW-Foli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2_LMW-Foli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_LMW-Folie">
  <a:themeElements>
    <a:clrScheme name="2_LMW-Foli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2_LMW-Foli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2_LMW-Foli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