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70"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7B7340F9-019B-4101-88B9-F13B07D9F7EB}" type="datetimeFigureOut">
              <a:rPr lang="en-US" smtClean="0"/>
              <a:t>1/13/2017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BF8386A-891F-4D24-99F6-D40FF3D479E7}" type="slidenum">
              <a:rPr lang="en-US" smtClean="0"/>
              <a:t>‹#›</a:t>
            </a:fld>
            <a:endParaRPr lang="en-US"/>
          </a:p>
        </p:txBody>
      </p:sp>
    </p:spTree>
    <p:extLst>
      <p:ext uri="{BB962C8B-B14F-4D97-AF65-F5344CB8AC3E}">
        <p14:creationId xmlns:p14="http://schemas.microsoft.com/office/powerpoint/2010/main" val="55484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B7340F9-019B-4101-88B9-F13B07D9F7EB}" type="datetimeFigureOut">
              <a:rPr lang="en-US" smtClean="0"/>
              <a:t>1/13/2017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BF8386A-891F-4D24-99F6-D40FF3D479E7}" type="slidenum">
              <a:rPr lang="en-US" smtClean="0"/>
              <a:t>‹#›</a:t>
            </a:fld>
            <a:endParaRPr lang="en-US"/>
          </a:p>
        </p:txBody>
      </p:sp>
    </p:spTree>
    <p:extLst>
      <p:ext uri="{BB962C8B-B14F-4D97-AF65-F5344CB8AC3E}">
        <p14:creationId xmlns:p14="http://schemas.microsoft.com/office/powerpoint/2010/main" val="319747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B7340F9-019B-4101-88B9-F13B07D9F7EB}" type="datetimeFigureOut">
              <a:rPr lang="en-US" smtClean="0"/>
              <a:t>1/13/2017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BF8386A-891F-4D24-99F6-D40FF3D479E7}" type="slidenum">
              <a:rPr lang="en-US" smtClean="0"/>
              <a:t>‹#›</a:t>
            </a:fld>
            <a:endParaRPr lang="en-US"/>
          </a:p>
        </p:txBody>
      </p:sp>
    </p:spTree>
    <p:extLst>
      <p:ext uri="{BB962C8B-B14F-4D97-AF65-F5344CB8AC3E}">
        <p14:creationId xmlns:p14="http://schemas.microsoft.com/office/powerpoint/2010/main" val="350692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B7340F9-019B-4101-88B9-F13B07D9F7EB}" type="datetimeFigureOut">
              <a:rPr lang="en-US" smtClean="0"/>
              <a:t>1/13/2017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BF8386A-891F-4D24-99F6-D40FF3D479E7}" type="slidenum">
              <a:rPr lang="en-US" smtClean="0"/>
              <a:t>‹#›</a:t>
            </a:fld>
            <a:endParaRPr lang="en-US"/>
          </a:p>
        </p:txBody>
      </p:sp>
    </p:spTree>
    <p:extLst>
      <p:ext uri="{BB962C8B-B14F-4D97-AF65-F5344CB8AC3E}">
        <p14:creationId xmlns:p14="http://schemas.microsoft.com/office/powerpoint/2010/main" val="176411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B7340F9-019B-4101-88B9-F13B07D9F7EB}" type="datetimeFigureOut">
              <a:rPr lang="en-US" smtClean="0"/>
              <a:t>1/13/2017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BF8386A-891F-4D24-99F6-D40FF3D479E7}" type="slidenum">
              <a:rPr lang="en-US" smtClean="0"/>
              <a:t>‹#›</a:t>
            </a:fld>
            <a:endParaRPr lang="en-US"/>
          </a:p>
        </p:txBody>
      </p:sp>
    </p:spTree>
    <p:extLst>
      <p:ext uri="{BB962C8B-B14F-4D97-AF65-F5344CB8AC3E}">
        <p14:creationId xmlns:p14="http://schemas.microsoft.com/office/powerpoint/2010/main" val="303637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7B7340F9-019B-4101-88B9-F13B07D9F7EB}" type="datetimeFigureOut">
              <a:rPr lang="en-US" smtClean="0"/>
              <a:t>1/13/2017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BF8386A-891F-4D24-99F6-D40FF3D479E7}" type="slidenum">
              <a:rPr lang="en-US" smtClean="0"/>
              <a:t>‹#›</a:t>
            </a:fld>
            <a:endParaRPr lang="en-US"/>
          </a:p>
        </p:txBody>
      </p:sp>
    </p:spTree>
    <p:extLst>
      <p:ext uri="{BB962C8B-B14F-4D97-AF65-F5344CB8AC3E}">
        <p14:creationId xmlns:p14="http://schemas.microsoft.com/office/powerpoint/2010/main" val="221688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7B7340F9-019B-4101-88B9-F13B07D9F7EB}" type="datetimeFigureOut">
              <a:rPr lang="en-US" smtClean="0"/>
              <a:t>1/13/2017</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ABF8386A-891F-4D24-99F6-D40FF3D479E7}" type="slidenum">
              <a:rPr lang="en-US" smtClean="0"/>
              <a:t>‹#›</a:t>
            </a:fld>
            <a:endParaRPr lang="en-US"/>
          </a:p>
        </p:txBody>
      </p:sp>
    </p:spTree>
    <p:extLst>
      <p:ext uri="{BB962C8B-B14F-4D97-AF65-F5344CB8AC3E}">
        <p14:creationId xmlns:p14="http://schemas.microsoft.com/office/powerpoint/2010/main" val="306676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7B7340F9-019B-4101-88B9-F13B07D9F7EB}" type="datetimeFigureOut">
              <a:rPr lang="en-US" smtClean="0"/>
              <a:t>1/13/2017</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ABF8386A-891F-4D24-99F6-D40FF3D479E7}" type="slidenum">
              <a:rPr lang="en-US" smtClean="0"/>
              <a:t>‹#›</a:t>
            </a:fld>
            <a:endParaRPr lang="en-US"/>
          </a:p>
        </p:txBody>
      </p:sp>
    </p:spTree>
    <p:extLst>
      <p:ext uri="{BB962C8B-B14F-4D97-AF65-F5344CB8AC3E}">
        <p14:creationId xmlns:p14="http://schemas.microsoft.com/office/powerpoint/2010/main" val="219166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B7340F9-019B-4101-88B9-F13B07D9F7EB}" type="datetimeFigureOut">
              <a:rPr lang="en-US" smtClean="0"/>
              <a:t>1/13/2017</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ABF8386A-891F-4D24-99F6-D40FF3D479E7}" type="slidenum">
              <a:rPr lang="en-US" smtClean="0"/>
              <a:t>‹#›</a:t>
            </a:fld>
            <a:endParaRPr lang="en-US"/>
          </a:p>
        </p:txBody>
      </p:sp>
    </p:spTree>
    <p:extLst>
      <p:ext uri="{BB962C8B-B14F-4D97-AF65-F5344CB8AC3E}">
        <p14:creationId xmlns:p14="http://schemas.microsoft.com/office/powerpoint/2010/main" val="419611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B7340F9-019B-4101-88B9-F13B07D9F7EB}" type="datetimeFigureOut">
              <a:rPr lang="en-US" smtClean="0"/>
              <a:t>1/13/2017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BF8386A-891F-4D24-99F6-D40FF3D479E7}" type="slidenum">
              <a:rPr lang="en-US" smtClean="0"/>
              <a:t>‹#›</a:t>
            </a:fld>
            <a:endParaRPr lang="en-US"/>
          </a:p>
        </p:txBody>
      </p:sp>
    </p:spTree>
    <p:extLst>
      <p:ext uri="{BB962C8B-B14F-4D97-AF65-F5344CB8AC3E}">
        <p14:creationId xmlns:p14="http://schemas.microsoft.com/office/powerpoint/2010/main" val="151532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B7340F9-019B-4101-88B9-F13B07D9F7EB}" type="datetimeFigureOut">
              <a:rPr lang="en-US" smtClean="0"/>
              <a:t>1/13/2017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BF8386A-891F-4D24-99F6-D40FF3D479E7}" type="slidenum">
              <a:rPr lang="en-US" smtClean="0"/>
              <a:t>‹#›</a:t>
            </a:fld>
            <a:endParaRPr lang="en-US"/>
          </a:p>
        </p:txBody>
      </p:sp>
    </p:spTree>
    <p:extLst>
      <p:ext uri="{BB962C8B-B14F-4D97-AF65-F5344CB8AC3E}">
        <p14:creationId xmlns:p14="http://schemas.microsoft.com/office/powerpoint/2010/main" val="116059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340F9-019B-4101-88B9-F13B07D9F7EB}" type="datetimeFigureOut">
              <a:rPr lang="en-US" smtClean="0"/>
              <a:t>1/13/2017</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8386A-891F-4D24-99F6-D40FF3D479E7}" type="slidenum">
              <a:rPr lang="en-US" smtClean="0"/>
              <a:t>‹#›</a:t>
            </a:fld>
            <a:endParaRPr lang="en-US"/>
          </a:p>
        </p:txBody>
      </p:sp>
    </p:spTree>
    <p:extLst>
      <p:ext uri="{BB962C8B-B14F-4D97-AF65-F5344CB8AC3E}">
        <p14:creationId xmlns:p14="http://schemas.microsoft.com/office/powerpoint/2010/main" val="4213588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95300" y="620340"/>
            <a:ext cx="11201400" cy="2387600"/>
          </a:xfrm>
        </p:spPr>
        <p:txBody>
          <a:bodyPr>
            <a:normAutofit/>
          </a:bodyPr>
          <a:lstStyle/>
          <a:p>
            <a:r>
              <a:rPr lang="en-US" sz="8000" b="1" dirty="0" smtClean="0">
                <a:effectLst>
                  <a:outerShdw blurRad="38100" dist="38100" dir="2700000" algn="tl">
                    <a:srgbClr val="000000">
                      <a:alpha val="43137"/>
                    </a:srgbClr>
                  </a:outerShdw>
                </a:effectLst>
                <a:latin typeface="Yanone Kaffeesatz" panose="00000500000000000000" pitchFamily="50" charset="-52"/>
                <a:ea typeface="Yu Gothic Light" panose="020B0300000000000000" pitchFamily="34" charset="-128"/>
              </a:rPr>
              <a:t>Voice Gender Recognition</a:t>
            </a:r>
            <a:endParaRPr lang="en-US" sz="8000" b="1" dirty="0">
              <a:effectLst>
                <a:outerShdw blurRad="38100" dist="38100" dir="2700000" algn="tl">
                  <a:srgbClr val="000000">
                    <a:alpha val="43137"/>
                  </a:srgbClr>
                </a:outerShdw>
              </a:effectLst>
              <a:latin typeface="Yanone Kaffeesatz" panose="00000500000000000000" pitchFamily="50" charset="-52"/>
              <a:ea typeface="Yu Gothic Light" panose="020B0300000000000000" pitchFamily="34" charset="-128"/>
            </a:endParaRPr>
          </a:p>
        </p:txBody>
      </p:sp>
      <p:sp>
        <p:nvSpPr>
          <p:cNvPr id="3" name="Подзаголовок 2"/>
          <p:cNvSpPr>
            <a:spLocks noGrp="1"/>
          </p:cNvSpPr>
          <p:nvPr>
            <p:ph type="subTitle" idx="1"/>
          </p:nvPr>
        </p:nvSpPr>
        <p:spPr/>
        <p:txBody>
          <a:bodyPr/>
          <a:lstStyle/>
          <a:p>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710" y="3316698"/>
            <a:ext cx="5143500" cy="3086100"/>
          </a:xfrm>
          <a:prstGeom prst="rect">
            <a:avLst/>
          </a:prstGeom>
        </p:spPr>
      </p:pic>
    </p:spTree>
    <p:extLst>
      <p:ext uri="{BB962C8B-B14F-4D97-AF65-F5344CB8AC3E}">
        <p14:creationId xmlns:p14="http://schemas.microsoft.com/office/powerpoint/2010/main" val="57718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5044" y="-152614"/>
            <a:ext cx="11201400" cy="1325563"/>
          </a:xfrm>
        </p:spPr>
        <p:txBody>
          <a:bodyPr/>
          <a:lstStyle/>
          <a:p>
            <a:pPr algn="ctr"/>
            <a:r>
              <a:rPr lang="en-US" dirty="0" smtClean="0">
                <a:latin typeface="Yanone Kaffeesatz" panose="00000500000000000000" pitchFamily="50" charset="-52"/>
              </a:rPr>
              <a:t>The most significant features: </a:t>
            </a:r>
            <a:r>
              <a:rPr lang="en-US" dirty="0" err="1" smtClean="0">
                <a:latin typeface="Yanone Kaffeesatz" panose="00000500000000000000" pitchFamily="50" charset="-52"/>
              </a:rPr>
              <a:t>meanfun</a:t>
            </a:r>
            <a:r>
              <a:rPr lang="en-US" dirty="0" smtClean="0">
                <a:latin typeface="Yanone Kaffeesatz" panose="00000500000000000000" pitchFamily="50" charset="-52"/>
              </a:rPr>
              <a:t> and IQR</a:t>
            </a:r>
            <a:endParaRPr lang="en-US" dirty="0">
              <a:latin typeface="Yanone Kaffeesatz" panose="00000500000000000000" pitchFamily="50" charset="-52"/>
            </a:endParaRPr>
          </a:p>
        </p:txBody>
      </p:sp>
      <p:pic>
        <p:nvPicPr>
          <p:cNvPr id="4" name="Объект 3"/>
          <p:cNvPicPr>
            <a:picLocks noGrp="1" noChangeAspect="1"/>
          </p:cNvPicPr>
          <p:nvPr>
            <p:ph idx="1"/>
          </p:nvPr>
        </p:nvPicPr>
        <p:blipFill>
          <a:blip r:embed="rId2"/>
          <a:stretch>
            <a:fillRect/>
          </a:stretch>
        </p:blipFill>
        <p:spPr>
          <a:xfrm>
            <a:off x="194051" y="909638"/>
            <a:ext cx="5290668" cy="4732400"/>
          </a:xfrm>
          <a:prstGeom prst="rect">
            <a:avLst/>
          </a:prstGeom>
        </p:spPr>
      </p:pic>
      <p:pic>
        <p:nvPicPr>
          <p:cNvPr id="5" name="Рисунок 4"/>
          <p:cNvPicPr>
            <a:picLocks noChangeAspect="1"/>
          </p:cNvPicPr>
          <p:nvPr/>
        </p:nvPicPr>
        <p:blipFill>
          <a:blip r:embed="rId3"/>
          <a:stretch>
            <a:fillRect/>
          </a:stretch>
        </p:blipFill>
        <p:spPr>
          <a:xfrm>
            <a:off x="6413777" y="909638"/>
            <a:ext cx="5523660" cy="4735789"/>
          </a:xfrm>
          <a:prstGeom prst="rect">
            <a:avLst/>
          </a:prstGeom>
        </p:spPr>
      </p:pic>
      <p:sp>
        <p:nvSpPr>
          <p:cNvPr id="6" name="TextBox 5"/>
          <p:cNvSpPr txBox="1"/>
          <p:nvPr/>
        </p:nvSpPr>
        <p:spPr>
          <a:xfrm>
            <a:off x="194051" y="5750183"/>
            <a:ext cx="11743386" cy="954107"/>
          </a:xfrm>
          <a:prstGeom prst="rect">
            <a:avLst/>
          </a:prstGeom>
          <a:noFill/>
        </p:spPr>
        <p:txBody>
          <a:bodyPr wrap="square" rtlCol="0">
            <a:spAutoFit/>
          </a:bodyPr>
          <a:lstStyle/>
          <a:p>
            <a:r>
              <a:rPr lang="en-US" sz="2800" dirty="0" smtClean="0"/>
              <a:t>From all 21 features we can separate “</a:t>
            </a:r>
            <a:r>
              <a:rPr lang="en-US" sz="2800" dirty="0" err="1" smtClean="0"/>
              <a:t>meanfun</a:t>
            </a:r>
            <a:r>
              <a:rPr lang="en-US" sz="2800" dirty="0" smtClean="0"/>
              <a:t>” and “IQR”. Is it enough of these two features to make predictions? We will see later.</a:t>
            </a:r>
            <a:endParaRPr lang="en-US" sz="2800" dirty="0"/>
          </a:p>
        </p:txBody>
      </p:sp>
    </p:spTree>
    <p:extLst>
      <p:ext uri="{BB962C8B-B14F-4D97-AF65-F5344CB8AC3E}">
        <p14:creationId xmlns:p14="http://schemas.microsoft.com/office/powerpoint/2010/main" val="2522944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517340" y="282388"/>
            <a:ext cx="5571565" cy="6266330"/>
          </a:xfrm>
        </p:spPr>
        <p:txBody>
          <a:bodyPr/>
          <a:lstStyle/>
          <a:p>
            <a:pPr marL="0" indent="0">
              <a:buNone/>
            </a:pPr>
            <a:r>
              <a:rPr lang="en-US" dirty="0" smtClean="0"/>
              <a:t>As we could see, there are some samples that belong to male but graph tells us that it is female. And vice versa.  </a:t>
            </a:r>
            <a:endParaRPr lang="en-US" dirty="0"/>
          </a:p>
        </p:txBody>
      </p:sp>
      <p:pic>
        <p:nvPicPr>
          <p:cNvPr id="4" name="Рисунок 3"/>
          <p:cNvPicPr>
            <a:picLocks noChangeAspect="1"/>
          </p:cNvPicPr>
          <p:nvPr/>
        </p:nvPicPr>
        <p:blipFill>
          <a:blip r:embed="rId2"/>
          <a:stretch>
            <a:fillRect/>
          </a:stretch>
        </p:blipFill>
        <p:spPr>
          <a:xfrm>
            <a:off x="134470" y="282388"/>
            <a:ext cx="5607424" cy="3603812"/>
          </a:xfrm>
          <a:prstGeom prst="rect">
            <a:avLst/>
          </a:prstGeom>
        </p:spPr>
      </p:pic>
      <p:pic>
        <p:nvPicPr>
          <p:cNvPr id="5" name="Рисунок 4"/>
          <p:cNvPicPr>
            <a:picLocks noChangeAspect="1"/>
          </p:cNvPicPr>
          <p:nvPr/>
        </p:nvPicPr>
        <p:blipFill>
          <a:blip r:embed="rId3"/>
          <a:stretch>
            <a:fillRect/>
          </a:stretch>
        </p:blipFill>
        <p:spPr>
          <a:xfrm>
            <a:off x="6624917" y="2037147"/>
            <a:ext cx="5396753" cy="4511571"/>
          </a:xfrm>
          <a:prstGeom prst="rect">
            <a:avLst/>
          </a:prstGeom>
        </p:spPr>
      </p:pic>
      <p:sp>
        <p:nvSpPr>
          <p:cNvPr id="7" name="TextBox 6"/>
          <p:cNvSpPr txBox="1"/>
          <p:nvPr/>
        </p:nvSpPr>
        <p:spPr>
          <a:xfrm>
            <a:off x="134470" y="3940369"/>
            <a:ext cx="5607424" cy="2677656"/>
          </a:xfrm>
          <a:prstGeom prst="rect">
            <a:avLst/>
          </a:prstGeom>
          <a:noFill/>
        </p:spPr>
        <p:txBody>
          <a:bodyPr wrap="square" rtlCol="0">
            <a:spAutoFit/>
          </a:bodyPr>
          <a:lstStyle/>
          <a:p>
            <a:r>
              <a:rPr lang="en-US" sz="2800" dirty="0" smtClean="0"/>
              <a:t>It is possible because of next reasons:</a:t>
            </a:r>
          </a:p>
          <a:p>
            <a:pPr marL="457200" indent="-457200">
              <a:buFontTx/>
              <a:buChar char="-"/>
            </a:pPr>
            <a:r>
              <a:rPr lang="en-US" sz="2800" dirty="0" smtClean="0"/>
              <a:t>particular qualities</a:t>
            </a:r>
          </a:p>
          <a:p>
            <a:pPr marL="457200" indent="-457200">
              <a:buFontTx/>
              <a:buChar char="-"/>
            </a:pPr>
            <a:r>
              <a:rPr lang="en-US" sz="2800" dirty="0" smtClean="0"/>
              <a:t>accuracy of equipment not enough</a:t>
            </a:r>
          </a:p>
          <a:p>
            <a:pPr marL="457200" indent="-457200">
              <a:buFontTx/>
              <a:buChar char="-"/>
            </a:pPr>
            <a:r>
              <a:rPr lang="en-US" sz="2800" dirty="0"/>
              <a:t>i</a:t>
            </a:r>
            <a:r>
              <a:rPr lang="en-US" sz="2800" dirty="0" smtClean="0"/>
              <a:t>nterference</a:t>
            </a:r>
            <a:r>
              <a:rPr lang="ru-RU" sz="2800" dirty="0" smtClean="0"/>
              <a:t> </a:t>
            </a:r>
            <a:r>
              <a:rPr lang="en-US" sz="2800" dirty="0" smtClean="0"/>
              <a:t>during recording</a:t>
            </a:r>
          </a:p>
          <a:p>
            <a:pPr marL="457200" indent="-457200">
              <a:buFontTx/>
              <a:buChar char="-"/>
            </a:pPr>
            <a:r>
              <a:rPr lang="en-US" sz="2800" dirty="0"/>
              <a:t>speech </a:t>
            </a:r>
            <a:r>
              <a:rPr lang="en-US" sz="2800" dirty="0" smtClean="0"/>
              <a:t>defects</a:t>
            </a:r>
            <a:endParaRPr lang="ru-RU" sz="2800" dirty="0"/>
          </a:p>
        </p:txBody>
      </p:sp>
    </p:spTree>
    <p:extLst>
      <p:ext uri="{BB962C8B-B14F-4D97-AF65-F5344CB8AC3E}">
        <p14:creationId xmlns:p14="http://schemas.microsoft.com/office/powerpoint/2010/main" val="389863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pPr algn="ctr"/>
            <a:r>
              <a:rPr lang="en-US" dirty="0" smtClean="0">
                <a:latin typeface="Yanone Kaffeesatz" panose="00000500000000000000" pitchFamily="50" charset="-52"/>
              </a:rPr>
              <a:t>Prediction results</a:t>
            </a:r>
            <a:endParaRPr lang="en-US" dirty="0">
              <a:latin typeface="Yanone Kaffeesatz" panose="00000500000000000000" pitchFamily="50" charset="-52"/>
            </a:endParaRPr>
          </a:p>
        </p:txBody>
      </p:sp>
      <p:sp>
        <p:nvSpPr>
          <p:cNvPr id="7" name="Объект 6"/>
          <p:cNvSpPr>
            <a:spLocks noGrp="1"/>
          </p:cNvSpPr>
          <p:nvPr>
            <p:ph idx="1"/>
          </p:nvPr>
        </p:nvSpPr>
        <p:spPr>
          <a:xfrm>
            <a:off x="838200" y="1193613"/>
            <a:ext cx="10515600" cy="2020234"/>
          </a:xfrm>
        </p:spPr>
        <p:txBody>
          <a:bodyPr>
            <a:normAutofit lnSpcReduction="10000"/>
          </a:bodyPr>
          <a:lstStyle/>
          <a:p>
            <a:pPr marL="0" indent="0">
              <a:buNone/>
            </a:pPr>
            <a:r>
              <a:rPr lang="en-US" dirty="0" smtClean="0"/>
              <a:t>For making prediction I’ve used 4 algorithms: Logistic Regression, K-means, Naive Bayes and SVM. Also, I found that feature scaling improves results, except K-means. </a:t>
            </a:r>
          </a:p>
          <a:p>
            <a:pPr marL="0" indent="0">
              <a:buNone/>
            </a:pPr>
            <a:r>
              <a:rPr lang="en-US" dirty="0" smtClean="0"/>
              <a:t>Below you can see results of each algorithm with 2534 train samples and 634 test samples with all features and with </a:t>
            </a:r>
            <a:r>
              <a:rPr lang="en-US" dirty="0"/>
              <a:t>2 features </a:t>
            </a:r>
            <a:r>
              <a:rPr lang="en-US" dirty="0" smtClean="0"/>
              <a:t>separately</a:t>
            </a:r>
            <a:r>
              <a:rPr lang="en-US" dirty="0"/>
              <a:t>.</a:t>
            </a:r>
          </a:p>
        </p:txBody>
      </p:sp>
      <p:graphicFrame>
        <p:nvGraphicFramePr>
          <p:cNvPr id="8" name="Объект 3"/>
          <p:cNvGraphicFramePr>
            <a:graphicFrameLocks/>
          </p:cNvGraphicFramePr>
          <p:nvPr>
            <p:extLst>
              <p:ext uri="{D42A27DB-BD31-4B8C-83A1-F6EECF244321}">
                <p14:modId xmlns:p14="http://schemas.microsoft.com/office/powerpoint/2010/main" val="2073417773"/>
              </p:ext>
            </p:extLst>
          </p:nvPr>
        </p:nvGraphicFramePr>
        <p:xfrm>
          <a:off x="838200" y="3213847"/>
          <a:ext cx="10515600" cy="3200400"/>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val="1667099278"/>
                    </a:ext>
                  </a:extLst>
                </a:gridCol>
                <a:gridCol w="1752600">
                  <a:extLst>
                    <a:ext uri="{9D8B030D-6E8A-4147-A177-3AD203B41FA5}">
                      <a16:colId xmlns:a16="http://schemas.microsoft.com/office/drawing/2014/main" val="2724781056"/>
                    </a:ext>
                  </a:extLst>
                </a:gridCol>
                <a:gridCol w="1752600">
                  <a:extLst>
                    <a:ext uri="{9D8B030D-6E8A-4147-A177-3AD203B41FA5}">
                      <a16:colId xmlns:a16="http://schemas.microsoft.com/office/drawing/2014/main" val="1681530864"/>
                    </a:ext>
                  </a:extLst>
                </a:gridCol>
                <a:gridCol w="1752600">
                  <a:extLst>
                    <a:ext uri="{9D8B030D-6E8A-4147-A177-3AD203B41FA5}">
                      <a16:colId xmlns:a16="http://schemas.microsoft.com/office/drawing/2014/main" val="3537332110"/>
                    </a:ext>
                  </a:extLst>
                </a:gridCol>
                <a:gridCol w="1752600">
                  <a:extLst>
                    <a:ext uri="{9D8B030D-6E8A-4147-A177-3AD203B41FA5}">
                      <a16:colId xmlns:a16="http://schemas.microsoft.com/office/drawing/2014/main" val="3943268239"/>
                    </a:ext>
                  </a:extLst>
                </a:gridCol>
                <a:gridCol w="1752600">
                  <a:extLst>
                    <a:ext uri="{9D8B030D-6E8A-4147-A177-3AD203B41FA5}">
                      <a16:colId xmlns:a16="http://schemas.microsoft.com/office/drawing/2014/main" val="1419981134"/>
                    </a:ext>
                  </a:extLst>
                </a:gridCol>
              </a:tblGrid>
              <a:tr h="370840">
                <a:tc>
                  <a:txBody>
                    <a:bodyPr/>
                    <a:lstStyle/>
                    <a:p>
                      <a:pPr algn="ctr"/>
                      <a:r>
                        <a:rPr lang="en-US" dirty="0" smtClean="0"/>
                        <a:t>Features</a:t>
                      </a:r>
                      <a:endParaRPr lang="en-US" dirty="0"/>
                    </a:p>
                  </a:txBody>
                  <a:tcPr/>
                </a:tc>
                <a:tc>
                  <a:txBody>
                    <a:bodyPr/>
                    <a:lstStyle/>
                    <a:p>
                      <a:pPr algn="ctr"/>
                      <a:r>
                        <a:rPr lang="en-US" dirty="0" smtClean="0"/>
                        <a:t>Feature scaling</a:t>
                      </a:r>
                      <a:endParaRPr lang="en-US" dirty="0"/>
                    </a:p>
                  </a:txBody>
                  <a:tcPr/>
                </a:tc>
                <a:tc>
                  <a:txBody>
                    <a:bodyPr/>
                    <a:lstStyle/>
                    <a:p>
                      <a:pPr algn="ctr"/>
                      <a:r>
                        <a:rPr lang="en-US" dirty="0" smtClean="0"/>
                        <a:t>K-means</a:t>
                      </a:r>
                      <a:endParaRPr lang="en-US" dirty="0"/>
                    </a:p>
                  </a:txBody>
                  <a:tcPr/>
                </a:tc>
                <a:tc>
                  <a:txBody>
                    <a:bodyPr/>
                    <a:lstStyle/>
                    <a:p>
                      <a:pPr algn="ctr"/>
                      <a:r>
                        <a:rPr lang="en-US" dirty="0" smtClean="0"/>
                        <a:t>Logistic Regression</a:t>
                      </a:r>
                      <a:endParaRPr lang="en-US" dirty="0"/>
                    </a:p>
                  </a:txBody>
                  <a:tcPr/>
                </a:tc>
                <a:tc>
                  <a:txBody>
                    <a:bodyPr/>
                    <a:lstStyle/>
                    <a:p>
                      <a:pPr algn="ctr"/>
                      <a:r>
                        <a:rPr lang="en-US" dirty="0" smtClean="0"/>
                        <a:t>Naive Bayes</a:t>
                      </a:r>
                      <a:endParaRPr lang="en-US" dirty="0"/>
                    </a:p>
                  </a:txBody>
                  <a:tcPr/>
                </a:tc>
                <a:tc>
                  <a:txBody>
                    <a:bodyPr/>
                    <a:lstStyle/>
                    <a:p>
                      <a:pPr algn="ctr"/>
                      <a:r>
                        <a:rPr lang="en-US" dirty="0" smtClean="0"/>
                        <a:t>SVM</a:t>
                      </a:r>
                      <a:endParaRPr lang="en-US" dirty="0"/>
                    </a:p>
                  </a:txBody>
                  <a:tcPr/>
                </a:tc>
                <a:extLst>
                  <a:ext uri="{0D108BD9-81ED-4DB2-BD59-A6C34878D82A}">
                    <a16:rowId xmlns:a16="http://schemas.microsoft.com/office/drawing/2014/main" val="3075132494"/>
                  </a:ext>
                </a:extLst>
              </a:tr>
              <a:tr h="370840">
                <a:tc>
                  <a:txBody>
                    <a:bodyPr/>
                    <a:lstStyle/>
                    <a:p>
                      <a:pPr algn="ctr"/>
                      <a:r>
                        <a:rPr lang="en-US" dirty="0" smtClean="0"/>
                        <a:t>All</a:t>
                      </a:r>
                      <a:endParaRPr lang="en-US" dirty="0"/>
                    </a:p>
                  </a:txBody>
                  <a:tcPr/>
                </a:tc>
                <a:tc>
                  <a:txBody>
                    <a:bodyPr/>
                    <a:lstStyle/>
                    <a:p>
                      <a:r>
                        <a:rPr lang="en-US" dirty="0" smtClean="0"/>
                        <a:t>Without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54.416 % </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clusters: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88.17 %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85.48 %</a:t>
                      </a:r>
                      <a:endParaRPr lang="ru-RU"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71.766</a:t>
                      </a:r>
                      <a:r>
                        <a:rPr lang="en-US" baseline="0" dirty="0" smtClean="0"/>
                        <a:t> %</a:t>
                      </a:r>
                      <a:endParaRPr lang="en-US" dirty="0" smtClean="0"/>
                    </a:p>
                    <a:p>
                      <a:pPr algn="ctr"/>
                      <a:endParaRPr lang="en-US" dirty="0"/>
                    </a:p>
                  </a:txBody>
                  <a:tcPr/>
                </a:tc>
                <a:extLst>
                  <a:ext uri="{0D108BD9-81ED-4DB2-BD59-A6C34878D82A}">
                    <a16:rowId xmlns:a16="http://schemas.microsoft.com/office/drawing/2014/main" val="694843177"/>
                  </a:ext>
                </a:extLst>
              </a:tr>
              <a:tr h="370840">
                <a:tc>
                  <a:txBody>
                    <a:bodyPr/>
                    <a:lstStyle/>
                    <a:p>
                      <a:pPr algn="ctr"/>
                      <a:r>
                        <a:rPr lang="en-US" dirty="0" smtClean="0"/>
                        <a:t>All</a:t>
                      </a:r>
                      <a:endParaRPr lang="en-US" dirty="0"/>
                    </a:p>
                  </a:txBody>
                  <a:tcPr/>
                </a:tc>
                <a:tc>
                  <a:txBody>
                    <a:bodyPr/>
                    <a:lstStyle/>
                    <a:p>
                      <a:r>
                        <a:rPr lang="en-US" dirty="0" smtClean="0"/>
                        <a:t>With</a:t>
                      </a:r>
                      <a:endParaRPr lang="en-US" dirty="0"/>
                    </a:p>
                  </a:txBody>
                  <a:tcPr/>
                </a:tc>
                <a:tc>
                  <a:txBody>
                    <a:bodyPr/>
                    <a:lstStyle/>
                    <a:p>
                      <a:pPr algn="ctr"/>
                      <a:r>
                        <a:rPr lang="en-US" dirty="0" smtClean="0"/>
                        <a:t>53.31 % </a:t>
                      </a:r>
                    </a:p>
                    <a:p>
                      <a:pPr algn="ctr"/>
                      <a:r>
                        <a:rPr lang="en-US" dirty="0" smtClean="0"/>
                        <a:t>clusters: 1</a:t>
                      </a:r>
                      <a:endParaRPr lang="ru-RU"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97</a:t>
                      </a:r>
                      <a:r>
                        <a:rPr lang="ru-RU" dirty="0" smtClean="0"/>
                        <a:t>.</a:t>
                      </a:r>
                      <a:r>
                        <a:rPr lang="en-US" dirty="0" smtClean="0"/>
                        <a:t>003 </a:t>
                      </a:r>
                      <a:r>
                        <a:rPr lang="ru-RU"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86.27 %</a:t>
                      </a: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97.47 %</a:t>
                      </a:r>
                      <a:endParaRPr lang="ru-RU" dirty="0" smtClean="0"/>
                    </a:p>
                    <a:p>
                      <a:endParaRPr lang="en-US" dirty="0"/>
                    </a:p>
                  </a:txBody>
                  <a:tcPr/>
                </a:tc>
                <a:extLst>
                  <a:ext uri="{0D108BD9-81ED-4DB2-BD59-A6C34878D82A}">
                    <a16:rowId xmlns:a16="http://schemas.microsoft.com/office/drawing/2014/main" val="4189106120"/>
                  </a:ext>
                </a:extLst>
              </a:tr>
              <a:tr h="370840">
                <a:tc>
                  <a:txBody>
                    <a:bodyPr/>
                    <a:lstStyle/>
                    <a:p>
                      <a:r>
                        <a:rPr lang="en-US" dirty="0" smtClean="0"/>
                        <a:t>‘</a:t>
                      </a:r>
                      <a:r>
                        <a:rPr lang="en-US" dirty="0" err="1" smtClean="0"/>
                        <a:t>meanfun</a:t>
                      </a:r>
                      <a:r>
                        <a:rPr lang="en-US" dirty="0" smtClean="0"/>
                        <a:t>’, ‘IQR’</a:t>
                      </a:r>
                      <a:endParaRPr lang="en-US" dirty="0"/>
                    </a:p>
                  </a:txBody>
                  <a:tcPr/>
                </a:tc>
                <a:tc>
                  <a:txBody>
                    <a:bodyPr/>
                    <a:lstStyle/>
                    <a:p>
                      <a:r>
                        <a:rPr lang="en-US" dirty="0" smtClean="0"/>
                        <a:t>Without</a:t>
                      </a:r>
                      <a:endParaRPr lang="en-US" dirty="0"/>
                    </a:p>
                  </a:txBody>
                  <a:tcPr/>
                </a:tc>
                <a:tc>
                  <a:txBody>
                    <a:bodyPr/>
                    <a:lstStyle/>
                    <a:p>
                      <a:pPr algn="ctr"/>
                      <a:r>
                        <a:rPr lang="en-US" dirty="0" smtClean="0"/>
                        <a:t>88.96</a:t>
                      </a:r>
                      <a:r>
                        <a:rPr lang="en-US" baseline="0" dirty="0" smtClean="0"/>
                        <a:t> %</a:t>
                      </a:r>
                    </a:p>
                    <a:p>
                      <a:pPr algn="ctr"/>
                      <a:r>
                        <a:rPr lang="en-US" baseline="0" dirty="0" smtClean="0"/>
                        <a:t>clusters: 2</a:t>
                      </a:r>
                      <a:endParaRPr lang="ru-RU"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90.22 %</a:t>
                      </a:r>
                      <a:endParaRPr lang="ru-RU" dirty="0" smtClean="0"/>
                    </a:p>
                  </a:txBody>
                  <a:tcPr/>
                </a:tc>
                <a:tc>
                  <a:txBody>
                    <a:bodyPr/>
                    <a:lstStyle/>
                    <a:p>
                      <a:pPr algn="ctr"/>
                      <a:r>
                        <a:rPr lang="en-US" dirty="0" smtClean="0"/>
                        <a:t>95.89%</a:t>
                      </a:r>
                      <a:endParaRPr lang="en-US" dirty="0"/>
                    </a:p>
                  </a:txBody>
                  <a:tcPr/>
                </a:tc>
                <a:tc>
                  <a:txBody>
                    <a:bodyPr/>
                    <a:lstStyle/>
                    <a:p>
                      <a:pPr algn="ctr"/>
                      <a:r>
                        <a:rPr lang="en-US" dirty="0" smtClean="0"/>
                        <a:t>90.06 %</a:t>
                      </a:r>
                      <a:endParaRPr lang="en-US" dirty="0"/>
                    </a:p>
                  </a:txBody>
                  <a:tcPr/>
                </a:tc>
                <a:extLst>
                  <a:ext uri="{0D108BD9-81ED-4DB2-BD59-A6C34878D82A}">
                    <a16:rowId xmlns:a16="http://schemas.microsoft.com/office/drawing/2014/main" val="310682488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meanfun</a:t>
                      </a:r>
                      <a:r>
                        <a:rPr lang="en-US" dirty="0" smtClean="0"/>
                        <a:t>’, ‘IQR’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a:t>
                      </a:r>
                    </a:p>
                  </a:txBody>
                  <a:tcPr/>
                </a:tc>
                <a:tc>
                  <a:txBody>
                    <a:bodyPr/>
                    <a:lstStyle/>
                    <a:p>
                      <a:pPr algn="ctr"/>
                      <a:r>
                        <a:rPr lang="en-US" dirty="0" smtClean="0"/>
                        <a:t>53.31</a:t>
                      </a:r>
                      <a:r>
                        <a:rPr lang="en-US" baseline="0" dirty="0" smtClean="0"/>
                        <a:t> %</a:t>
                      </a:r>
                    </a:p>
                    <a:p>
                      <a:pPr algn="ctr"/>
                      <a:r>
                        <a:rPr lang="en-US" baseline="0" dirty="0" smtClean="0"/>
                        <a:t>clusters: 1</a:t>
                      </a:r>
                      <a:endParaRPr lang="ru-RU"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95.58 %</a:t>
                      </a:r>
                      <a:endParaRPr lang="ru-RU" dirty="0" smtClean="0"/>
                    </a:p>
                  </a:txBody>
                  <a:tcPr/>
                </a:tc>
                <a:tc>
                  <a:txBody>
                    <a:bodyPr/>
                    <a:lstStyle/>
                    <a:p>
                      <a:pPr algn="ctr"/>
                      <a:r>
                        <a:rPr lang="en-US" dirty="0" smtClean="0"/>
                        <a:t>95.89 %</a:t>
                      </a:r>
                      <a:endParaRPr lang="en-US" dirty="0"/>
                    </a:p>
                  </a:txBody>
                  <a:tcPr/>
                </a:tc>
                <a:tc>
                  <a:txBody>
                    <a:bodyPr/>
                    <a:lstStyle/>
                    <a:p>
                      <a:pPr algn="ctr"/>
                      <a:r>
                        <a:rPr lang="en-US" dirty="0" smtClean="0"/>
                        <a:t>95.74 %</a:t>
                      </a:r>
                      <a:endParaRPr lang="en-US" dirty="0"/>
                    </a:p>
                  </a:txBody>
                  <a:tcPr/>
                </a:tc>
                <a:extLst>
                  <a:ext uri="{0D108BD9-81ED-4DB2-BD59-A6C34878D82A}">
                    <a16:rowId xmlns:a16="http://schemas.microsoft.com/office/drawing/2014/main" val="2943552437"/>
                  </a:ext>
                </a:extLst>
              </a:tr>
            </a:tbl>
          </a:graphicData>
        </a:graphic>
      </p:graphicFrame>
    </p:spTree>
    <p:extLst>
      <p:ext uri="{BB962C8B-B14F-4D97-AF65-F5344CB8AC3E}">
        <p14:creationId xmlns:p14="http://schemas.microsoft.com/office/powerpoint/2010/main" val="3275117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pPr algn="ctr"/>
            <a:r>
              <a:rPr lang="en-US" dirty="0" smtClean="0">
                <a:latin typeface="Yanone Kaffeesatz" panose="00000500000000000000" pitchFamily="50" charset="-52"/>
              </a:rPr>
              <a:t>Conclusion</a:t>
            </a:r>
            <a:endParaRPr lang="en-US" dirty="0">
              <a:latin typeface="Yanone Kaffeesatz" panose="00000500000000000000" pitchFamily="50" charset="-52"/>
            </a:endParaRPr>
          </a:p>
        </p:txBody>
      </p:sp>
      <p:sp>
        <p:nvSpPr>
          <p:cNvPr id="3" name="Объект 2"/>
          <p:cNvSpPr>
            <a:spLocks noGrp="1"/>
          </p:cNvSpPr>
          <p:nvPr>
            <p:ph idx="1"/>
          </p:nvPr>
        </p:nvSpPr>
        <p:spPr>
          <a:xfrm>
            <a:off x="838200" y="1059141"/>
            <a:ext cx="10515600" cy="5677835"/>
          </a:xfrm>
        </p:spPr>
        <p:txBody>
          <a:bodyPr>
            <a:normAutofit/>
          </a:bodyPr>
          <a:lstStyle/>
          <a:p>
            <a:pPr marL="0" indent="0">
              <a:buNone/>
            </a:pPr>
            <a:r>
              <a:rPr lang="en-US" dirty="0" smtClean="0"/>
              <a:t>So, best result results we have in SVM, then logistic regression, Naive Bayes and K-means. </a:t>
            </a:r>
          </a:p>
          <a:p>
            <a:pPr marL="0" indent="0">
              <a:buNone/>
            </a:pPr>
            <a:r>
              <a:rPr lang="en-US" dirty="0" smtClean="0"/>
              <a:t>But in case with only 2 features(‘</a:t>
            </a:r>
            <a:r>
              <a:rPr lang="en-US" dirty="0" err="1" smtClean="0"/>
              <a:t>meanfun</a:t>
            </a:r>
            <a:r>
              <a:rPr lang="en-US" dirty="0" smtClean="0"/>
              <a:t>’, ‘IQR’) without feature scaling results </a:t>
            </a:r>
            <a:r>
              <a:rPr lang="en-US" dirty="0"/>
              <a:t>are more </a:t>
            </a:r>
            <a:r>
              <a:rPr lang="en-US" dirty="0" smtClean="0"/>
              <a:t>precise. Naive </a:t>
            </a:r>
            <a:r>
              <a:rPr lang="en-US" dirty="0" err="1" smtClean="0"/>
              <a:t>Bayers</a:t>
            </a:r>
            <a:r>
              <a:rPr lang="en-US" dirty="0" smtClean="0"/>
              <a:t>, for example, gives 95 % against 85-85% with all features. That </a:t>
            </a:r>
            <a:r>
              <a:rPr lang="en-US" dirty="0"/>
              <a:t>is because </a:t>
            </a:r>
            <a:r>
              <a:rPr lang="en-US" dirty="0" smtClean="0"/>
              <a:t>algorithm is based on suggestion of independence. The most significant improvement is in K-means without feature scaling, it grows up from ~54% to 88%. The reason is the same, less quantity of features. </a:t>
            </a:r>
          </a:p>
          <a:p>
            <a:pPr marL="0" indent="0">
              <a:buNone/>
            </a:pPr>
            <a:r>
              <a:rPr lang="en-US" dirty="0" smtClean="0"/>
              <a:t>Generally, results </a:t>
            </a:r>
            <a:r>
              <a:rPr lang="en-US" dirty="0"/>
              <a:t>of </a:t>
            </a:r>
            <a:r>
              <a:rPr lang="en-US" dirty="0" smtClean="0"/>
              <a:t>partial</a:t>
            </a:r>
            <a:r>
              <a:rPr lang="ru-RU" dirty="0" smtClean="0"/>
              <a:t> </a:t>
            </a:r>
            <a:r>
              <a:rPr lang="en-US" dirty="0" smtClean="0"/>
              <a:t>dataset don’t lose to full, but sometimes gives even better results. Hence, in some cases we can use only 2 features, instead of all 21. </a:t>
            </a:r>
            <a:endParaRPr lang="en-US" dirty="0"/>
          </a:p>
          <a:p>
            <a:pPr>
              <a:buFontTx/>
              <a:buChar char="-"/>
            </a:pPr>
            <a:endParaRPr lang="en-US" dirty="0"/>
          </a:p>
        </p:txBody>
      </p:sp>
    </p:spTree>
    <p:extLst>
      <p:ext uri="{BB962C8B-B14F-4D97-AF65-F5344CB8AC3E}">
        <p14:creationId xmlns:p14="http://schemas.microsoft.com/office/powerpoint/2010/main" val="2110571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dirty="0"/>
          </a:p>
        </p:txBody>
      </p:sp>
      <p:sp>
        <p:nvSpPr>
          <p:cNvPr id="3" name="Объект 2"/>
          <p:cNvSpPr>
            <a:spLocks noGrp="1"/>
          </p:cNvSpPr>
          <p:nvPr>
            <p:ph idx="1"/>
          </p:nvPr>
        </p:nvSpPr>
        <p:spPr>
          <a:xfrm>
            <a:off x="838200" y="2515860"/>
            <a:ext cx="10515600" cy="5302904"/>
          </a:xfrm>
        </p:spPr>
        <p:txBody>
          <a:bodyPr/>
          <a:lstStyle/>
          <a:p>
            <a:pPr marL="0" indent="0">
              <a:buNone/>
            </a:pPr>
            <a:r>
              <a:rPr lang="ru-RU" dirty="0"/>
              <a:t> </a:t>
            </a:r>
            <a:r>
              <a:rPr lang="en-US" dirty="0"/>
              <a:t>To improve results I’ve used feature scaling. Also, there are a few other </a:t>
            </a:r>
            <a:r>
              <a:rPr lang="en-US" dirty="0" smtClean="0"/>
              <a:t>ways</a:t>
            </a:r>
            <a:r>
              <a:rPr lang="en-US" dirty="0"/>
              <a:t>:</a:t>
            </a:r>
          </a:p>
          <a:p>
            <a:pPr marL="0" indent="0">
              <a:buNone/>
            </a:pPr>
            <a:r>
              <a:rPr lang="en-US" dirty="0"/>
              <a:t>- get more accurate records of voices. It would minimize incorrect predictions;</a:t>
            </a:r>
          </a:p>
          <a:p>
            <a:pPr>
              <a:buFontTx/>
              <a:buChar char="-"/>
            </a:pPr>
            <a:r>
              <a:rPr lang="en-US" dirty="0"/>
              <a:t>remove some useless features and add another features, as in real world there are often much larger variety of data;</a:t>
            </a:r>
          </a:p>
          <a:p>
            <a:pPr>
              <a:buFontTx/>
              <a:buChar char="-"/>
            </a:pPr>
            <a:r>
              <a:rPr lang="en-US" dirty="0"/>
              <a:t>intonation, as I suppose, also influences results, so there should be right chosen environment and conditions of recording.</a:t>
            </a:r>
          </a:p>
          <a:p>
            <a:pPr>
              <a:buFontTx/>
              <a:buChar char="-"/>
            </a:pPr>
            <a:endParaRPr lang="en-US" dirty="0"/>
          </a:p>
          <a:p>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837" y="8132"/>
            <a:ext cx="6735041" cy="2507728"/>
          </a:xfrm>
          <a:prstGeom prst="rect">
            <a:avLst/>
          </a:prstGeom>
        </p:spPr>
      </p:pic>
    </p:spTree>
    <p:extLst>
      <p:ext uri="{BB962C8B-B14F-4D97-AF65-F5344CB8AC3E}">
        <p14:creationId xmlns:p14="http://schemas.microsoft.com/office/powerpoint/2010/main" val="439613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a:xfrm>
            <a:off x="838200" y="732071"/>
            <a:ext cx="10515600" cy="5580529"/>
          </a:xfrm>
        </p:spPr>
        <p:txBody>
          <a:bodyPr>
            <a:normAutofit/>
          </a:bodyPr>
          <a:lstStyle/>
          <a:p>
            <a:pPr marL="0" indent="0">
              <a:buNone/>
            </a:pPr>
            <a:r>
              <a:rPr lang="en-US" dirty="0" smtClean="0"/>
              <a:t>As I said before with given dataset you shouldn’t exp</a:t>
            </a:r>
            <a:r>
              <a:rPr lang="en-US" dirty="0"/>
              <a:t>e</a:t>
            </a:r>
            <a:r>
              <a:rPr lang="en-US" dirty="0" smtClean="0"/>
              <a:t>ct 100 % result, and that’s why:</a:t>
            </a:r>
          </a:p>
          <a:p>
            <a:pPr>
              <a:buFontTx/>
              <a:buChar char="-"/>
            </a:pPr>
            <a:r>
              <a:rPr lang="en-US" dirty="0" smtClean="0"/>
              <a:t>First of all </a:t>
            </a:r>
            <a:r>
              <a:rPr lang="en-US" dirty="0"/>
              <a:t>speech </a:t>
            </a:r>
            <a:r>
              <a:rPr lang="en-US" dirty="0" smtClean="0"/>
              <a:t>defects. Percent of these people is quite minor, but we should consider it. </a:t>
            </a:r>
          </a:p>
          <a:p>
            <a:pPr>
              <a:buFontTx/>
              <a:buChar char="-"/>
            </a:pPr>
            <a:r>
              <a:rPr lang="en-US" dirty="0" smtClean="0"/>
              <a:t>Models provide us so high results with special dataset, I mean conditions of recording. In real life we </a:t>
            </a:r>
            <a:r>
              <a:rPr lang="en-US" dirty="0"/>
              <a:t>should take into </a:t>
            </a:r>
            <a:r>
              <a:rPr lang="en-US" dirty="0" smtClean="0"/>
              <a:t>account</a:t>
            </a:r>
            <a:r>
              <a:rPr lang="ru-RU" dirty="0" smtClean="0"/>
              <a:t> </a:t>
            </a:r>
            <a:r>
              <a:rPr lang="en-US" dirty="0" smtClean="0"/>
              <a:t>many other features.</a:t>
            </a:r>
          </a:p>
          <a:p>
            <a:pPr marL="0" indent="0">
              <a:buNone/>
            </a:pPr>
            <a:r>
              <a:rPr lang="en-US" dirty="0" smtClean="0"/>
              <a:t>So, from my point of view, removing useless features and adding other one is the most effective way of improving our results with selected models. </a:t>
            </a:r>
          </a:p>
          <a:p>
            <a:pPr marL="0" indent="0">
              <a:buNone/>
            </a:pPr>
            <a:r>
              <a:rPr lang="en-US" dirty="0" smtClean="0"/>
              <a:t>But now, with given dataset, we can predict gender with possibility </a:t>
            </a:r>
            <a:r>
              <a:rPr lang="en-US" dirty="0"/>
              <a:t>in </a:t>
            </a:r>
            <a:r>
              <a:rPr lang="en-US" dirty="0" smtClean="0"/>
              <a:t>97.47 % with </a:t>
            </a:r>
            <a:r>
              <a:rPr lang="en-US" smtClean="0"/>
              <a:t>SVM model.</a:t>
            </a:r>
            <a:endParaRPr lang="en-US" dirty="0"/>
          </a:p>
        </p:txBody>
      </p:sp>
    </p:spTree>
    <p:extLst>
      <p:ext uri="{BB962C8B-B14F-4D97-AF65-F5344CB8AC3E}">
        <p14:creationId xmlns:p14="http://schemas.microsoft.com/office/powerpoint/2010/main" val="1697627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05435" y="2772148"/>
            <a:ext cx="10515600" cy="1325563"/>
          </a:xfrm>
        </p:spPr>
        <p:txBody>
          <a:bodyPr/>
          <a:lstStyle/>
          <a:p>
            <a:pPr algn="ctr"/>
            <a:r>
              <a:rPr lang="en-US" sz="8800" dirty="0">
                <a:latin typeface="Yanone Kaffeesatz" panose="00000500000000000000" pitchFamily="50" charset="-52"/>
              </a:rPr>
              <a:t>Thank you for your attention</a:t>
            </a:r>
            <a:r>
              <a:rPr lang="en-US" sz="8800" dirty="0" smtClean="0">
                <a:latin typeface="Yanone Kaffeesatz" panose="00000500000000000000" pitchFamily="50" charset="-52"/>
              </a:rPr>
              <a:t>.</a:t>
            </a:r>
            <a:endParaRPr lang="en-US" sz="8800" dirty="0">
              <a:latin typeface="Yanone Kaffeesatz" panose="00000500000000000000" pitchFamily="50" charset="-52"/>
            </a:endParaRPr>
          </a:p>
        </p:txBody>
      </p:sp>
    </p:spTree>
    <p:extLst>
      <p:ext uri="{BB962C8B-B14F-4D97-AF65-F5344CB8AC3E}">
        <p14:creationId xmlns:p14="http://schemas.microsoft.com/office/powerpoint/2010/main" val="2718686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96184"/>
            <a:ext cx="10515600" cy="1325563"/>
          </a:xfrm>
        </p:spPr>
        <p:txBody>
          <a:bodyPr/>
          <a:lstStyle/>
          <a:p>
            <a:pPr algn="ctr"/>
            <a:r>
              <a:rPr lang="en-US" dirty="0" smtClean="0">
                <a:latin typeface="Yanone Kaffeesatz" panose="00000500000000000000" pitchFamily="50" charset="-52"/>
              </a:rPr>
              <a:t>Backstory</a:t>
            </a:r>
            <a:endParaRPr lang="en-US" dirty="0">
              <a:latin typeface="Yanone Kaffeesatz" panose="00000500000000000000" pitchFamily="50" charset="-52"/>
            </a:endParaRPr>
          </a:p>
        </p:txBody>
      </p:sp>
      <p:sp>
        <p:nvSpPr>
          <p:cNvPr id="3" name="Объект 2"/>
          <p:cNvSpPr>
            <a:spLocks noGrp="1"/>
          </p:cNvSpPr>
          <p:nvPr>
            <p:ph idx="1"/>
          </p:nvPr>
        </p:nvSpPr>
        <p:spPr>
          <a:xfrm>
            <a:off x="457200" y="1949825"/>
            <a:ext cx="6239435" cy="4746810"/>
          </a:xfrm>
        </p:spPr>
        <p:txBody>
          <a:bodyPr>
            <a:normAutofit lnSpcReduction="10000"/>
          </a:bodyPr>
          <a:lstStyle/>
          <a:p>
            <a:pPr marL="0" indent="0">
              <a:buNone/>
            </a:pPr>
            <a:r>
              <a:rPr lang="en-US" dirty="0" smtClean="0">
                <a:latin typeface="+mj-lt"/>
              </a:rPr>
              <a:t>This branch spreads very fast and now it is almost everywhere – military, education, telephony, in-car systems, security or usual life. The simplest example is our smartphones, almost all smartphones support such thing as speech recognition. I wouldn’t say that it is the most important thing and that it is necessary for everyone, I would rather say that it takes place in future technologies, such as full-value AI and security. But this technology is simple only in words. Actually it is difficult enough.</a:t>
            </a:r>
            <a:endParaRPr lang="en-US" dirty="0">
              <a:latin typeface="+mj-lt"/>
            </a:endParaRPr>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063" y="2406188"/>
            <a:ext cx="4955137" cy="3306005"/>
          </a:xfrm>
          <a:prstGeom prst="rect">
            <a:avLst/>
          </a:prstGeom>
        </p:spPr>
      </p:pic>
      <p:sp>
        <p:nvSpPr>
          <p:cNvPr id="11" name="TextBox 10"/>
          <p:cNvSpPr txBox="1"/>
          <p:nvPr/>
        </p:nvSpPr>
        <p:spPr>
          <a:xfrm>
            <a:off x="551329" y="1196788"/>
            <a:ext cx="11066930" cy="523220"/>
          </a:xfrm>
          <a:prstGeom prst="rect">
            <a:avLst/>
          </a:prstGeom>
          <a:noFill/>
        </p:spPr>
        <p:txBody>
          <a:bodyPr wrap="square" rtlCol="0">
            <a:spAutoFit/>
          </a:bodyPr>
          <a:lstStyle/>
          <a:p>
            <a:pPr algn="ctr"/>
            <a:r>
              <a:rPr lang="en-US" sz="2800" dirty="0">
                <a:latin typeface="Yanone Kaffeesatz" panose="00000500000000000000" pitchFamily="50" charset="-52"/>
              </a:rPr>
              <a:t>Have you noticed that voice/speech recognition became part of our life? </a:t>
            </a:r>
          </a:p>
        </p:txBody>
      </p:sp>
    </p:spTree>
    <p:extLst>
      <p:ext uri="{BB962C8B-B14F-4D97-AF65-F5344CB8AC3E}">
        <p14:creationId xmlns:p14="http://schemas.microsoft.com/office/powerpoint/2010/main" val="771392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1600"/>
            <a:ext cx="10515600" cy="1325563"/>
          </a:xfrm>
        </p:spPr>
        <p:txBody>
          <a:bodyPr/>
          <a:lstStyle/>
          <a:p>
            <a:pPr algn="ctr"/>
            <a:r>
              <a:rPr lang="en-US" dirty="0" smtClean="0">
                <a:latin typeface="Yanone Kaffeesatz" panose="00000500000000000000" pitchFamily="50" charset="-52"/>
              </a:rPr>
              <a:t>Aim</a:t>
            </a:r>
            <a:endParaRPr lang="en-US" dirty="0">
              <a:latin typeface="Yanone Kaffeesatz" panose="00000500000000000000" pitchFamily="50" charset="-52"/>
            </a:endParaRPr>
          </a:p>
        </p:txBody>
      </p:sp>
      <p:sp>
        <p:nvSpPr>
          <p:cNvPr id="3" name="Объект 2"/>
          <p:cNvSpPr>
            <a:spLocks noGrp="1"/>
          </p:cNvSpPr>
          <p:nvPr>
            <p:ph idx="1"/>
          </p:nvPr>
        </p:nvSpPr>
        <p:spPr>
          <a:xfrm>
            <a:off x="838200" y="1427163"/>
            <a:ext cx="10515600" cy="4351338"/>
          </a:xfrm>
        </p:spPr>
        <p:txBody>
          <a:bodyPr/>
          <a:lstStyle/>
          <a:p>
            <a:pPr marL="0" indent="0">
              <a:buNone/>
            </a:pPr>
            <a:r>
              <a:rPr lang="en-US" dirty="0" smtClean="0">
                <a:latin typeface="+mj-lt"/>
              </a:rPr>
              <a:t>Generally, speech recognition is wide branch and difficult on the one hand but although very interesting on the another hand. So in this presentation I’d like to show the way we can recognize gender of person’s voice.</a:t>
            </a:r>
            <a:endParaRPr lang="en-US" dirty="0">
              <a:latin typeface="+mj-lt"/>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953" y="3062941"/>
            <a:ext cx="5842000" cy="3556000"/>
          </a:xfrm>
          <a:prstGeom prst="rect">
            <a:avLst/>
          </a:prstGeom>
        </p:spPr>
      </p:pic>
    </p:spTree>
    <p:extLst>
      <p:ext uri="{BB962C8B-B14F-4D97-AF65-F5344CB8AC3E}">
        <p14:creationId xmlns:p14="http://schemas.microsoft.com/office/powerpoint/2010/main" val="191315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72702"/>
            <a:ext cx="10515600" cy="1325563"/>
          </a:xfrm>
        </p:spPr>
        <p:txBody>
          <a:bodyPr>
            <a:normAutofit fontScale="90000"/>
          </a:bodyPr>
          <a:lstStyle/>
          <a:p>
            <a:pPr algn="ctr"/>
            <a:r>
              <a:rPr lang="en-US" sz="9600" dirty="0">
                <a:latin typeface="Yanone Kaffeesatz" panose="00000500000000000000" pitchFamily="50" charset="-52"/>
              </a:rPr>
              <a:t>P</a:t>
            </a:r>
            <a:r>
              <a:rPr lang="en-US" sz="9600" dirty="0" smtClean="0">
                <a:latin typeface="Yanone Kaffeesatz" panose="00000500000000000000" pitchFamily="50" charset="-52"/>
              </a:rPr>
              <a:t>lan</a:t>
            </a:r>
            <a:endParaRPr lang="en-US" sz="9600" dirty="0">
              <a:latin typeface="Yanone Kaffeesatz" panose="00000500000000000000" pitchFamily="50" charset="-52"/>
            </a:endParaRPr>
          </a:p>
        </p:txBody>
      </p:sp>
      <p:sp>
        <p:nvSpPr>
          <p:cNvPr id="3" name="Объект 2"/>
          <p:cNvSpPr>
            <a:spLocks noGrp="1"/>
          </p:cNvSpPr>
          <p:nvPr>
            <p:ph idx="1"/>
          </p:nvPr>
        </p:nvSpPr>
        <p:spPr>
          <a:xfrm>
            <a:off x="838200" y="2161335"/>
            <a:ext cx="10515600" cy="4351338"/>
          </a:xfrm>
        </p:spPr>
        <p:txBody>
          <a:bodyPr/>
          <a:lstStyle/>
          <a:p>
            <a:pPr marL="514350" indent="-514350">
              <a:lnSpc>
                <a:spcPct val="150000"/>
              </a:lnSpc>
              <a:buAutoNum type="arabicParenR"/>
            </a:pPr>
            <a:r>
              <a:rPr lang="en-US" sz="3600" b="1" dirty="0" smtClean="0"/>
              <a:t>Explore the Dataset</a:t>
            </a:r>
            <a:endParaRPr lang="ru-RU" sz="3600" b="1" dirty="0" smtClean="0"/>
          </a:p>
          <a:p>
            <a:pPr marL="514350" indent="-514350">
              <a:lnSpc>
                <a:spcPct val="150000"/>
              </a:lnSpc>
              <a:buAutoNum type="arabicParenR"/>
            </a:pPr>
            <a:r>
              <a:rPr lang="en-US" sz="3600" b="1" dirty="0" smtClean="0"/>
              <a:t>Visualization</a:t>
            </a:r>
          </a:p>
          <a:p>
            <a:pPr marL="514350" indent="-514350">
              <a:lnSpc>
                <a:spcPct val="150000"/>
              </a:lnSpc>
              <a:buAutoNum type="arabicParenR"/>
            </a:pPr>
            <a:r>
              <a:rPr lang="en-US" sz="3600" b="1" dirty="0" smtClean="0"/>
              <a:t>Make predictions</a:t>
            </a:r>
          </a:p>
          <a:p>
            <a:pPr marL="514350" indent="-514350">
              <a:lnSpc>
                <a:spcPct val="150000"/>
              </a:lnSpc>
              <a:buAutoNum type="arabicParenR"/>
            </a:pPr>
            <a:r>
              <a:rPr lang="en-US" sz="3600" b="1" dirty="0" smtClean="0"/>
              <a:t>Conclusion</a:t>
            </a:r>
            <a:endParaRPr lang="en-US" dirty="0" smtClean="0">
              <a:latin typeface="Yanone Kaffeesatz Light" panose="00000400000000000000" pitchFamily="50" charset="-52"/>
            </a:endParaRPr>
          </a:p>
          <a:p>
            <a:pPr marL="514350" indent="-514350">
              <a:buAutoNum type="arabicParenR"/>
            </a:pPr>
            <a:endParaRPr lang="en-US" dirty="0">
              <a:latin typeface="Yanone Kaffeesatz Light" panose="00000400000000000000" pitchFamily="50" charset="-52"/>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2291" y="2355273"/>
            <a:ext cx="3255818" cy="3255818"/>
          </a:xfrm>
          <a:prstGeom prst="rect">
            <a:avLst/>
          </a:prstGeom>
        </p:spPr>
      </p:pic>
    </p:spTree>
    <p:extLst>
      <p:ext uri="{BB962C8B-B14F-4D97-AF65-F5344CB8AC3E}">
        <p14:creationId xmlns:p14="http://schemas.microsoft.com/office/powerpoint/2010/main" val="377607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pPr algn="ctr"/>
            <a:r>
              <a:rPr lang="en-US" dirty="0" smtClean="0">
                <a:latin typeface="Yanone Kaffeesatz" panose="00000500000000000000" pitchFamily="50" charset="-52"/>
              </a:rPr>
              <a:t>Dataset</a:t>
            </a:r>
            <a:endParaRPr lang="en-US" dirty="0">
              <a:latin typeface="Yanone Kaffeesatz" panose="00000500000000000000" pitchFamily="50" charset="-52"/>
            </a:endParaRPr>
          </a:p>
        </p:txBody>
      </p:sp>
      <p:sp>
        <p:nvSpPr>
          <p:cNvPr id="3" name="Объект 2"/>
          <p:cNvSpPr>
            <a:spLocks noGrp="1"/>
          </p:cNvSpPr>
          <p:nvPr>
            <p:ph idx="1"/>
          </p:nvPr>
        </p:nvSpPr>
        <p:spPr>
          <a:xfrm>
            <a:off x="703729" y="1607951"/>
            <a:ext cx="6087035" cy="4351338"/>
          </a:xfrm>
        </p:spPr>
        <p:txBody>
          <a:bodyPr/>
          <a:lstStyle/>
          <a:p>
            <a:pPr marL="0" indent="0">
              <a:buNone/>
            </a:pPr>
            <a:r>
              <a:rPr lang="en-US" dirty="0" smtClean="0"/>
              <a:t>Make a long story short sound </a:t>
            </a:r>
            <a:r>
              <a:rPr lang="en-US" dirty="0"/>
              <a:t>is a pressure wave which </a:t>
            </a:r>
            <a:r>
              <a:rPr lang="en-US" dirty="0" smtClean="0"/>
              <a:t>is created </a:t>
            </a:r>
            <a:r>
              <a:rPr lang="en-US" dirty="0"/>
              <a:t>by a vibrating object. Humans can hear sound waves with frequencies between about 20 Hz and 20 kHz</a:t>
            </a:r>
            <a:r>
              <a:rPr lang="en-US" dirty="0" smtClean="0"/>
              <a:t>.</a:t>
            </a:r>
            <a:r>
              <a:rPr lang="en-US" dirty="0"/>
              <a:t> Analyzed frequency range of </a:t>
            </a:r>
            <a:r>
              <a:rPr lang="en-US" dirty="0" smtClean="0"/>
              <a:t>0hz-280hz.</a:t>
            </a:r>
          </a:p>
          <a:p>
            <a:pPr marL="0" indent="0">
              <a:buNone/>
            </a:pPr>
            <a:endParaRPr lang="ru-RU" dirty="0" smtClean="0"/>
          </a:p>
          <a:p>
            <a:pPr marL="0" indent="0">
              <a:buNone/>
            </a:pPr>
            <a:r>
              <a:rPr lang="en-US" dirty="0" smtClean="0"/>
              <a:t>The dataset consists of 3168 recorded voice samples, collected from male and female speakers. </a:t>
            </a:r>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19" y="1777255"/>
            <a:ext cx="4572000" cy="3429000"/>
          </a:xfrm>
          <a:prstGeom prst="rect">
            <a:avLst/>
          </a:prstGeom>
        </p:spPr>
      </p:pic>
    </p:spTree>
    <p:extLst>
      <p:ext uri="{BB962C8B-B14F-4D97-AF65-F5344CB8AC3E}">
        <p14:creationId xmlns:p14="http://schemas.microsoft.com/office/powerpoint/2010/main" val="1440948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88260"/>
            <a:ext cx="10515600" cy="1169894"/>
          </a:xfrm>
        </p:spPr>
        <p:txBody>
          <a:bodyPr>
            <a:normAutofit fontScale="90000"/>
          </a:bodyPr>
          <a:lstStyle/>
          <a:p>
            <a:pPr algn="ctr"/>
            <a:r>
              <a:rPr lang="en-US" dirty="0">
                <a:latin typeface="Yanone Kaffeesatz" panose="00000500000000000000" pitchFamily="50" charset="-52"/>
              </a:rPr>
              <a:t>The following acoustic properties of each </a:t>
            </a:r>
            <a:r>
              <a:rPr lang="en-US" dirty="0" smtClean="0">
                <a:latin typeface="Yanone Kaffeesatz" panose="00000500000000000000" pitchFamily="50" charset="-52"/>
              </a:rPr>
              <a:t>voice:</a:t>
            </a:r>
            <a:r>
              <a:rPr lang="en-US" dirty="0">
                <a:latin typeface="Yanone Kaffeesatz" panose="00000500000000000000" pitchFamily="50" charset="-52"/>
              </a:rPr>
              <a:t/>
            </a:r>
            <a:br>
              <a:rPr lang="en-US" dirty="0">
                <a:latin typeface="Yanone Kaffeesatz" panose="00000500000000000000" pitchFamily="50" charset="-52"/>
              </a:rPr>
            </a:br>
            <a:endParaRPr lang="en-US" dirty="0">
              <a:latin typeface="Yanone Kaffeesatz" panose="00000500000000000000" pitchFamily="50" charset="-52"/>
            </a:endParaRPr>
          </a:p>
        </p:txBody>
      </p:sp>
      <p:sp>
        <p:nvSpPr>
          <p:cNvPr id="3" name="Объект 2"/>
          <p:cNvSpPr>
            <a:spLocks noGrp="1"/>
          </p:cNvSpPr>
          <p:nvPr>
            <p:ph idx="1"/>
          </p:nvPr>
        </p:nvSpPr>
        <p:spPr>
          <a:xfrm>
            <a:off x="174812" y="995082"/>
            <a:ext cx="12017188" cy="5755342"/>
          </a:xfrm>
        </p:spPr>
        <p:txBody>
          <a:bodyPr numCol="2">
            <a:normAutofit fontScale="77500" lnSpcReduction="20000"/>
          </a:bodyPr>
          <a:lstStyle/>
          <a:p>
            <a:r>
              <a:rPr lang="en-US" b="1" dirty="0" err="1"/>
              <a:t>meanfreq</a:t>
            </a:r>
            <a:r>
              <a:rPr lang="en-US" dirty="0"/>
              <a:t>: mean frequency (in kHz)</a:t>
            </a:r>
          </a:p>
          <a:p>
            <a:r>
              <a:rPr lang="en-US" b="1" dirty="0" err="1" smtClean="0"/>
              <a:t>sd</a:t>
            </a:r>
            <a:r>
              <a:rPr lang="en-US" dirty="0" smtClean="0"/>
              <a:t>: standard deviation of frequency</a:t>
            </a:r>
          </a:p>
          <a:p>
            <a:r>
              <a:rPr lang="en-US" b="1" dirty="0" smtClean="0"/>
              <a:t>median</a:t>
            </a:r>
            <a:r>
              <a:rPr lang="en-US" dirty="0"/>
              <a:t>: median frequency (in kHz)</a:t>
            </a:r>
          </a:p>
          <a:p>
            <a:r>
              <a:rPr lang="en-US" b="1" dirty="0"/>
              <a:t>Q25</a:t>
            </a:r>
            <a:r>
              <a:rPr lang="en-US" dirty="0"/>
              <a:t>: first quantile (in kHz)</a:t>
            </a:r>
          </a:p>
          <a:p>
            <a:r>
              <a:rPr lang="en-US" b="1" dirty="0"/>
              <a:t>Q75</a:t>
            </a:r>
            <a:r>
              <a:rPr lang="en-US" dirty="0"/>
              <a:t>: third quantile (in kHz)</a:t>
            </a:r>
          </a:p>
          <a:p>
            <a:r>
              <a:rPr lang="en-US" b="1" dirty="0"/>
              <a:t>IQR</a:t>
            </a:r>
            <a:r>
              <a:rPr lang="en-US" dirty="0"/>
              <a:t>: </a:t>
            </a:r>
            <a:r>
              <a:rPr lang="en-US" dirty="0" err="1"/>
              <a:t>interquantile</a:t>
            </a:r>
            <a:r>
              <a:rPr lang="en-US" dirty="0"/>
              <a:t> range (in kHz)</a:t>
            </a:r>
          </a:p>
          <a:p>
            <a:r>
              <a:rPr lang="en-US" b="1" dirty="0"/>
              <a:t>skew</a:t>
            </a:r>
            <a:r>
              <a:rPr lang="en-US" dirty="0"/>
              <a:t>: skewness (see note in </a:t>
            </a:r>
            <a:r>
              <a:rPr lang="en-US" dirty="0" err="1"/>
              <a:t>specprop</a:t>
            </a:r>
            <a:r>
              <a:rPr lang="en-US" dirty="0"/>
              <a:t> description)</a:t>
            </a:r>
          </a:p>
          <a:p>
            <a:r>
              <a:rPr lang="en-US" b="1" dirty="0" err="1"/>
              <a:t>kurt</a:t>
            </a:r>
            <a:r>
              <a:rPr lang="en-US" dirty="0"/>
              <a:t>: kurtosis (see note in </a:t>
            </a:r>
            <a:r>
              <a:rPr lang="en-US" dirty="0" err="1"/>
              <a:t>specprop</a:t>
            </a:r>
            <a:r>
              <a:rPr lang="en-US" dirty="0"/>
              <a:t> description)</a:t>
            </a:r>
          </a:p>
          <a:p>
            <a:r>
              <a:rPr lang="en-US" b="1" dirty="0" err="1"/>
              <a:t>sp.ent</a:t>
            </a:r>
            <a:r>
              <a:rPr lang="en-US" dirty="0"/>
              <a:t>: spectral entropy</a:t>
            </a:r>
          </a:p>
          <a:p>
            <a:r>
              <a:rPr lang="en-US" b="1" dirty="0" err="1"/>
              <a:t>sfm</a:t>
            </a:r>
            <a:r>
              <a:rPr lang="en-US" dirty="0"/>
              <a:t>: spectral flatness</a:t>
            </a:r>
          </a:p>
          <a:p>
            <a:r>
              <a:rPr lang="en-US" b="1" dirty="0"/>
              <a:t>mode</a:t>
            </a:r>
            <a:r>
              <a:rPr lang="en-US" dirty="0"/>
              <a:t>: mode frequency</a:t>
            </a:r>
          </a:p>
          <a:p>
            <a:r>
              <a:rPr lang="en-US" b="1" dirty="0"/>
              <a:t>centroid</a:t>
            </a:r>
            <a:r>
              <a:rPr lang="en-US" dirty="0"/>
              <a:t>: frequency centroid (see </a:t>
            </a:r>
            <a:r>
              <a:rPr lang="en-US" dirty="0" err="1"/>
              <a:t>specprop</a:t>
            </a:r>
            <a:r>
              <a:rPr lang="en-US" dirty="0"/>
              <a:t>)</a:t>
            </a:r>
          </a:p>
          <a:p>
            <a:r>
              <a:rPr lang="en-US" b="1" dirty="0" err="1"/>
              <a:t>peakf</a:t>
            </a:r>
            <a:r>
              <a:rPr lang="en-US" dirty="0"/>
              <a:t>: peak frequency (frequency with highest energy)</a:t>
            </a:r>
          </a:p>
          <a:p>
            <a:r>
              <a:rPr lang="en-US" b="1" dirty="0" err="1"/>
              <a:t>meanfun</a:t>
            </a:r>
            <a:r>
              <a:rPr lang="en-US" dirty="0"/>
              <a:t>: average of fundamental frequency measured across acoustic signal</a:t>
            </a:r>
          </a:p>
          <a:p>
            <a:r>
              <a:rPr lang="en-US" b="1" dirty="0" err="1"/>
              <a:t>minfun</a:t>
            </a:r>
            <a:r>
              <a:rPr lang="en-US" dirty="0"/>
              <a:t>: minimum fundamental frequency measured across acoustic signal</a:t>
            </a:r>
          </a:p>
          <a:p>
            <a:r>
              <a:rPr lang="en-US" b="1" dirty="0" err="1"/>
              <a:t>maxfun</a:t>
            </a:r>
            <a:r>
              <a:rPr lang="en-US" dirty="0"/>
              <a:t>: maximum fundamental frequency measured across acoustic signal</a:t>
            </a:r>
          </a:p>
          <a:p>
            <a:r>
              <a:rPr lang="en-US" b="1" dirty="0" err="1"/>
              <a:t>meandom</a:t>
            </a:r>
            <a:r>
              <a:rPr lang="en-US" dirty="0"/>
              <a:t>: average of dominant frequency measured across acoustic signal</a:t>
            </a:r>
          </a:p>
          <a:p>
            <a:r>
              <a:rPr lang="en-US" b="1" dirty="0" err="1"/>
              <a:t>mindom</a:t>
            </a:r>
            <a:r>
              <a:rPr lang="en-US" dirty="0"/>
              <a:t>: minimum of dominant frequency measured across acoustic signal</a:t>
            </a:r>
          </a:p>
          <a:p>
            <a:r>
              <a:rPr lang="en-US" b="1" dirty="0" err="1"/>
              <a:t>maxdom</a:t>
            </a:r>
            <a:r>
              <a:rPr lang="en-US" dirty="0"/>
              <a:t>: maximum of dominant frequency measured across acoustic signal</a:t>
            </a:r>
          </a:p>
          <a:p>
            <a:r>
              <a:rPr lang="en-US" b="1" dirty="0" err="1"/>
              <a:t>dfrange</a:t>
            </a:r>
            <a:r>
              <a:rPr lang="en-US" dirty="0"/>
              <a:t>: range of dominant frequency measured across acoustic signal</a:t>
            </a:r>
          </a:p>
          <a:p>
            <a:r>
              <a:rPr lang="en-US" b="1" dirty="0" err="1"/>
              <a:t>modindx</a:t>
            </a:r>
            <a:r>
              <a:rPr lang="en-US" dirty="0"/>
              <a:t>: modulation index. Calculated as the accumulated absolute difference between adjacent measurements of fundamental frequencies divided by the frequency range</a:t>
            </a:r>
          </a:p>
          <a:p>
            <a:r>
              <a:rPr lang="en-US" b="1" dirty="0"/>
              <a:t>label</a:t>
            </a:r>
            <a:r>
              <a:rPr lang="en-US" dirty="0"/>
              <a:t>: male or female</a:t>
            </a:r>
          </a:p>
          <a:p>
            <a:endParaRPr lang="en-US" dirty="0"/>
          </a:p>
        </p:txBody>
      </p:sp>
    </p:spTree>
    <p:extLst>
      <p:ext uri="{BB962C8B-B14F-4D97-AF65-F5344CB8AC3E}">
        <p14:creationId xmlns:p14="http://schemas.microsoft.com/office/powerpoint/2010/main" val="3215274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7859" y="-215151"/>
            <a:ext cx="10515600" cy="1273829"/>
          </a:xfrm>
        </p:spPr>
        <p:txBody>
          <a:bodyPr/>
          <a:lstStyle/>
          <a:p>
            <a:pPr algn="ctr"/>
            <a:r>
              <a:rPr lang="en-US" dirty="0" smtClean="0">
                <a:latin typeface="Yanone Kaffeesatz" panose="00000500000000000000" pitchFamily="50" charset="-52"/>
              </a:rPr>
              <a:t>Visualization of each feature</a:t>
            </a:r>
            <a:endParaRPr lang="en-US" dirty="0">
              <a:latin typeface="Yanone Kaffeesatz" panose="00000500000000000000" pitchFamily="50" charset="-52"/>
            </a:endParaRPr>
          </a:p>
        </p:txBody>
      </p:sp>
      <p:pic>
        <p:nvPicPr>
          <p:cNvPr id="4" name="Рисунок 3"/>
          <p:cNvPicPr>
            <a:picLocks noChangeAspect="1"/>
          </p:cNvPicPr>
          <p:nvPr/>
        </p:nvPicPr>
        <p:blipFill>
          <a:blip r:embed="rId2"/>
          <a:stretch>
            <a:fillRect/>
          </a:stretch>
        </p:blipFill>
        <p:spPr>
          <a:xfrm>
            <a:off x="121023" y="833718"/>
            <a:ext cx="3817004" cy="2931459"/>
          </a:xfrm>
          <a:prstGeom prst="rect">
            <a:avLst/>
          </a:prstGeom>
        </p:spPr>
      </p:pic>
      <p:pic>
        <p:nvPicPr>
          <p:cNvPr id="5" name="Рисунок 4"/>
          <p:cNvPicPr>
            <a:picLocks noChangeAspect="1"/>
          </p:cNvPicPr>
          <p:nvPr/>
        </p:nvPicPr>
        <p:blipFill>
          <a:blip r:embed="rId3"/>
          <a:stretch>
            <a:fillRect/>
          </a:stretch>
        </p:blipFill>
        <p:spPr>
          <a:xfrm>
            <a:off x="4072063" y="833717"/>
            <a:ext cx="3850120" cy="2931459"/>
          </a:xfrm>
          <a:prstGeom prst="rect">
            <a:avLst/>
          </a:prstGeom>
        </p:spPr>
      </p:pic>
      <p:pic>
        <p:nvPicPr>
          <p:cNvPr id="6" name="Рисунок 5"/>
          <p:cNvPicPr>
            <a:picLocks noChangeAspect="1"/>
          </p:cNvPicPr>
          <p:nvPr/>
        </p:nvPicPr>
        <p:blipFill>
          <a:blip r:embed="rId4"/>
          <a:stretch>
            <a:fillRect/>
          </a:stretch>
        </p:blipFill>
        <p:spPr>
          <a:xfrm>
            <a:off x="8056219" y="833717"/>
            <a:ext cx="4032687" cy="2927120"/>
          </a:xfrm>
          <a:prstGeom prst="rect">
            <a:avLst/>
          </a:prstGeom>
        </p:spPr>
      </p:pic>
      <p:pic>
        <p:nvPicPr>
          <p:cNvPr id="7" name="Рисунок 6"/>
          <p:cNvPicPr>
            <a:picLocks noChangeAspect="1"/>
          </p:cNvPicPr>
          <p:nvPr/>
        </p:nvPicPr>
        <p:blipFill>
          <a:blip r:embed="rId5"/>
          <a:stretch>
            <a:fillRect/>
          </a:stretch>
        </p:blipFill>
        <p:spPr>
          <a:xfrm>
            <a:off x="121023" y="3886200"/>
            <a:ext cx="3819867" cy="2837329"/>
          </a:xfrm>
          <a:prstGeom prst="rect">
            <a:avLst/>
          </a:prstGeom>
        </p:spPr>
      </p:pic>
      <p:pic>
        <p:nvPicPr>
          <p:cNvPr id="8" name="Рисунок 7"/>
          <p:cNvPicPr>
            <a:picLocks noChangeAspect="1"/>
          </p:cNvPicPr>
          <p:nvPr/>
        </p:nvPicPr>
        <p:blipFill>
          <a:blip r:embed="rId6"/>
          <a:stretch>
            <a:fillRect/>
          </a:stretch>
        </p:blipFill>
        <p:spPr>
          <a:xfrm>
            <a:off x="4072062" y="3886199"/>
            <a:ext cx="3850121" cy="2837329"/>
          </a:xfrm>
          <a:prstGeom prst="rect">
            <a:avLst/>
          </a:prstGeom>
        </p:spPr>
      </p:pic>
      <p:pic>
        <p:nvPicPr>
          <p:cNvPr id="9" name="Рисунок 8"/>
          <p:cNvPicPr>
            <a:picLocks noChangeAspect="1"/>
          </p:cNvPicPr>
          <p:nvPr/>
        </p:nvPicPr>
        <p:blipFill>
          <a:blip r:embed="rId7"/>
          <a:stretch>
            <a:fillRect/>
          </a:stretch>
        </p:blipFill>
        <p:spPr>
          <a:xfrm>
            <a:off x="8053354" y="3886199"/>
            <a:ext cx="4035551" cy="2837329"/>
          </a:xfrm>
          <a:prstGeom prst="rect">
            <a:avLst/>
          </a:prstGeom>
        </p:spPr>
      </p:pic>
    </p:spTree>
    <p:extLst>
      <p:ext uri="{BB962C8B-B14F-4D97-AF65-F5344CB8AC3E}">
        <p14:creationId xmlns:p14="http://schemas.microsoft.com/office/powerpoint/2010/main" val="1121632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6" name="Объект 5"/>
          <p:cNvPicPr>
            <a:picLocks noGrp="1" noChangeAspect="1"/>
          </p:cNvPicPr>
          <p:nvPr>
            <p:ph idx="1"/>
          </p:nvPr>
        </p:nvPicPr>
        <p:blipFill>
          <a:blip r:embed="rId2"/>
          <a:stretch>
            <a:fillRect/>
          </a:stretch>
        </p:blipFill>
        <p:spPr>
          <a:xfrm>
            <a:off x="8214503" y="134470"/>
            <a:ext cx="3735451" cy="2823882"/>
          </a:xfrm>
          <a:prstGeom prst="rect">
            <a:avLst/>
          </a:prstGeom>
        </p:spPr>
      </p:pic>
      <p:pic>
        <p:nvPicPr>
          <p:cNvPr id="4" name="Рисунок 3"/>
          <p:cNvPicPr>
            <a:picLocks noChangeAspect="1"/>
          </p:cNvPicPr>
          <p:nvPr/>
        </p:nvPicPr>
        <p:blipFill>
          <a:blip r:embed="rId3"/>
          <a:stretch>
            <a:fillRect/>
          </a:stretch>
        </p:blipFill>
        <p:spPr>
          <a:xfrm>
            <a:off x="242046" y="134469"/>
            <a:ext cx="3669059" cy="2823883"/>
          </a:xfrm>
          <a:prstGeom prst="rect">
            <a:avLst/>
          </a:prstGeom>
        </p:spPr>
      </p:pic>
      <p:pic>
        <p:nvPicPr>
          <p:cNvPr id="5" name="Рисунок 4"/>
          <p:cNvPicPr>
            <a:picLocks noChangeAspect="1"/>
          </p:cNvPicPr>
          <p:nvPr/>
        </p:nvPicPr>
        <p:blipFill>
          <a:blip r:embed="rId4"/>
          <a:stretch>
            <a:fillRect/>
          </a:stretch>
        </p:blipFill>
        <p:spPr>
          <a:xfrm>
            <a:off x="4170379" y="134470"/>
            <a:ext cx="3705094" cy="2823882"/>
          </a:xfrm>
          <a:prstGeom prst="rect">
            <a:avLst/>
          </a:prstGeom>
        </p:spPr>
      </p:pic>
      <p:pic>
        <p:nvPicPr>
          <p:cNvPr id="7" name="Рисунок 6"/>
          <p:cNvPicPr>
            <a:picLocks noChangeAspect="1"/>
          </p:cNvPicPr>
          <p:nvPr/>
        </p:nvPicPr>
        <p:blipFill>
          <a:blip r:embed="rId5"/>
          <a:stretch>
            <a:fillRect/>
          </a:stretch>
        </p:blipFill>
        <p:spPr>
          <a:xfrm>
            <a:off x="252713" y="3657600"/>
            <a:ext cx="3658392" cy="2848756"/>
          </a:xfrm>
          <a:prstGeom prst="rect">
            <a:avLst/>
          </a:prstGeom>
        </p:spPr>
      </p:pic>
      <p:pic>
        <p:nvPicPr>
          <p:cNvPr id="8" name="Рисунок 7"/>
          <p:cNvPicPr>
            <a:picLocks noChangeAspect="1"/>
          </p:cNvPicPr>
          <p:nvPr/>
        </p:nvPicPr>
        <p:blipFill>
          <a:blip r:embed="rId6"/>
          <a:stretch>
            <a:fillRect/>
          </a:stretch>
        </p:blipFill>
        <p:spPr>
          <a:xfrm>
            <a:off x="4170379" y="3657600"/>
            <a:ext cx="3705094" cy="2857062"/>
          </a:xfrm>
          <a:prstGeom prst="rect">
            <a:avLst/>
          </a:prstGeom>
        </p:spPr>
      </p:pic>
      <p:pic>
        <p:nvPicPr>
          <p:cNvPr id="9" name="Рисунок 8"/>
          <p:cNvPicPr>
            <a:picLocks noChangeAspect="1"/>
          </p:cNvPicPr>
          <p:nvPr/>
        </p:nvPicPr>
        <p:blipFill>
          <a:blip r:embed="rId7"/>
          <a:stretch>
            <a:fillRect/>
          </a:stretch>
        </p:blipFill>
        <p:spPr>
          <a:xfrm>
            <a:off x="8212247" y="3665906"/>
            <a:ext cx="3737707" cy="2848756"/>
          </a:xfrm>
          <a:prstGeom prst="rect">
            <a:avLst/>
          </a:prstGeom>
        </p:spPr>
      </p:pic>
    </p:spTree>
    <p:extLst>
      <p:ext uri="{BB962C8B-B14F-4D97-AF65-F5344CB8AC3E}">
        <p14:creationId xmlns:p14="http://schemas.microsoft.com/office/powerpoint/2010/main" val="3801754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7" name="Объект 6"/>
          <p:cNvPicPr>
            <a:picLocks noGrp="1" noChangeAspect="1"/>
          </p:cNvPicPr>
          <p:nvPr>
            <p:ph idx="1"/>
          </p:nvPr>
        </p:nvPicPr>
        <p:blipFill>
          <a:blip r:embed="rId2"/>
          <a:stretch>
            <a:fillRect/>
          </a:stretch>
        </p:blipFill>
        <p:spPr>
          <a:xfrm>
            <a:off x="226920" y="3695813"/>
            <a:ext cx="3684586" cy="2866352"/>
          </a:xfrm>
          <a:prstGeom prst="rect">
            <a:avLst/>
          </a:prstGeom>
        </p:spPr>
      </p:pic>
      <p:pic>
        <p:nvPicPr>
          <p:cNvPr id="4" name="Рисунок 3"/>
          <p:cNvPicPr>
            <a:picLocks noChangeAspect="1"/>
          </p:cNvPicPr>
          <p:nvPr/>
        </p:nvPicPr>
        <p:blipFill>
          <a:blip r:embed="rId3"/>
          <a:stretch>
            <a:fillRect/>
          </a:stretch>
        </p:blipFill>
        <p:spPr>
          <a:xfrm>
            <a:off x="226919" y="143155"/>
            <a:ext cx="3684587" cy="2837329"/>
          </a:xfrm>
          <a:prstGeom prst="rect">
            <a:avLst/>
          </a:prstGeom>
        </p:spPr>
      </p:pic>
      <p:pic>
        <p:nvPicPr>
          <p:cNvPr id="5" name="Рисунок 4"/>
          <p:cNvPicPr>
            <a:picLocks noChangeAspect="1"/>
          </p:cNvPicPr>
          <p:nvPr/>
        </p:nvPicPr>
        <p:blipFill>
          <a:blip r:embed="rId4"/>
          <a:stretch>
            <a:fillRect/>
          </a:stretch>
        </p:blipFill>
        <p:spPr>
          <a:xfrm>
            <a:off x="4267333" y="162206"/>
            <a:ext cx="3685440" cy="2818278"/>
          </a:xfrm>
          <a:prstGeom prst="rect">
            <a:avLst/>
          </a:prstGeom>
        </p:spPr>
      </p:pic>
      <p:pic>
        <p:nvPicPr>
          <p:cNvPr id="6" name="Рисунок 5"/>
          <p:cNvPicPr>
            <a:picLocks noChangeAspect="1"/>
          </p:cNvPicPr>
          <p:nvPr/>
        </p:nvPicPr>
        <p:blipFill>
          <a:blip r:embed="rId5"/>
          <a:stretch>
            <a:fillRect/>
          </a:stretch>
        </p:blipFill>
        <p:spPr>
          <a:xfrm>
            <a:off x="8308601" y="143155"/>
            <a:ext cx="3678000" cy="2842091"/>
          </a:xfrm>
          <a:prstGeom prst="rect">
            <a:avLst/>
          </a:prstGeom>
        </p:spPr>
      </p:pic>
      <p:pic>
        <p:nvPicPr>
          <p:cNvPr id="8" name="Рисунок 7"/>
          <p:cNvPicPr>
            <a:picLocks noChangeAspect="1"/>
          </p:cNvPicPr>
          <p:nvPr/>
        </p:nvPicPr>
        <p:blipFill>
          <a:blip r:embed="rId6"/>
          <a:stretch>
            <a:fillRect/>
          </a:stretch>
        </p:blipFill>
        <p:spPr>
          <a:xfrm>
            <a:off x="4267333" y="3695813"/>
            <a:ext cx="3685440" cy="2867018"/>
          </a:xfrm>
          <a:prstGeom prst="rect">
            <a:avLst/>
          </a:prstGeom>
        </p:spPr>
      </p:pic>
      <p:pic>
        <p:nvPicPr>
          <p:cNvPr id="9" name="Рисунок 8"/>
          <p:cNvPicPr>
            <a:picLocks noChangeAspect="1"/>
          </p:cNvPicPr>
          <p:nvPr/>
        </p:nvPicPr>
        <p:blipFill>
          <a:blip r:embed="rId7"/>
          <a:stretch>
            <a:fillRect/>
          </a:stretch>
        </p:blipFill>
        <p:spPr>
          <a:xfrm>
            <a:off x="8308601" y="3700936"/>
            <a:ext cx="3677999" cy="2861229"/>
          </a:xfrm>
          <a:prstGeom prst="rect">
            <a:avLst/>
          </a:prstGeom>
        </p:spPr>
      </p:pic>
    </p:spTree>
    <p:extLst>
      <p:ext uri="{BB962C8B-B14F-4D97-AF65-F5344CB8AC3E}">
        <p14:creationId xmlns:p14="http://schemas.microsoft.com/office/powerpoint/2010/main" val="3558549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TM03457515[[fn=Вид]]</Template>
  <TotalTime>334</TotalTime>
  <Words>938</Words>
  <Application>Microsoft Office PowerPoint</Application>
  <PresentationFormat>Широкоэкранный</PresentationFormat>
  <Paragraphs>98</Paragraphs>
  <Slides>16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16</vt:i4>
      </vt:variant>
    </vt:vector>
  </HeadingPairs>
  <TitlesOfParts>
    <vt:vector size="23" baseType="lpstr">
      <vt:lpstr>Yu Gothic Light</vt:lpstr>
      <vt:lpstr>Arial</vt:lpstr>
      <vt:lpstr>Calibri</vt:lpstr>
      <vt:lpstr>Calibri Light</vt:lpstr>
      <vt:lpstr>Yanone Kaffeesatz</vt:lpstr>
      <vt:lpstr>Yanone Kaffeesatz Light</vt:lpstr>
      <vt:lpstr>Тема Office</vt:lpstr>
      <vt:lpstr>Voice Gender Recognition</vt:lpstr>
      <vt:lpstr>Backstory</vt:lpstr>
      <vt:lpstr>Aim</vt:lpstr>
      <vt:lpstr>Plan</vt:lpstr>
      <vt:lpstr>Dataset</vt:lpstr>
      <vt:lpstr>The following acoustic properties of each voice: </vt:lpstr>
      <vt:lpstr>Visualization of each feature</vt:lpstr>
      <vt:lpstr>Презентация PowerPoint</vt:lpstr>
      <vt:lpstr>Презентация PowerPoint</vt:lpstr>
      <vt:lpstr>The most significant features: meanfun and IQR</vt:lpstr>
      <vt:lpstr>Презентация PowerPoint</vt:lpstr>
      <vt:lpstr>Prediction results</vt:lpstr>
      <vt:lpstr>Conclusion</vt:lpstr>
      <vt:lpstr>Презентация PowerPoint</vt:lpstr>
      <vt:lpstr>Презентация PowerPoint</vt:lpstr>
      <vt:lpstr>Thank you for your attention.</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Gender Recognition</dc:title>
  <dc:creator>Slava Kovalenko</dc:creator>
  <cp:lastModifiedBy>Slava Kovalenko</cp:lastModifiedBy>
  <cp:revision>35</cp:revision>
  <dcterms:created xsi:type="dcterms:W3CDTF">2017-01-12T16:27:12Z</dcterms:created>
  <dcterms:modified xsi:type="dcterms:W3CDTF">2017-01-12T22:07:36Z</dcterms:modified>
</cp:coreProperties>
</file>