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B3AFF-144B-49A5-998B-C7208E655E01}" v="2" dt="2021-02-13T16:09:02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82b4987ab4ece290" providerId="LiveId" clId="{6A2B3AFF-144B-49A5-998B-C7208E655E01}"/>
    <pc:docChg chg="custSel addSld modSld">
      <pc:chgData name=" " userId="82b4987ab4ece290" providerId="LiveId" clId="{6A2B3AFF-144B-49A5-998B-C7208E655E01}" dt="2021-02-13T16:33:52.640" v="76" actId="122"/>
      <pc:docMkLst>
        <pc:docMk/>
      </pc:docMkLst>
      <pc:sldChg chg="modSp mod">
        <pc:chgData name=" " userId="82b4987ab4ece290" providerId="LiveId" clId="{6A2B3AFF-144B-49A5-998B-C7208E655E01}" dt="2021-02-13T16:05:40.809" v="7" actId="122"/>
        <pc:sldMkLst>
          <pc:docMk/>
          <pc:sldMk cId="517853255" sldId="257"/>
        </pc:sldMkLst>
        <pc:spChg chg="mod">
          <ac:chgData name=" " userId="82b4987ab4ece290" providerId="LiveId" clId="{6A2B3AFF-144B-49A5-998B-C7208E655E01}" dt="2021-02-13T16:05:40.809" v="7" actId="122"/>
          <ac:spMkLst>
            <pc:docMk/>
            <pc:sldMk cId="517853255" sldId="257"/>
            <ac:spMk id="4" creationId="{BD19851F-4305-4854-B51C-49F1E47FE452}"/>
          </ac:spMkLst>
        </pc:spChg>
      </pc:sldChg>
      <pc:sldChg chg="modSp mod">
        <pc:chgData name=" " userId="82b4987ab4ece290" providerId="LiveId" clId="{6A2B3AFF-144B-49A5-998B-C7208E655E01}" dt="2021-02-13T16:08:15.043" v="51" actId="14100"/>
        <pc:sldMkLst>
          <pc:docMk/>
          <pc:sldMk cId="3352845516" sldId="260"/>
        </pc:sldMkLst>
        <pc:spChg chg="mod">
          <ac:chgData name=" " userId="82b4987ab4ece290" providerId="LiveId" clId="{6A2B3AFF-144B-49A5-998B-C7208E655E01}" dt="2021-02-13T16:07:49.877" v="49" actId="1035"/>
          <ac:spMkLst>
            <pc:docMk/>
            <pc:sldMk cId="3352845516" sldId="260"/>
            <ac:spMk id="6" creationId="{6EF34779-23B4-4F6D-923A-C6526A17B851}"/>
          </ac:spMkLst>
        </pc:spChg>
        <pc:spChg chg="mod">
          <ac:chgData name=" " userId="82b4987ab4ece290" providerId="LiveId" clId="{6A2B3AFF-144B-49A5-998B-C7208E655E01}" dt="2021-02-13T16:07:24.375" v="27" actId="113"/>
          <ac:spMkLst>
            <pc:docMk/>
            <pc:sldMk cId="3352845516" sldId="260"/>
            <ac:spMk id="16" creationId="{D43CD799-B79A-4EDF-B011-F52E28E30DAF}"/>
          </ac:spMkLst>
        </pc:spChg>
        <pc:spChg chg="mod">
          <ac:chgData name=" " userId="82b4987ab4ece290" providerId="LiveId" clId="{6A2B3AFF-144B-49A5-998B-C7208E655E01}" dt="2021-02-13T16:08:15.043" v="51" actId="14100"/>
          <ac:spMkLst>
            <pc:docMk/>
            <pc:sldMk cId="3352845516" sldId="260"/>
            <ac:spMk id="23" creationId="{8BC40BDE-7419-4DAD-8429-EE647BC290AC}"/>
          </ac:spMkLst>
        </pc:spChg>
      </pc:sldChg>
      <pc:sldChg chg="modSp mod">
        <pc:chgData name=" " userId="82b4987ab4ece290" providerId="LiveId" clId="{6A2B3AFF-144B-49A5-998B-C7208E655E01}" dt="2021-02-13T16:33:02.264" v="60" actId="403"/>
        <pc:sldMkLst>
          <pc:docMk/>
          <pc:sldMk cId="822537298" sldId="261"/>
        </pc:sldMkLst>
        <pc:spChg chg="mod">
          <ac:chgData name=" " userId="82b4987ab4ece290" providerId="LiveId" clId="{6A2B3AFF-144B-49A5-998B-C7208E655E01}" dt="2021-02-13T16:33:02.264" v="60" actId="403"/>
          <ac:spMkLst>
            <pc:docMk/>
            <pc:sldMk cId="822537298" sldId="261"/>
            <ac:spMk id="14" creationId="{BDCAD17A-5639-4B44-8ECE-8851875A3BDD}"/>
          </ac:spMkLst>
        </pc:spChg>
      </pc:sldChg>
      <pc:sldChg chg="modSp mod">
        <pc:chgData name=" " userId="82b4987ab4ece290" providerId="LiveId" clId="{6A2B3AFF-144B-49A5-998B-C7208E655E01}" dt="2021-02-13T16:09:30.499" v="58" actId="2711"/>
        <pc:sldMkLst>
          <pc:docMk/>
          <pc:sldMk cId="3462977625" sldId="262"/>
        </pc:sldMkLst>
        <pc:spChg chg="mod">
          <ac:chgData name=" " userId="82b4987ab4ece290" providerId="LiveId" clId="{6A2B3AFF-144B-49A5-998B-C7208E655E01}" dt="2021-02-13T16:09:30.499" v="58" actId="2711"/>
          <ac:spMkLst>
            <pc:docMk/>
            <pc:sldMk cId="3462977625" sldId="262"/>
            <ac:spMk id="9" creationId="{E5C985BF-8C51-4661-9016-0FB91736C50C}"/>
          </ac:spMkLst>
        </pc:spChg>
        <pc:spChg chg="mod">
          <ac:chgData name=" " userId="82b4987ab4ece290" providerId="LiveId" clId="{6A2B3AFF-144B-49A5-998B-C7208E655E01}" dt="2021-02-13T16:09:30.499" v="58" actId="2711"/>
          <ac:spMkLst>
            <pc:docMk/>
            <pc:sldMk cId="3462977625" sldId="262"/>
            <ac:spMk id="10" creationId="{A701AD8D-14DF-483D-A07D-CA892D2D01AB}"/>
          </ac:spMkLst>
        </pc:spChg>
        <pc:spChg chg="mod">
          <ac:chgData name=" " userId="82b4987ab4ece290" providerId="LiveId" clId="{6A2B3AFF-144B-49A5-998B-C7208E655E01}" dt="2021-02-13T16:09:30.499" v="58" actId="2711"/>
          <ac:spMkLst>
            <pc:docMk/>
            <pc:sldMk cId="3462977625" sldId="262"/>
            <ac:spMk id="11" creationId="{93FE0907-3027-4D75-B7FE-30A42BF846AA}"/>
          </ac:spMkLst>
        </pc:spChg>
        <pc:picChg chg="mod">
          <ac:chgData name=" " userId="82b4987ab4ece290" providerId="LiveId" clId="{6A2B3AFF-144B-49A5-998B-C7208E655E01}" dt="2021-02-13T16:09:02.190" v="56" actId="1076"/>
          <ac:picMkLst>
            <pc:docMk/>
            <pc:sldMk cId="3462977625" sldId="262"/>
            <ac:picMk id="4100" creationId="{460F16D7-1FCA-466B-8521-CB9D246A194B}"/>
          </ac:picMkLst>
        </pc:picChg>
      </pc:sldChg>
      <pc:sldChg chg="modSp mod">
        <pc:chgData name=" " userId="82b4987ab4ece290" providerId="LiveId" clId="{6A2B3AFF-144B-49A5-998B-C7208E655E01}" dt="2021-02-13T16:33:24.128" v="61" actId="6549"/>
        <pc:sldMkLst>
          <pc:docMk/>
          <pc:sldMk cId="4094510325" sldId="267"/>
        </pc:sldMkLst>
        <pc:spChg chg="mod">
          <ac:chgData name=" " userId="82b4987ab4ece290" providerId="LiveId" clId="{6A2B3AFF-144B-49A5-998B-C7208E655E01}" dt="2021-02-13T16:33:24.128" v="61" actId="6549"/>
          <ac:spMkLst>
            <pc:docMk/>
            <pc:sldMk cId="4094510325" sldId="267"/>
            <ac:spMk id="2" creationId="{F71DBAC5-045E-403F-ADBF-400764FE5CCD}"/>
          </ac:spMkLst>
        </pc:spChg>
      </pc:sldChg>
      <pc:sldChg chg="delSp modSp new mod">
        <pc:chgData name=" " userId="82b4987ab4ece290" providerId="LiveId" clId="{6A2B3AFF-144B-49A5-998B-C7208E655E01}" dt="2021-02-13T16:33:52.640" v="76" actId="122"/>
        <pc:sldMkLst>
          <pc:docMk/>
          <pc:sldMk cId="2277733108" sldId="269"/>
        </pc:sldMkLst>
        <pc:spChg chg="mod">
          <ac:chgData name=" " userId="82b4987ab4ece290" providerId="LiveId" clId="{6A2B3AFF-144B-49A5-998B-C7208E655E01}" dt="2021-02-13T16:33:52.640" v="76" actId="122"/>
          <ac:spMkLst>
            <pc:docMk/>
            <pc:sldMk cId="2277733108" sldId="269"/>
            <ac:spMk id="2" creationId="{AA6047C9-96F4-4645-A0DC-ECCD718F475A}"/>
          </ac:spMkLst>
        </pc:spChg>
        <pc:spChg chg="del">
          <ac:chgData name=" " userId="82b4987ab4ece290" providerId="LiveId" clId="{6A2B3AFF-144B-49A5-998B-C7208E655E01}" dt="2021-02-13T16:33:46.680" v="74" actId="478"/>
          <ac:spMkLst>
            <pc:docMk/>
            <pc:sldMk cId="2277733108" sldId="269"/>
            <ac:spMk id="3" creationId="{26080EB9-8791-416C-AF78-7DFC16D26F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6380-65F6-43FC-9F69-D695ED7CA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6BE5A-B3EA-4096-86F1-077A46F87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C4C5-2A5D-451F-849D-6AC491BB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83E6-AB6A-4CA1-A249-98233647BC1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DA1B4-B172-4A04-AB56-21EC7B60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93D3-9D8A-429E-A2EE-273D57C2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593-009A-4BEA-AE00-622C7425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1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315A-2D52-4120-AD19-A4BCB795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8C431-709C-4019-9930-50EE8BE84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043C0-A2C5-4CD9-8DE8-3B78B90D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83E6-AB6A-4CA1-A249-98233647BC1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B80F-524F-4E6D-A93D-3884F50A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E5E6A-32A4-4240-B1FB-56410ECC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593-009A-4BEA-AE00-622C7425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1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34526-639A-4CB2-B09B-672E23DB9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AFEE0-8ABE-4EDA-9FD4-8B01A2307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6159-58B3-410D-8F64-2DC1EC12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83E6-AB6A-4CA1-A249-98233647BC1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F48F7-9000-4AFB-AC67-5E085C19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B5F0A-3042-4EFC-8782-FACFBA47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593-009A-4BEA-AE00-622C7425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58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B264-47DC-4FF1-BDDB-787930CF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89B7-BFFD-4540-B058-A35A82BE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6A8C3-E70F-492F-AA25-7948104E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83E6-AB6A-4CA1-A249-98233647BC1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1F320-D943-4332-B99D-18822061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66959-8FE3-4BAB-BE0C-3CF4A421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593-009A-4BEA-AE00-622C7425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2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DCB3-AF1C-479B-A02A-91B085B9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11CBD-C20D-4120-ABCE-90BAFD6B3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D5F11-18AF-4339-A49A-F07319AE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83E6-AB6A-4CA1-A249-98233647BC1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8E1C-C3CF-40C2-B3C0-284E2C94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61DDE-1B21-4593-9983-3516BB89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593-009A-4BEA-AE00-622C7425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6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4124-0311-4E27-AAF8-1108AEA7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18D3-54A8-480A-AA21-B5C3BE8F3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715A3-2B30-47F0-9695-47F2A7638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FD28A-17B8-4F3B-AB7E-6C94F66C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83E6-AB6A-4CA1-A249-98233647BC1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3E582-290B-4B35-BEAC-BCA7C3FC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BEB00-1E86-4FF6-890C-C917CC65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593-009A-4BEA-AE00-622C7425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7557-D55B-4066-970B-FF52827F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74843-EDAB-4D9C-89FE-E0F07D945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5A4E9-3650-416C-8B8A-CD1799653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FD91D-EBFF-4182-8455-6F6C42A4C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C89E7-C270-4A67-96A7-795CB09AF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5BE78-9093-4651-A82C-5F4BC49B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83E6-AB6A-4CA1-A249-98233647BC1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96C0C-F68D-4266-AE33-496AB8B0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3B150-8A9D-40EC-9714-4D59B8CB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593-009A-4BEA-AE00-622C7425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7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8D19-E898-4491-9596-55976E4D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87019-EFB9-4A77-881F-F6D19DDB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83E6-AB6A-4CA1-A249-98233647BC1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F6E0B-688C-40C0-A148-3DD63DD5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245DB-1652-404D-9289-861270A0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593-009A-4BEA-AE00-622C7425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B8013-A61B-4C0D-984E-430D9AF8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83E6-AB6A-4CA1-A249-98233647BC1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167D5-432E-4F24-ABD8-9EBF42A7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5B068-ABDD-4EF4-B966-7049A8C2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593-009A-4BEA-AE00-622C7425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6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FE3C-3DBB-4D51-B2E6-13718D29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98E94-2FA6-4274-B33B-3DE7BECA7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82485-13EE-4066-A6AC-FC45F6F88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1A173-66A8-4180-AB08-3B7043AD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83E6-AB6A-4CA1-A249-98233647BC1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D32E8-62BE-483E-8959-C31A78CA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C84D3-341F-4FBF-AB20-EEFEE286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593-009A-4BEA-AE00-622C7425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714D-EEFE-4267-B1A5-04CB9DD1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66C3B-36A0-4263-ADF9-1DC54F2E0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ED569-18F7-4058-9493-46558772A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61E68-567F-4213-B88B-FCD9985A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83E6-AB6A-4CA1-A249-98233647BC1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6BF47-8291-4337-9CDF-89C711D8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4625A-185E-4271-8774-6D93906D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593-009A-4BEA-AE00-622C7425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8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0FB19-711E-466B-9367-10FFD6FD2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E5B92-48E6-40B4-815F-71DF1191C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A988B-EE68-4233-BB56-40431EDAC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83E6-AB6A-4CA1-A249-98233647BC1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63AD6-4B89-4140-A152-C209FED3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57414-668D-4781-88A1-24B736970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C593-009A-4BEA-AE00-622C7425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1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kiwhitefish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127" y="1863970"/>
            <a:ext cx="7436587" cy="14094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Big Mountain Ski Resort</a:t>
            </a:r>
            <a:br>
              <a:rPr lang="en-US" sz="6600" dirty="0"/>
            </a:br>
            <a:r>
              <a:rPr lang="en-US" sz="6600" dirty="0"/>
              <a:t>Report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5614" y="3768596"/>
            <a:ext cx="4630127" cy="71925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hlinkClick r:id="rId2"/>
              </a:rPr>
              <a:t>https://skiwhitefish.com/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281522-0397-42EC-B16D-AB15DD79F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3399"/>
            <a:ext cx="4630128" cy="3482489"/>
          </a:xfrm>
          <a:prstGeom prst="rect">
            <a:avLst/>
          </a:prstGeom>
        </p:spPr>
      </p:pic>
      <p:pic>
        <p:nvPicPr>
          <p:cNvPr id="1026" name="Picture 2" descr="Image result for big mountain ski resort">
            <a:extLst>
              <a:ext uri="{FF2B5EF4-FFF2-40B4-BE49-F238E27FC236}">
                <a16:creationId xmlns:a16="http://schemas.microsoft.com/office/drawing/2014/main" id="{15EE55EF-9D02-412D-BC10-469B5E30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13"/>
            <a:ext cx="4630127" cy="325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BAC5-045E-403F-ADBF-400764FE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33" y="56677"/>
            <a:ext cx="10972333" cy="1284069"/>
          </a:xfrm>
        </p:spPr>
        <p:txBody>
          <a:bodyPr/>
          <a:lstStyle/>
          <a:p>
            <a:pPr algn="ctr"/>
            <a:r>
              <a:rPr lang="en-US" dirty="0"/>
              <a:t>Scenario 3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F3F22-2A92-482A-9D7E-50D29D4E06B5}"/>
              </a:ext>
            </a:extLst>
          </p:cNvPr>
          <p:cNvSpPr txBox="1"/>
          <p:nvPr/>
        </p:nvSpPr>
        <p:spPr>
          <a:xfrm>
            <a:off x="199849" y="3429000"/>
            <a:ext cx="11382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scenario increases support for ticket price by $18.50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the season, this could be expected to amount to $32, 375, 000 in revenue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A89B6D9-1F75-498F-B213-3167A0E5A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8" y="952482"/>
            <a:ext cx="10529964" cy="2476518"/>
          </a:xfrm>
          <a:prstGeom prst="rect">
            <a:avLst/>
          </a:prstGeom>
        </p:spPr>
      </p:pic>
      <p:pic>
        <p:nvPicPr>
          <p:cNvPr id="10" name="Picture 9" descr="Text, application&#10;&#10;Description automatically generated">
            <a:extLst>
              <a:ext uri="{FF2B5EF4-FFF2-40B4-BE49-F238E27FC236}">
                <a16:creationId xmlns:a16="http://schemas.microsoft.com/office/drawing/2014/main" id="{74A2659F-05ED-408A-A5B4-F41EFEFFE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48" y="4140548"/>
            <a:ext cx="9329806" cy="19764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9856AE-E54D-42B9-B30D-F150DEF126A8}"/>
              </a:ext>
            </a:extLst>
          </p:cNvPr>
          <p:cNvSpPr txBox="1"/>
          <p:nvPr/>
        </p:nvSpPr>
        <p:spPr>
          <a:xfrm>
            <a:off x="655179" y="6044109"/>
            <a:ext cx="113823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did not make any difference.</a:t>
            </a:r>
          </a:p>
        </p:txBody>
      </p:sp>
    </p:spTree>
    <p:extLst>
      <p:ext uri="{BB962C8B-B14F-4D97-AF65-F5344CB8AC3E}">
        <p14:creationId xmlns:p14="http://schemas.microsoft.com/office/powerpoint/2010/main" val="409451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BAC5-045E-403F-ADBF-400764FE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524" y="-49909"/>
            <a:ext cx="9048633" cy="1082116"/>
          </a:xfrm>
        </p:spPr>
        <p:txBody>
          <a:bodyPr/>
          <a:lstStyle/>
          <a:p>
            <a:pPr algn="ctr"/>
            <a:r>
              <a:rPr lang="en-US" dirty="0"/>
              <a:t>Summary and 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427F3-3DE2-4354-AFE5-7BA155885E1F}"/>
              </a:ext>
            </a:extLst>
          </p:cNvPr>
          <p:cNvSpPr txBox="1"/>
          <p:nvPr/>
        </p:nvSpPr>
        <p:spPr>
          <a:xfrm>
            <a:off x="409516" y="1403283"/>
            <a:ext cx="1141036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Random Forest model performs better than Linear model and hence adopted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Runs is the top predictor of price along with Vertical drop, chair lift, </a:t>
            </a:r>
            <a:r>
              <a:rPr lang="en-US" sz="2400" dirty="0" err="1"/>
              <a:t>FastQuads</a:t>
            </a:r>
            <a:r>
              <a:rPr lang="en-US" sz="2400" dirty="0"/>
              <a:t>, and Snow making.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Though Big Mountain’s actual price is $81.00 93.69 our model predicts that price can be set to $93.69.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Justify price increase, it will be ideal to increase vertical drop by 150 feet, and add 1 run and 1 chair lift, which supports price increase by $16.70.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228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47C9-96F4-4645-A0DC-ECCD718F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68" y="31532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7773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ADE1-BBDC-434A-B667-1DDB71B7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45" y="2113668"/>
            <a:ext cx="5903255" cy="1625569"/>
          </a:xfrm>
        </p:spPr>
        <p:txBody>
          <a:bodyPr>
            <a:noAutofit/>
          </a:bodyPr>
          <a:lstStyle/>
          <a:p>
            <a:r>
              <a:rPr lang="en-US" sz="4800" b="1" i="0" dirty="0">
                <a:solidFill>
                  <a:srgbClr val="000000"/>
                </a:solidFill>
                <a:effectLst/>
              </a:rPr>
              <a:t>Pricing model for Big Mountain ski resort</a:t>
            </a:r>
            <a:endParaRPr lang="en-US" sz="4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289F5-7627-49CF-8BB7-9A69677DB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Prince Zogli</a:t>
            </a:r>
          </a:p>
          <a:p>
            <a:r>
              <a:rPr lang="en-US" sz="3200" dirty="0"/>
              <a:t>2/12/21</a:t>
            </a:r>
          </a:p>
        </p:txBody>
      </p:sp>
      <p:pic>
        <p:nvPicPr>
          <p:cNvPr id="1026" name="Picture 2" descr="Image result for big mountain skiing">
            <a:extLst>
              <a:ext uri="{FF2B5EF4-FFF2-40B4-BE49-F238E27FC236}">
                <a16:creationId xmlns:a16="http://schemas.microsoft.com/office/drawing/2014/main" id="{056DE339-3F27-4A41-91BC-2301887FE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64" y="1737733"/>
            <a:ext cx="6164781" cy="40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5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73AD-FA0D-4249-841F-C2237C21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Problem identification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34779-23B4-4F6D-923A-C6526A17B851}"/>
              </a:ext>
            </a:extLst>
          </p:cNvPr>
          <p:cNvSpPr txBox="1"/>
          <p:nvPr/>
        </p:nvSpPr>
        <p:spPr>
          <a:xfrm>
            <a:off x="6195106" y="1127945"/>
            <a:ext cx="59968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Statement:</a:t>
            </a:r>
          </a:p>
          <a:p>
            <a:r>
              <a:rPr lang="en-US" sz="2000" dirty="0"/>
              <a:t>Though Big Mountain,  is located in Montana which sites at #12 of states with resorts,  Price of our tickets are cheaper relative to other resorts.</a:t>
            </a:r>
          </a:p>
          <a:p>
            <a:r>
              <a:rPr lang="en-US" sz="2000" dirty="0"/>
              <a:t>Overall prices at US resorts range between  $25 𝑎𝑛𝑑 100.00, with Montana averaging $50.00. </a:t>
            </a:r>
          </a:p>
          <a:p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3CD799-B79A-4EDF-B011-F52E28E30DAF}"/>
              </a:ext>
            </a:extLst>
          </p:cNvPr>
          <p:cNvSpPr txBox="1"/>
          <p:nvPr/>
        </p:nvSpPr>
        <p:spPr>
          <a:xfrm>
            <a:off x="6096000" y="3168772"/>
            <a:ext cx="6095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Questions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Big Mountain maximizing its returns, relative to its position in the market?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facilities matter most to visitors, and which will they pay premium price to access?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CA435E-7A5E-4FD2-89FE-C08BC8ADFCE0}"/>
              </a:ext>
            </a:extLst>
          </p:cNvPr>
          <p:cNvGrpSpPr/>
          <p:nvPr/>
        </p:nvGrpSpPr>
        <p:grpSpPr>
          <a:xfrm>
            <a:off x="90067" y="1101913"/>
            <a:ext cx="6290783" cy="4406520"/>
            <a:chOff x="90067" y="1101913"/>
            <a:chExt cx="6290783" cy="4406520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D1BE400F-1A1B-4828-9D46-43EAB18C8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67" y="1101913"/>
              <a:ext cx="5811149" cy="4406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5ED1F1-ACCF-4C40-B9B8-7A3BFEEBF0D0}"/>
                </a:ext>
              </a:extLst>
            </p:cNvPr>
            <p:cNvSpPr/>
            <p:nvPr/>
          </p:nvSpPr>
          <p:spPr>
            <a:xfrm>
              <a:off x="2765941" y="3072629"/>
              <a:ext cx="161550" cy="21073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1D11204-3280-400E-806E-4CF93F6A21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9458" y="2735405"/>
              <a:ext cx="3451392" cy="117203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7EB7D6-4AEF-4179-A4B4-77E85890E166}"/>
                </a:ext>
              </a:extLst>
            </p:cNvPr>
            <p:cNvSpPr txBox="1"/>
            <p:nvPr/>
          </p:nvSpPr>
          <p:spPr>
            <a:xfrm>
              <a:off x="1617789" y="1134408"/>
              <a:ext cx="3509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Ticket prices across States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BC40BDE-7419-4DAD-8429-EE647BC290AC}"/>
              </a:ext>
            </a:extLst>
          </p:cNvPr>
          <p:cNvSpPr txBox="1"/>
          <p:nvPr/>
        </p:nvSpPr>
        <p:spPr>
          <a:xfrm>
            <a:off x="88663" y="5430158"/>
            <a:ext cx="12013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Objective:</a:t>
            </a:r>
          </a:p>
          <a:p>
            <a:r>
              <a:rPr lang="en-US" sz="2400" dirty="0"/>
              <a:t>Build model to provide guidance for Big Mountain's pricing and future facility investment plans.</a:t>
            </a:r>
          </a:p>
        </p:txBody>
      </p:sp>
    </p:spTree>
    <p:extLst>
      <p:ext uri="{BB962C8B-B14F-4D97-AF65-F5344CB8AC3E}">
        <p14:creationId xmlns:p14="http://schemas.microsoft.com/office/powerpoint/2010/main" val="335284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9DC5-8762-42FD-B8CB-643BBC44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-154247"/>
            <a:ext cx="11631573" cy="1325563"/>
          </a:xfrm>
        </p:spPr>
        <p:txBody>
          <a:bodyPr/>
          <a:lstStyle/>
          <a:p>
            <a:pPr algn="ctr"/>
            <a:r>
              <a:rPr lang="en-US" dirty="0"/>
              <a:t>Key Findings and Recommendations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757C0DC-F993-4772-ADFB-7B1F992F5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832" y="959245"/>
            <a:ext cx="6198983" cy="33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60F16D7-1FCA-466B-8521-CB9D246A1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946213"/>
            <a:ext cx="4840290" cy="353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73EF34-CACD-4BCE-AA60-F3AB8B86BB72}"/>
              </a:ext>
            </a:extLst>
          </p:cNvPr>
          <p:cNvSpPr/>
          <p:nvPr/>
        </p:nvSpPr>
        <p:spPr>
          <a:xfrm>
            <a:off x="734887" y="1194886"/>
            <a:ext cx="1004156" cy="292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D61F8-5187-40CD-9710-45FE6E5B9B75}"/>
              </a:ext>
            </a:extLst>
          </p:cNvPr>
          <p:cNvSpPr txBox="1"/>
          <p:nvPr/>
        </p:nvSpPr>
        <p:spPr>
          <a:xfrm>
            <a:off x="483379" y="4212967"/>
            <a:ext cx="13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Facilities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985BF-8C51-4661-9016-0FB91736C50C}"/>
              </a:ext>
            </a:extLst>
          </p:cNvPr>
          <p:cNvSpPr txBox="1"/>
          <p:nvPr/>
        </p:nvSpPr>
        <p:spPr>
          <a:xfrm>
            <a:off x="77717" y="4480310"/>
            <a:ext cx="4983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(body)"/>
              </a:rPr>
              <a:t>The Top 6 Facilities include: Runs, Vertical Drop, </a:t>
            </a:r>
            <a:r>
              <a:rPr lang="en-US" dirty="0" err="1">
                <a:latin typeface="Calibri (body)"/>
              </a:rPr>
              <a:t>FastQuads</a:t>
            </a:r>
            <a:r>
              <a:rPr lang="en-US" dirty="0">
                <a:latin typeface="Calibri (body)"/>
              </a:rPr>
              <a:t>, Snow making, Skiable terrain, and total chairs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1AD8D-14DF-483D-A07D-CA892D2D01AB}"/>
              </a:ext>
            </a:extLst>
          </p:cNvPr>
          <p:cNvSpPr txBox="1"/>
          <p:nvPr/>
        </p:nvSpPr>
        <p:spPr>
          <a:xfrm>
            <a:off x="5461040" y="4397633"/>
            <a:ext cx="6437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(body)"/>
              </a:rPr>
              <a:t>Up to 4 or 5 runs can be closed with insignificant impact on price but  closing 6 runs leads to a dramatic  drop in price and thus revenue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E0907-3027-4D75-B7FE-30A42BF846AA}"/>
              </a:ext>
            </a:extLst>
          </p:cNvPr>
          <p:cNvSpPr txBox="1"/>
          <p:nvPr/>
        </p:nvSpPr>
        <p:spPr>
          <a:xfrm>
            <a:off x="-5610" y="5320963"/>
            <a:ext cx="12098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(body)"/>
              </a:rPr>
              <a:t>Recommendations: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Our modelled price is  $93.69, relative to actual of $81.0. With a MSE of $10.17, prices can be increased by $10.00.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 Increase runs and chairs by least 1, coupled with increasing the vertical drop by 150 feet and snow making by 2 acres gives the highest return at $32,375,000.00 compared to $29,231,481.00  when runs and chairs were increased by least 1, and vertical drop increased by 150 feet. </a:t>
            </a: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6297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406D-4B2C-4E15-B3BF-67C4EE7B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03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Modeling results and analysis </a:t>
            </a:r>
          </a:p>
        </p:txBody>
      </p:sp>
    </p:spTree>
    <p:extLst>
      <p:ext uri="{BB962C8B-B14F-4D97-AF65-F5344CB8AC3E}">
        <p14:creationId xmlns:p14="http://schemas.microsoft.com/office/powerpoint/2010/main" val="41579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BAC5-045E-403F-ADBF-400764FE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67" y="140732"/>
            <a:ext cx="10972333" cy="1325563"/>
          </a:xfrm>
        </p:spPr>
        <p:txBody>
          <a:bodyPr/>
          <a:lstStyle/>
          <a:p>
            <a:r>
              <a:rPr lang="en-US" dirty="0"/>
              <a:t>Fitting the Linear Model vs. Random Forest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A4D9BA-1DC5-42B0-BA25-DBE1BDEFC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36" y="1606221"/>
            <a:ext cx="5719397" cy="2532876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96CDA07-AB57-4D83-AD33-A5BAA4A8D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50" y="1606221"/>
            <a:ext cx="5469568" cy="27018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CAD17A-5639-4B44-8ECE-8851875A3BDD}"/>
              </a:ext>
            </a:extLst>
          </p:cNvPr>
          <p:cNvSpPr txBox="1"/>
          <p:nvPr/>
        </p:nvSpPr>
        <p:spPr>
          <a:xfrm>
            <a:off x="270015" y="4476103"/>
            <a:ext cx="115723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random forest model has a lower cross-validation mean absolute error of $9.17 compared with $11.8 for the Linear Model </a:t>
            </a:r>
          </a:p>
        </p:txBody>
      </p:sp>
    </p:spTree>
    <p:extLst>
      <p:ext uri="{BB962C8B-B14F-4D97-AF65-F5344CB8AC3E}">
        <p14:creationId xmlns:p14="http://schemas.microsoft.com/office/powerpoint/2010/main" val="82253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BAC5-045E-403F-ADBF-400764FE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50" y="2766218"/>
            <a:ext cx="10972333" cy="1325563"/>
          </a:xfrm>
        </p:spPr>
        <p:txBody>
          <a:bodyPr/>
          <a:lstStyle/>
          <a:p>
            <a:pPr algn="ctr"/>
            <a:r>
              <a:rPr lang="en-US" dirty="0"/>
              <a:t>Scenarios explored </a:t>
            </a:r>
          </a:p>
        </p:txBody>
      </p:sp>
    </p:spTree>
    <p:extLst>
      <p:ext uri="{BB962C8B-B14F-4D97-AF65-F5344CB8AC3E}">
        <p14:creationId xmlns:p14="http://schemas.microsoft.com/office/powerpoint/2010/main" val="399712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BAC5-045E-403F-ADBF-400764FE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33" y="56677"/>
            <a:ext cx="10972333" cy="1325563"/>
          </a:xfrm>
        </p:spPr>
        <p:txBody>
          <a:bodyPr/>
          <a:lstStyle/>
          <a:p>
            <a:pPr algn="ctr"/>
            <a:r>
              <a:rPr lang="en-US" dirty="0"/>
              <a:t>Scenario 1 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BDB8A36-AC8D-459B-B972-FA20ABB39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" y="1449558"/>
            <a:ext cx="6996798" cy="4751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DF3F22-2A92-482A-9D7E-50D29D4E06B5}"/>
              </a:ext>
            </a:extLst>
          </p:cNvPr>
          <p:cNvSpPr txBox="1"/>
          <p:nvPr/>
        </p:nvSpPr>
        <p:spPr>
          <a:xfrm>
            <a:off x="7130076" y="1728651"/>
            <a:ext cx="50619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Closing 2 and 3 successively reduces support for ticket price and so revenue. 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If Big Mountain should close 3 runs, there is room to 4 or 5 as there's no further loss in ticket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However, increasing the closures down to 6 or more leads to a large drop.</a:t>
            </a:r>
          </a:p>
        </p:txBody>
      </p:sp>
    </p:spTree>
    <p:extLst>
      <p:ext uri="{BB962C8B-B14F-4D97-AF65-F5344CB8AC3E}">
        <p14:creationId xmlns:p14="http://schemas.microsoft.com/office/powerpoint/2010/main" val="200982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BAC5-045E-403F-ADBF-400764FE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33" y="56677"/>
            <a:ext cx="10972333" cy="1284069"/>
          </a:xfrm>
        </p:spPr>
        <p:txBody>
          <a:bodyPr/>
          <a:lstStyle/>
          <a:p>
            <a:pPr algn="ctr"/>
            <a:r>
              <a:rPr lang="en-US" dirty="0"/>
              <a:t>Scenario 2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F3F22-2A92-482A-9D7E-50D29D4E06B5}"/>
              </a:ext>
            </a:extLst>
          </p:cNvPr>
          <p:cNvSpPr txBox="1"/>
          <p:nvPr/>
        </p:nvSpPr>
        <p:spPr>
          <a:xfrm>
            <a:off x="488054" y="5066493"/>
            <a:ext cx="113823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scenario increases support for ticket price by $16.70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 the season, this could be expected to amount to $29,231,481.00 in revenue</a:t>
            </a:r>
          </a:p>
        </p:txBody>
      </p:sp>
      <p:pic>
        <p:nvPicPr>
          <p:cNvPr id="5" name="Picture 4" descr="Text, application&#10;&#10;Description automatically generated">
            <a:extLst>
              <a:ext uri="{FF2B5EF4-FFF2-40B4-BE49-F238E27FC236}">
                <a16:creationId xmlns:a16="http://schemas.microsoft.com/office/drawing/2014/main" id="{138B0773-10C8-456E-93AF-6C62724F9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82" y="1655813"/>
            <a:ext cx="7732137" cy="297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2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517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Office Theme</vt:lpstr>
      <vt:lpstr>Big Mountain Ski Resort Report</vt:lpstr>
      <vt:lpstr>Pricing model for Big Mountain ski resort</vt:lpstr>
      <vt:lpstr>Problem identification</vt:lpstr>
      <vt:lpstr>Key Findings and Recommendations</vt:lpstr>
      <vt:lpstr>Modeling results and analysis </vt:lpstr>
      <vt:lpstr>Fitting the Linear Model vs. Random Forest</vt:lpstr>
      <vt:lpstr>Scenarios explored </vt:lpstr>
      <vt:lpstr>Scenario 1 </vt:lpstr>
      <vt:lpstr>Scenario 2 </vt:lpstr>
      <vt:lpstr>Scenario 3 </vt:lpstr>
      <vt:lpstr>Summary and 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</dc:title>
  <dc:creator>Prince Kudjoe Zogli</dc:creator>
  <cp:lastModifiedBy>Prince Kudjoe Zogli</cp:lastModifiedBy>
  <cp:revision>13</cp:revision>
  <dcterms:created xsi:type="dcterms:W3CDTF">2021-02-13T12:14:40Z</dcterms:created>
  <dcterms:modified xsi:type="dcterms:W3CDTF">2021-02-13T16:33:54Z</dcterms:modified>
</cp:coreProperties>
</file>