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6" r:id="rId3"/>
    <p:sldId id="257" r:id="rId4"/>
    <p:sldId id="262" r:id="rId5"/>
    <p:sldId id="260" r:id="rId6"/>
    <p:sldId id="261" r:id="rId7"/>
    <p:sldId id="263" r:id="rId8"/>
    <p:sldId id="25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274"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3B780-6C66-4905-9388-EC7C8587515E}" type="datetimeFigureOut">
              <a:rPr lang="zh-CN" altLang="en-US" smtClean="0"/>
              <a:t>2025/2/26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8E796-F1A0-44DE-A6A0-5AABBAE7F878}" type="slidenum">
              <a:rPr lang="zh-CN" altLang="en-US" smtClean="0"/>
              <a:t>‹#›</a:t>
            </a:fld>
            <a:endParaRPr lang="zh-CN" altLang="en-US"/>
          </a:p>
        </p:txBody>
      </p:sp>
    </p:spTree>
    <p:extLst>
      <p:ext uri="{BB962C8B-B14F-4D97-AF65-F5344CB8AC3E}">
        <p14:creationId xmlns:p14="http://schemas.microsoft.com/office/powerpoint/2010/main" val="225681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88E796-F1A0-44DE-A6A0-5AABBAE7F878}" type="slidenum">
              <a:rPr lang="zh-CN" altLang="en-US" smtClean="0"/>
              <a:t>7</a:t>
            </a:fld>
            <a:endParaRPr lang="zh-CN" altLang="en-US"/>
          </a:p>
        </p:txBody>
      </p:sp>
    </p:spTree>
    <p:extLst>
      <p:ext uri="{BB962C8B-B14F-4D97-AF65-F5344CB8AC3E}">
        <p14:creationId xmlns:p14="http://schemas.microsoft.com/office/powerpoint/2010/main" val="206769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E589C-023E-6B96-F5C7-AD4737CC55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E8F4E16-0F88-5AAE-EF59-F55E3E9F02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ABFCFE-8558-16AF-386A-C7359CAAE0A1}"/>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CAE2CB16-7849-240B-5088-13AF075B2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22F849-66B3-1171-3EDD-6A673F326D3C}"/>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286348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732DD-710A-B3E2-2144-391671851F4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C09C96-5BAD-029E-D33F-BDB88A7CBF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69F513-23CD-DD55-EFAF-E60894C92B51}"/>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6BED1160-96A8-0389-0CC2-C0DA2AB353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89278-537E-13A0-D7B2-209D04F1A10D}"/>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168825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E82A04-74C4-F8FE-09E5-DC36251C25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D4A3A6-A731-9650-AD38-75B60CD837C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DAA408-CD1E-F8C0-8B1A-A932201DC538}"/>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4F851066-57AE-8B48-D3FE-5CE29824E3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EB0A5B-5DB7-79F5-EE83-9B2418FE4613}"/>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154645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72689-4FDD-8228-27D0-894AA29C42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803E52-664F-D416-1092-2411D45103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5411F9-76C0-8A6A-DF40-A07F4CDB60AE}"/>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B6CF2137-35C1-B309-C802-6B05BF66A0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CC9AB2-7578-1932-9127-638D9F68F020}"/>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246832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66F76-EC59-F37F-9E2C-66B0C21EB0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0CEA1B-7EF7-86F6-7D44-15329AA416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781873A-3828-17CB-DD5E-81D368DB3F4F}"/>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FCA45214-7946-1578-5B6A-4045AC89A3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3EB0DF-EC83-20DA-6E17-B11F66F2B1D1}"/>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302117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A7903-9089-DB21-16E0-A71760E3C4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1EA7DD-5CC3-A4BB-4111-0E27A020E2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7E9510E-8E06-867E-0FC6-60E8B9D3AE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0C4598-EE00-81CB-63BE-30F4C8F194B5}"/>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BAFBACA6-953A-59CA-13D7-893FA6731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93D7ED-760E-BB57-9C5D-95884704AC9A}"/>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366694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60982-0806-F416-5D60-25162744FC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BA16F8-24CD-45EA-4998-C8F8EE5CD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009B3A-B422-EF27-9950-D7A98BB5C3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C345ED-505F-BD27-6490-553EA8DFD3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139C4C-0E9B-A70E-2872-F277B8B7495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0EFBAC-D5AA-6443-2443-CD0EDAFC0A37}"/>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8" name="页脚占位符 7">
            <a:extLst>
              <a:ext uri="{FF2B5EF4-FFF2-40B4-BE49-F238E27FC236}">
                <a16:creationId xmlns:a16="http://schemas.microsoft.com/office/drawing/2014/main" id="{B65F2E16-6CA1-B2B9-58E6-C2DD6EA9AB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E7BB6B-D559-4021-46CF-972AE0A5A2A1}"/>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279052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FD0E2-0A51-C60B-2B4F-63F24C324A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045C7C-4274-6C00-03BD-3AC242CFA0BA}"/>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4" name="页脚占位符 3">
            <a:extLst>
              <a:ext uri="{FF2B5EF4-FFF2-40B4-BE49-F238E27FC236}">
                <a16:creationId xmlns:a16="http://schemas.microsoft.com/office/drawing/2014/main" id="{340B0BAC-519D-2F0F-BACC-1CB2336960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DBAB7A-670D-4592-8575-DF3D29070A9D}"/>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340752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8FB170-9A26-85FA-B13A-EE78FF3F0B83}"/>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3" name="页脚占位符 2">
            <a:extLst>
              <a:ext uri="{FF2B5EF4-FFF2-40B4-BE49-F238E27FC236}">
                <a16:creationId xmlns:a16="http://schemas.microsoft.com/office/drawing/2014/main" id="{D98C1FF1-F9A2-EC24-E8E6-A179E06BBB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AB097C-C7D6-B0D1-54A1-CBA0D67BCA0F}"/>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7780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1DCB1-D730-A70D-75C1-D14BBFA3FB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02D9E2-3A27-1C28-9FCA-69FD7A735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4F11A6-F9C2-195E-4A27-A29FC3226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D5505D-26DA-4DFB-5359-97B927207FA6}"/>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7EBA7D5B-BC2C-ABF8-52EC-753AD5C39E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EA893-F975-1068-745F-D8E4D65CCE0F}"/>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390509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C64FF-2A21-F6EA-BDB7-E2B2249A74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E0D03E-8CD4-CCB4-51A7-E17FB584B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F62296-1220-1B60-AABB-889A15E03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1A12FD-C461-3627-F95E-4603D3426983}"/>
              </a:ext>
            </a:extLst>
          </p:cNvPr>
          <p:cNvSpPr>
            <a:spLocks noGrp="1"/>
          </p:cNvSpPr>
          <p:nvPr>
            <p:ph type="dt" sz="half" idx="10"/>
          </p:nvPr>
        </p:nvSpPr>
        <p:spPr/>
        <p:txBody>
          <a:bodyPr/>
          <a:lstStyle/>
          <a:p>
            <a:fld id="{5E9E3199-3A0D-4046-8BC8-7503BFD50B64}"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5112194F-4DA9-B6A6-317C-8FC7BDAEB5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A25150-CAB1-FAB4-CFD5-934BE52D163C}"/>
              </a:ext>
            </a:extLst>
          </p:cNvPr>
          <p:cNvSpPr>
            <a:spLocks noGrp="1"/>
          </p:cNvSpPr>
          <p:nvPr>
            <p:ph type="sldNum" sz="quarter" idx="12"/>
          </p:nvPr>
        </p:nvSpPr>
        <p:spPr/>
        <p:txBody>
          <a:body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284516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68C62D-F170-E8C3-F5D3-BDA47940D1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27A558-BE27-4AF4-0398-F92D83F43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5D2F23-A2EC-5903-55C8-16EEEE49E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9E3199-3A0D-4046-8BC8-7503BFD50B64}"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75B4978C-C40F-6799-93A5-ED4083B9B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37D77570-523B-A67E-E617-078741DE8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D4D055-6818-4B0A-9F46-EDF2465C7A49}" type="slidenum">
              <a:rPr lang="zh-CN" altLang="en-US" smtClean="0"/>
              <a:t>‹#›</a:t>
            </a:fld>
            <a:endParaRPr lang="zh-CN" altLang="en-US"/>
          </a:p>
        </p:txBody>
      </p:sp>
    </p:spTree>
    <p:extLst>
      <p:ext uri="{BB962C8B-B14F-4D97-AF65-F5344CB8AC3E}">
        <p14:creationId xmlns:p14="http://schemas.microsoft.com/office/powerpoint/2010/main" val="42024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data.gov.hk/en-data/dataset/hk-pland-pland1-boundaries-of-tpu-sb-vc" TargetMode="External"/><Relationship Id="rId3" Type="http://schemas.openxmlformats.org/officeDocument/2006/relationships/hyperlink" Target="https://data.gov.hk/en-data/dataset/hk-dpo-datagovhk1-transport-bus-route-list-and-eta-spcific-bus-stop" TargetMode="External"/><Relationship Id="rId7" Type="http://schemas.openxmlformats.org/officeDocument/2006/relationships/hyperlink" Target="https://data.gov.hk/en-data/dataset/hk-td-tis_15-road-network-v2" TargetMode="External"/><Relationship Id="rId2" Type="http://schemas.openxmlformats.org/officeDocument/2006/relationships/hyperlink" Target="https://data.gov.hk/en-data/dataset/hk-td-tis_3-routes-and-fares-of-public-transport" TargetMode="External"/><Relationship Id="rId1" Type="http://schemas.openxmlformats.org/officeDocument/2006/relationships/slideLayout" Target="../slideLayouts/slideLayout1.xml"/><Relationship Id="rId6" Type="http://schemas.openxmlformats.org/officeDocument/2006/relationships/hyperlink" Target="https://data.gov.hk/en-data/dataset/hk-td-sm_7-real-time-arrival-data-of-gmb" TargetMode="External"/><Relationship Id="rId5" Type="http://schemas.openxmlformats.org/officeDocument/2006/relationships/hyperlink" Target="https://data.gov.hk/en-data/dataset/mtr-mtr_bus-mtr-bus-eta-data" TargetMode="External"/><Relationship Id="rId4" Type="http://schemas.openxmlformats.org/officeDocument/2006/relationships/hyperlink" Target="https://data.gov.hk/en-data/dataset/hk-td-tis_21-etakmb" TargetMode="External"/><Relationship Id="rId9" Type="http://schemas.openxmlformats.org/officeDocument/2006/relationships/hyperlink" Target="https://data.gov.hk/en-data/dataset/hk-landsd-openmap-5m-grid-d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zjxy.gnust.edu.cn/info/1058/8703.htm"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921BF-B46C-A521-1698-3B87F9297A99}"/>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5C46CE27-78EE-FF35-7904-62C51D6C523F}"/>
              </a:ext>
            </a:extLst>
          </p:cNvPr>
          <p:cNvPicPr>
            <a:picLocks noChangeAspect="1"/>
          </p:cNvPicPr>
          <p:nvPr/>
        </p:nvPicPr>
        <p:blipFill>
          <a:blip r:embed="rId2"/>
          <a:stretch>
            <a:fillRect/>
          </a:stretch>
        </p:blipFill>
        <p:spPr>
          <a:xfrm>
            <a:off x="0" y="0"/>
            <a:ext cx="12192000" cy="6858000"/>
          </a:xfrm>
          <a:prstGeom prst="rect">
            <a:avLst/>
          </a:prstGeom>
        </p:spPr>
      </p:pic>
      <p:sp>
        <p:nvSpPr>
          <p:cNvPr id="2" name="矩形 1">
            <a:extLst>
              <a:ext uri="{FF2B5EF4-FFF2-40B4-BE49-F238E27FC236}">
                <a16:creationId xmlns:a16="http://schemas.microsoft.com/office/drawing/2014/main" id="{C1912C2C-179B-0221-C307-C479E0E3C393}"/>
              </a:ext>
            </a:extLst>
          </p:cNvPr>
          <p:cNvSpPr/>
          <p:nvPr/>
        </p:nvSpPr>
        <p:spPr>
          <a:xfrm>
            <a:off x="0" y="0"/>
            <a:ext cx="4267200" cy="4341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0" i="0" dirty="0">
                <a:effectLst/>
                <a:latin typeface="Inter"/>
              </a:rPr>
              <a:t>首页参照</a:t>
            </a:r>
            <a:r>
              <a:rPr lang="en-US" altLang="zh-CN" b="0" i="0" dirty="0">
                <a:effectLst/>
                <a:latin typeface="Inter"/>
              </a:rPr>
              <a:t>Global EV</a:t>
            </a:r>
            <a:r>
              <a:rPr lang="zh-CN" altLang="en-US" b="0" i="0" dirty="0">
                <a:effectLst/>
                <a:latin typeface="Inter"/>
              </a:rPr>
              <a:t>改</a:t>
            </a:r>
            <a:endParaRPr lang="en-US" altLang="zh-CN" b="0" i="0" dirty="0">
              <a:effectLst/>
              <a:latin typeface="Inter"/>
            </a:endParaRPr>
          </a:p>
        </p:txBody>
      </p:sp>
      <p:sp>
        <p:nvSpPr>
          <p:cNvPr id="4" name="矩形 3">
            <a:extLst>
              <a:ext uri="{FF2B5EF4-FFF2-40B4-BE49-F238E27FC236}">
                <a16:creationId xmlns:a16="http://schemas.microsoft.com/office/drawing/2014/main" id="{5BBA4AC3-CF37-C864-4888-D62D42A740E2}"/>
              </a:ext>
            </a:extLst>
          </p:cNvPr>
          <p:cNvSpPr/>
          <p:nvPr/>
        </p:nvSpPr>
        <p:spPr>
          <a:xfrm>
            <a:off x="1592118" y="1649845"/>
            <a:ext cx="2364509" cy="3694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effectLst/>
                <a:latin typeface="Inter"/>
              </a:rPr>
              <a:t>Hong Kong </a:t>
            </a:r>
            <a:r>
              <a:rPr lang="en-US" altLang="zh-CN" dirty="0" err="1">
                <a:latin typeface="Inter"/>
              </a:rPr>
              <a:t>eB</a:t>
            </a:r>
            <a:r>
              <a:rPr lang="en-US" altLang="zh-CN" b="0" i="0" dirty="0" err="1">
                <a:effectLst/>
                <a:latin typeface="Inter"/>
              </a:rPr>
              <a:t>us</a:t>
            </a:r>
            <a:r>
              <a:rPr lang="en-US" altLang="zh-CN" b="0" i="0" dirty="0">
                <a:effectLst/>
                <a:latin typeface="Inter"/>
              </a:rPr>
              <a:t> Study</a:t>
            </a:r>
          </a:p>
        </p:txBody>
      </p:sp>
      <p:sp>
        <p:nvSpPr>
          <p:cNvPr id="8" name="矩形 7">
            <a:extLst>
              <a:ext uri="{FF2B5EF4-FFF2-40B4-BE49-F238E27FC236}">
                <a16:creationId xmlns:a16="http://schemas.microsoft.com/office/drawing/2014/main" id="{7D63296C-9103-759D-623E-1B903C46CDD2}"/>
              </a:ext>
            </a:extLst>
          </p:cNvPr>
          <p:cNvSpPr/>
          <p:nvPr/>
        </p:nvSpPr>
        <p:spPr>
          <a:xfrm>
            <a:off x="1366981" y="2731655"/>
            <a:ext cx="4650509" cy="1136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effectLst/>
                <a:latin typeface="Inter"/>
              </a:rPr>
              <a:t>This study focuses on optimizing Hong Kong's electric bus system using data-driven methods to enable large-scale electrification.</a:t>
            </a:r>
          </a:p>
        </p:txBody>
      </p:sp>
      <p:sp>
        <p:nvSpPr>
          <p:cNvPr id="9" name="矩形 8">
            <a:extLst>
              <a:ext uri="{FF2B5EF4-FFF2-40B4-BE49-F238E27FC236}">
                <a16:creationId xmlns:a16="http://schemas.microsoft.com/office/drawing/2014/main" id="{A30A1693-B906-3CD5-A203-F347E31590B6}"/>
              </a:ext>
            </a:extLst>
          </p:cNvPr>
          <p:cNvSpPr/>
          <p:nvPr/>
        </p:nvSpPr>
        <p:spPr>
          <a:xfrm>
            <a:off x="1209964" y="5661893"/>
            <a:ext cx="3128818" cy="9282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effectLst/>
                <a:latin typeface="Inter"/>
              </a:rPr>
              <a:t>We visualize various spatial bus data and the analysis results through interactive maps.</a:t>
            </a:r>
          </a:p>
        </p:txBody>
      </p:sp>
      <p:sp>
        <p:nvSpPr>
          <p:cNvPr id="10" name="矩形 9">
            <a:extLst>
              <a:ext uri="{FF2B5EF4-FFF2-40B4-BE49-F238E27FC236}">
                <a16:creationId xmlns:a16="http://schemas.microsoft.com/office/drawing/2014/main" id="{54F36BF2-0870-B123-AA6B-8556201AE9B5}"/>
              </a:ext>
            </a:extLst>
          </p:cNvPr>
          <p:cNvSpPr/>
          <p:nvPr/>
        </p:nvSpPr>
        <p:spPr>
          <a:xfrm>
            <a:off x="4591050" y="5594066"/>
            <a:ext cx="3398405" cy="10053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effectLst/>
                <a:latin typeface="Inter"/>
              </a:rPr>
              <a:t>We collect route and real-time data of Hong Kong’s buses, along with other spatial data and share the datasets upon request.</a:t>
            </a:r>
          </a:p>
        </p:txBody>
      </p:sp>
      <p:sp>
        <p:nvSpPr>
          <p:cNvPr id="11" name="矩形 10">
            <a:extLst>
              <a:ext uri="{FF2B5EF4-FFF2-40B4-BE49-F238E27FC236}">
                <a16:creationId xmlns:a16="http://schemas.microsoft.com/office/drawing/2014/main" id="{118200AA-97A6-89A4-CF56-0D704FBDC041}"/>
              </a:ext>
            </a:extLst>
          </p:cNvPr>
          <p:cNvSpPr/>
          <p:nvPr/>
        </p:nvSpPr>
        <p:spPr>
          <a:xfrm>
            <a:off x="10067925" y="5661893"/>
            <a:ext cx="1591253" cy="7073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0" i="0" dirty="0">
                <a:effectLst/>
                <a:latin typeface="Inter"/>
              </a:rPr>
              <a:t>把</a:t>
            </a:r>
            <a:r>
              <a:rPr lang="en-US" altLang="zh-CN" b="0" i="0" dirty="0">
                <a:effectLst/>
                <a:latin typeface="Inter"/>
              </a:rPr>
              <a:t>global EV</a:t>
            </a:r>
            <a:r>
              <a:rPr lang="zh-CN" altLang="en-US" b="0" i="0" dirty="0">
                <a:effectLst/>
                <a:latin typeface="Inter"/>
              </a:rPr>
              <a:t>改成</a:t>
            </a:r>
            <a:r>
              <a:rPr lang="en-US" altLang="zh-CN" b="0" i="0" dirty="0">
                <a:effectLst/>
                <a:latin typeface="Inter"/>
              </a:rPr>
              <a:t>HK </a:t>
            </a:r>
            <a:r>
              <a:rPr lang="en-US" altLang="zh-CN" b="0" i="0" dirty="0" err="1">
                <a:effectLst/>
                <a:latin typeface="Inter"/>
              </a:rPr>
              <a:t>eBus</a:t>
            </a:r>
            <a:endParaRPr lang="en-US" altLang="zh-CN" b="0" i="0" dirty="0">
              <a:effectLst/>
              <a:latin typeface="Inter"/>
            </a:endParaRPr>
          </a:p>
        </p:txBody>
      </p:sp>
      <p:pic>
        <p:nvPicPr>
          <p:cNvPr id="12" name="图片 11">
            <a:extLst>
              <a:ext uri="{FF2B5EF4-FFF2-40B4-BE49-F238E27FC236}">
                <a16:creationId xmlns:a16="http://schemas.microsoft.com/office/drawing/2014/main" id="{447B665D-65CD-7846-58E3-899B0FF33326}"/>
              </a:ext>
            </a:extLst>
          </p:cNvPr>
          <p:cNvPicPr>
            <a:picLocks noChangeAspect="1"/>
          </p:cNvPicPr>
          <p:nvPr/>
        </p:nvPicPr>
        <p:blipFill>
          <a:blip r:embed="rId3"/>
          <a:stretch>
            <a:fillRect/>
          </a:stretch>
        </p:blipFill>
        <p:spPr>
          <a:xfrm>
            <a:off x="6967395" y="1189389"/>
            <a:ext cx="2364509" cy="2361005"/>
          </a:xfrm>
          <a:prstGeom prst="rect">
            <a:avLst/>
          </a:prstGeom>
        </p:spPr>
      </p:pic>
    </p:spTree>
    <p:extLst>
      <p:ext uri="{BB962C8B-B14F-4D97-AF65-F5344CB8AC3E}">
        <p14:creationId xmlns:p14="http://schemas.microsoft.com/office/powerpoint/2010/main" val="385968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0FCA42-97CC-7942-3100-9D095ED97FE3}"/>
              </a:ext>
            </a:extLst>
          </p:cNvPr>
          <p:cNvPicPr>
            <a:picLocks noChangeAspect="1"/>
          </p:cNvPicPr>
          <p:nvPr/>
        </p:nvPicPr>
        <p:blipFill>
          <a:blip r:embed="rId2"/>
          <a:stretch>
            <a:fillRect/>
          </a:stretch>
        </p:blipFill>
        <p:spPr>
          <a:xfrm>
            <a:off x="0" y="0"/>
            <a:ext cx="12191999" cy="6858000"/>
          </a:xfrm>
          <a:prstGeom prst="rect">
            <a:avLst/>
          </a:prstGeom>
        </p:spPr>
      </p:pic>
      <p:sp>
        <p:nvSpPr>
          <p:cNvPr id="6" name="矩形 5">
            <a:extLst>
              <a:ext uri="{FF2B5EF4-FFF2-40B4-BE49-F238E27FC236}">
                <a16:creationId xmlns:a16="http://schemas.microsoft.com/office/drawing/2014/main" id="{CAB9E03D-B2DD-4745-576E-9E52E02F05B1}"/>
              </a:ext>
            </a:extLst>
          </p:cNvPr>
          <p:cNvSpPr/>
          <p:nvPr/>
        </p:nvSpPr>
        <p:spPr>
          <a:xfrm>
            <a:off x="4073235" y="2068943"/>
            <a:ext cx="4267200" cy="4341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effectLst/>
                <a:latin typeface="Inter"/>
              </a:rPr>
              <a:t>Flow Map of Bus in Hong Kong </a:t>
            </a:r>
          </a:p>
        </p:txBody>
      </p:sp>
      <p:sp>
        <p:nvSpPr>
          <p:cNvPr id="7" name="矩形 6">
            <a:extLst>
              <a:ext uri="{FF2B5EF4-FFF2-40B4-BE49-F238E27FC236}">
                <a16:creationId xmlns:a16="http://schemas.microsoft.com/office/drawing/2014/main" id="{921370CB-C50E-71F9-72CF-82FFF192C659}"/>
              </a:ext>
            </a:extLst>
          </p:cNvPr>
          <p:cNvSpPr/>
          <p:nvPr/>
        </p:nvSpPr>
        <p:spPr>
          <a:xfrm>
            <a:off x="4073235" y="3429000"/>
            <a:ext cx="4267200" cy="4341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en-US" altLang="zh-CN" b="0" i="0" dirty="0">
                <a:effectLst/>
                <a:latin typeface="Inter"/>
              </a:rPr>
              <a:t>Trajectory Map of Bus in Hong Kong </a:t>
            </a:r>
          </a:p>
        </p:txBody>
      </p:sp>
      <p:sp>
        <p:nvSpPr>
          <p:cNvPr id="2" name="矩形 1">
            <a:extLst>
              <a:ext uri="{FF2B5EF4-FFF2-40B4-BE49-F238E27FC236}">
                <a16:creationId xmlns:a16="http://schemas.microsoft.com/office/drawing/2014/main" id="{1E4C6A7E-0B1A-716A-050E-F033A04DEA6C}"/>
              </a:ext>
            </a:extLst>
          </p:cNvPr>
          <p:cNvSpPr/>
          <p:nvPr/>
        </p:nvSpPr>
        <p:spPr>
          <a:xfrm>
            <a:off x="2574924" y="6283900"/>
            <a:ext cx="1985820" cy="4664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zh-CN" altLang="en-US" dirty="0">
                <a:latin typeface="Inter"/>
              </a:rPr>
              <a:t>底部改成</a:t>
            </a:r>
            <a:r>
              <a:rPr lang="en-US" altLang="zh-CN" dirty="0" err="1">
                <a:latin typeface="Inter"/>
              </a:rPr>
              <a:t>HKeBus</a:t>
            </a:r>
            <a:endParaRPr lang="en-US" altLang="zh-CN" b="0" i="0" dirty="0">
              <a:effectLst/>
              <a:latin typeface="Inter"/>
            </a:endParaRPr>
          </a:p>
        </p:txBody>
      </p:sp>
    </p:spTree>
    <p:extLst>
      <p:ext uri="{BB962C8B-B14F-4D97-AF65-F5344CB8AC3E}">
        <p14:creationId xmlns:p14="http://schemas.microsoft.com/office/powerpoint/2010/main" val="37207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5EE88-D522-1EF9-E26C-E6155FEF0883}"/>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E52A85E4-F17D-FEE9-B4EF-5E88C4C38A41}"/>
              </a:ext>
            </a:extLst>
          </p:cNvPr>
          <p:cNvPicPr>
            <a:picLocks noChangeAspect="1"/>
          </p:cNvPicPr>
          <p:nvPr/>
        </p:nvPicPr>
        <p:blipFill>
          <a:blip r:embed="rId2"/>
          <a:stretch>
            <a:fillRect/>
          </a:stretch>
        </p:blipFill>
        <p:spPr>
          <a:xfrm>
            <a:off x="0" y="0"/>
            <a:ext cx="12192000" cy="6858000"/>
          </a:xfrm>
          <a:prstGeom prst="rect">
            <a:avLst/>
          </a:prstGeom>
        </p:spPr>
      </p:pic>
      <p:sp>
        <p:nvSpPr>
          <p:cNvPr id="6" name="矩形 5">
            <a:extLst>
              <a:ext uri="{FF2B5EF4-FFF2-40B4-BE49-F238E27FC236}">
                <a16:creationId xmlns:a16="http://schemas.microsoft.com/office/drawing/2014/main" id="{3F896BD2-8EE1-FCEB-8DB9-3907DBE41FEC}"/>
              </a:ext>
            </a:extLst>
          </p:cNvPr>
          <p:cNvSpPr/>
          <p:nvPr/>
        </p:nvSpPr>
        <p:spPr>
          <a:xfrm>
            <a:off x="1256145" y="5888182"/>
            <a:ext cx="3334328" cy="74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Inter"/>
              </a:rPr>
              <a:t>蓝色的改名为</a:t>
            </a:r>
            <a:r>
              <a:rPr lang="en-US" altLang="zh-CN" dirty="0">
                <a:latin typeface="Inter"/>
              </a:rPr>
              <a:t>Bus</a:t>
            </a:r>
            <a:r>
              <a:rPr lang="zh-CN" altLang="en-US" dirty="0">
                <a:latin typeface="Inter"/>
              </a:rPr>
              <a:t>，红色改名为</a:t>
            </a:r>
            <a:r>
              <a:rPr lang="en-US" altLang="zh-CN" dirty="0">
                <a:latin typeface="Inter"/>
              </a:rPr>
              <a:t>Minibus</a:t>
            </a:r>
            <a:r>
              <a:rPr lang="zh-CN" altLang="en-US" dirty="0">
                <a:latin typeface="Inter"/>
              </a:rPr>
              <a:t>，蓝色放在红色上方</a:t>
            </a:r>
            <a:endParaRPr lang="en-US" altLang="zh-CN" dirty="0">
              <a:latin typeface="Inter"/>
            </a:endParaRPr>
          </a:p>
        </p:txBody>
      </p:sp>
      <p:sp>
        <p:nvSpPr>
          <p:cNvPr id="7" name="矩形 6">
            <a:extLst>
              <a:ext uri="{FF2B5EF4-FFF2-40B4-BE49-F238E27FC236}">
                <a16:creationId xmlns:a16="http://schemas.microsoft.com/office/drawing/2014/main" id="{3DE9F070-07A6-9605-1267-DC06C7919007}"/>
              </a:ext>
            </a:extLst>
          </p:cNvPr>
          <p:cNvSpPr/>
          <p:nvPr/>
        </p:nvSpPr>
        <p:spPr>
          <a:xfrm>
            <a:off x="5320144" y="817417"/>
            <a:ext cx="4267200" cy="697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zh-CN" altLang="en-US" dirty="0">
                <a:latin typeface="Inter"/>
              </a:rPr>
              <a:t>标题：</a:t>
            </a:r>
            <a:r>
              <a:rPr lang="en-US" altLang="zh-CN" b="0" i="0" dirty="0">
                <a:effectLst/>
                <a:latin typeface="Inter"/>
              </a:rPr>
              <a:t>Trajectory Map of Bus in Hong Kong</a:t>
            </a:r>
          </a:p>
          <a:p>
            <a:pPr algn="ctr">
              <a:lnSpc>
                <a:spcPts val="1800"/>
              </a:lnSpc>
              <a:spcBef>
                <a:spcPts val="375"/>
              </a:spcBef>
              <a:spcAft>
                <a:spcPts val="750"/>
              </a:spcAft>
            </a:pPr>
            <a:r>
              <a:rPr lang="zh-CN" altLang="en-US" b="0" i="0" dirty="0">
                <a:effectLst/>
                <a:latin typeface="Inter"/>
              </a:rPr>
              <a:t>另一张地图里面的标题也改下</a:t>
            </a:r>
            <a:endParaRPr lang="en-US" altLang="zh-CN" b="0" i="0" dirty="0">
              <a:effectLst/>
              <a:latin typeface="Inter"/>
            </a:endParaRPr>
          </a:p>
        </p:txBody>
      </p:sp>
      <p:sp>
        <p:nvSpPr>
          <p:cNvPr id="4" name="矩形 3">
            <a:extLst>
              <a:ext uri="{FF2B5EF4-FFF2-40B4-BE49-F238E27FC236}">
                <a16:creationId xmlns:a16="http://schemas.microsoft.com/office/drawing/2014/main" id="{A2A2FE4E-6C10-3E06-8385-0D2A605A8880}"/>
              </a:ext>
            </a:extLst>
          </p:cNvPr>
          <p:cNvSpPr/>
          <p:nvPr/>
        </p:nvSpPr>
        <p:spPr>
          <a:xfrm>
            <a:off x="3195782" y="5283201"/>
            <a:ext cx="1320801" cy="295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0" i="0" dirty="0">
                <a:effectLst/>
                <a:latin typeface="Inter"/>
              </a:rPr>
              <a:t>GMT+8</a:t>
            </a:r>
          </a:p>
        </p:txBody>
      </p:sp>
    </p:spTree>
    <p:extLst>
      <p:ext uri="{BB962C8B-B14F-4D97-AF65-F5344CB8AC3E}">
        <p14:creationId xmlns:p14="http://schemas.microsoft.com/office/powerpoint/2010/main" val="255022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68F06-16A9-0379-AD04-6066A05907FC}"/>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DFB8AAD-2D74-2417-618B-489A960564B4}"/>
              </a:ext>
            </a:extLst>
          </p:cNvPr>
          <p:cNvSpPr txBox="1"/>
          <p:nvPr/>
        </p:nvSpPr>
        <p:spPr>
          <a:xfrm>
            <a:off x="742949" y="438150"/>
            <a:ext cx="11106151" cy="4185761"/>
          </a:xfrm>
          <a:prstGeom prst="rect">
            <a:avLst/>
          </a:prstGeom>
          <a:noFill/>
        </p:spPr>
        <p:txBody>
          <a:bodyPr wrap="square" rtlCol="0">
            <a:spAutoFit/>
          </a:bodyPr>
          <a:lstStyle/>
          <a:p>
            <a:r>
              <a:rPr lang="en-US" altLang="zh-CN" sz="3200" dirty="0">
                <a:latin typeface="Aptos" panose="020B0004020202020204" pitchFamily="34" charset="0"/>
              </a:rPr>
              <a:t>Data</a:t>
            </a:r>
          </a:p>
          <a:p>
            <a:r>
              <a:rPr lang="en-US" altLang="zh-CN" sz="1600" dirty="0">
                <a:solidFill>
                  <a:schemeClr val="bg2">
                    <a:lumMod val="50000"/>
                  </a:schemeClr>
                </a:solidFill>
                <a:latin typeface="Aptos" panose="020B0004020202020204" pitchFamily="34" charset="0"/>
              </a:rPr>
              <a:t>The data used in this study are all open-source data from DATA.GOV.HK.</a:t>
            </a:r>
          </a:p>
          <a:p>
            <a:r>
              <a:rPr lang="en-US" altLang="zh-CN" sz="2000" dirty="0">
                <a:latin typeface="Aptos" panose="020B0004020202020204" pitchFamily="34" charset="0"/>
              </a:rPr>
              <a:t>1. Public Transport</a:t>
            </a:r>
          </a:p>
          <a:p>
            <a:r>
              <a:rPr lang="en-US" altLang="zh-CN" dirty="0">
                <a:latin typeface="Aptos" panose="020B0004020202020204" pitchFamily="34" charset="0"/>
              </a:rPr>
              <a:t>1.1 Basic Information</a:t>
            </a:r>
          </a:p>
          <a:p>
            <a:pPr marL="285750" indent="-285750">
              <a:buFont typeface="Arial" panose="020B0604020202020204" pitchFamily="34" charset="0"/>
              <a:buChar char="•"/>
            </a:pPr>
            <a:r>
              <a:rPr lang="en-US" altLang="zh-CN" dirty="0">
                <a:latin typeface="Aptos" panose="020B0004020202020204" pitchFamily="34" charset="0"/>
                <a:hlinkClick r:id="rId2"/>
              </a:rPr>
              <a:t>Routes and fares of public transport</a:t>
            </a:r>
            <a:endParaRPr lang="en-US" altLang="zh-CN" dirty="0">
              <a:latin typeface="Aptos" panose="020B0004020202020204" pitchFamily="34" charset="0"/>
            </a:endParaRPr>
          </a:p>
          <a:p>
            <a:r>
              <a:rPr lang="en-US" altLang="zh-CN" dirty="0">
                <a:latin typeface="Aptos" panose="020B0004020202020204" pitchFamily="34" charset="0"/>
              </a:rPr>
              <a:t>1.2 Estimated Time of Arrival (ETA)</a:t>
            </a:r>
          </a:p>
          <a:p>
            <a:pPr marL="285750" indent="-285750">
              <a:buFont typeface="Arial" panose="020B0604020202020204" pitchFamily="34" charset="0"/>
              <a:buChar char="•"/>
            </a:pPr>
            <a:r>
              <a:rPr lang="en-US" altLang="zh-CN" dirty="0">
                <a:latin typeface="Aptos" panose="020B0004020202020204" pitchFamily="34" charset="0"/>
                <a:hlinkClick r:id="rId3"/>
              </a:rPr>
              <a:t>Citybus and NLB</a:t>
            </a:r>
            <a:endParaRPr lang="en-US" altLang="zh-CN" dirty="0">
              <a:latin typeface="Aptos" panose="020B0004020202020204" pitchFamily="34" charset="0"/>
            </a:endParaRPr>
          </a:p>
          <a:p>
            <a:pPr marL="285750" indent="-285750">
              <a:buFont typeface="Arial" panose="020B0604020202020204" pitchFamily="34" charset="0"/>
              <a:buChar char="•"/>
            </a:pPr>
            <a:r>
              <a:rPr lang="en-US" altLang="zh-CN" dirty="0">
                <a:latin typeface="Aptos" panose="020B0004020202020204" pitchFamily="34" charset="0"/>
                <a:hlinkClick r:id="rId4"/>
              </a:rPr>
              <a:t>KMB</a:t>
            </a:r>
            <a:endParaRPr lang="en-US" altLang="zh-CN" dirty="0">
              <a:latin typeface="Aptos" panose="020B0004020202020204" pitchFamily="34" charset="0"/>
            </a:endParaRPr>
          </a:p>
          <a:p>
            <a:pPr marL="285750" indent="-285750">
              <a:buFont typeface="Arial" panose="020B0604020202020204" pitchFamily="34" charset="0"/>
              <a:buChar char="•"/>
            </a:pPr>
            <a:r>
              <a:rPr lang="en-US" altLang="zh-CN" dirty="0">
                <a:latin typeface="Aptos" panose="020B0004020202020204" pitchFamily="34" charset="0"/>
                <a:hlinkClick r:id="rId5"/>
              </a:rPr>
              <a:t>MTR (Feeder) Bus</a:t>
            </a:r>
            <a:endParaRPr lang="en-US" altLang="zh-CN" dirty="0">
              <a:latin typeface="Aptos" panose="020B0004020202020204" pitchFamily="34" charset="0"/>
            </a:endParaRPr>
          </a:p>
          <a:p>
            <a:pPr marL="285750" indent="-285750">
              <a:buFont typeface="Arial" panose="020B0604020202020204" pitchFamily="34" charset="0"/>
              <a:buChar char="•"/>
            </a:pPr>
            <a:r>
              <a:rPr lang="en-US" altLang="zh-CN" dirty="0">
                <a:latin typeface="Aptos" panose="020B0004020202020204" pitchFamily="34" charset="0"/>
                <a:hlinkClick r:id="rId6"/>
              </a:rPr>
              <a:t>GMB</a:t>
            </a:r>
            <a:endParaRPr lang="en-US" altLang="zh-CN" dirty="0">
              <a:latin typeface="Aptos" panose="020B0004020202020204" pitchFamily="34" charset="0"/>
            </a:endParaRPr>
          </a:p>
          <a:p>
            <a:r>
              <a:rPr lang="en-US" altLang="zh-CN" sz="2000" dirty="0">
                <a:latin typeface="Aptos" panose="020B0004020202020204" pitchFamily="34" charset="0"/>
              </a:rPr>
              <a:t>2. Other Spatial Data</a:t>
            </a:r>
          </a:p>
          <a:p>
            <a:pPr marL="285750" indent="-285750">
              <a:buFont typeface="Arial" panose="020B0604020202020204" pitchFamily="34" charset="0"/>
              <a:buChar char="•"/>
            </a:pPr>
            <a:r>
              <a:rPr lang="en-US" altLang="zh-CN" dirty="0">
                <a:latin typeface="Aptos" panose="020B0004020202020204" pitchFamily="34" charset="0"/>
                <a:hlinkClick r:id="rId7"/>
              </a:rPr>
              <a:t>Road Network</a:t>
            </a:r>
            <a:endParaRPr lang="en-US" altLang="zh-CN" dirty="0">
              <a:latin typeface="Aptos" panose="020B0004020202020204" pitchFamily="34" charset="0"/>
            </a:endParaRPr>
          </a:p>
          <a:p>
            <a:pPr marL="285750" indent="-285750">
              <a:buFont typeface="Arial" panose="020B0604020202020204" pitchFamily="34" charset="0"/>
              <a:buChar char="•"/>
            </a:pPr>
            <a:r>
              <a:rPr lang="en-US" altLang="zh-CN" dirty="0">
                <a:latin typeface="Aptos" panose="020B0004020202020204" pitchFamily="34" charset="0"/>
                <a:hlinkClick r:id="rId8"/>
              </a:rPr>
              <a:t>Tertiary Planning Units &amp; Subunits</a:t>
            </a:r>
            <a:endParaRPr lang="en-US" altLang="zh-CN" dirty="0">
              <a:latin typeface="Aptos" panose="020B0004020202020204" pitchFamily="34" charset="0"/>
            </a:endParaRPr>
          </a:p>
          <a:p>
            <a:pPr marL="285750" indent="-285750">
              <a:buFont typeface="Arial" panose="020B0604020202020204" pitchFamily="34" charset="0"/>
              <a:buChar char="•"/>
            </a:pPr>
            <a:r>
              <a:rPr lang="en-US" altLang="zh-CN" dirty="0">
                <a:latin typeface="Aptos" panose="020B0004020202020204" pitchFamily="34" charset="0"/>
                <a:hlinkClick r:id="rId9"/>
              </a:rPr>
              <a:t>Digital Terrain Model (DTM)</a:t>
            </a:r>
            <a:endParaRPr lang="zh-CN" altLang="en-US" dirty="0">
              <a:latin typeface="Aptos" panose="020B0004020202020204" pitchFamily="34" charset="0"/>
            </a:endParaRPr>
          </a:p>
        </p:txBody>
      </p:sp>
      <p:sp>
        <p:nvSpPr>
          <p:cNvPr id="4" name="矩形 3">
            <a:extLst>
              <a:ext uri="{FF2B5EF4-FFF2-40B4-BE49-F238E27FC236}">
                <a16:creationId xmlns:a16="http://schemas.microsoft.com/office/drawing/2014/main" id="{8341627B-46B3-3DF3-477C-A41535833D7A}"/>
              </a:ext>
            </a:extLst>
          </p:cNvPr>
          <p:cNvSpPr/>
          <p:nvPr/>
        </p:nvSpPr>
        <p:spPr>
          <a:xfrm>
            <a:off x="742949" y="4989368"/>
            <a:ext cx="10858500" cy="5541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zh-CN" altLang="en-US" b="0" i="0" dirty="0">
                <a:effectLst/>
                <a:latin typeface="Inter"/>
              </a:rPr>
              <a:t>可点击的超链接请参照以上</a:t>
            </a:r>
            <a:endParaRPr lang="en-US" altLang="zh-CN" b="0" i="0" dirty="0">
              <a:effectLst/>
              <a:latin typeface="Inter"/>
            </a:endParaRPr>
          </a:p>
        </p:txBody>
      </p:sp>
    </p:spTree>
    <p:extLst>
      <p:ext uri="{BB962C8B-B14F-4D97-AF65-F5344CB8AC3E}">
        <p14:creationId xmlns:p14="http://schemas.microsoft.com/office/powerpoint/2010/main" val="78223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6D2E6-3596-0FBA-4A44-25790254420E}"/>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DF298A40-3D45-2D3E-A12E-71BA6A388B62}"/>
              </a:ext>
            </a:extLst>
          </p:cNvPr>
          <p:cNvPicPr>
            <a:picLocks noChangeAspect="1"/>
          </p:cNvPicPr>
          <p:nvPr/>
        </p:nvPicPr>
        <p:blipFill>
          <a:blip r:embed="rId2"/>
          <a:stretch>
            <a:fillRect/>
          </a:stretch>
        </p:blipFill>
        <p:spPr>
          <a:xfrm>
            <a:off x="0" y="0"/>
            <a:ext cx="12192000" cy="6978316"/>
          </a:xfrm>
          <a:prstGeom prst="rect">
            <a:avLst/>
          </a:prstGeom>
        </p:spPr>
      </p:pic>
      <p:sp>
        <p:nvSpPr>
          <p:cNvPr id="6" name="矩形 5">
            <a:extLst>
              <a:ext uri="{FF2B5EF4-FFF2-40B4-BE49-F238E27FC236}">
                <a16:creationId xmlns:a16="http://schemas.microsoft.com/office/drawing/2014/main" id="{411F0A85-85A7-0DB0-1867-742905EDA7F1}"/>
              </a:ext>
            </a:extLst>
          </p:cNvPr>
          <p:cNvSpPr/>
          <p:nvPr/>
        </p:nvSpPr>
        <p:spPr>
          <a:xfrm>
            <a:off x="1905000" y="1803400"/>
            <a:ext cx="7924801" cy="37591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en-US" altLang="zh-CN" dirty="0">
                <a:latin typeface="Inter"/>
              </a:rPr>
              <a:t>PI: Tony</a:t>
            </a:r>
          </a:p>
          <a:p>
            <a:pPr algn="ctr">
              <a:lnSpc>
                <a:spcPts val="1800"/>
              </a:lnSpc>
              <a:spcBef>
                <a:spcPts val="375"/>
              </a:spcBef>
              <a:spcAft>
                <a:spcPts val="750"/>
              </a:spcAft>
            </a:pPr>
            <a:r>
              <a:rPr lang="en-US" altLang="zh-CN" b="0" i="0" dirty="0">
                <a:effectLst/>
                <a:latin typeface="Inter"/>
              </a:rPr>
              <a:t>Researchers &amp; Developers</a:t>
            </a:r>
            <a:r>
              <a:rPr lang="zh-CN" altLang="en-US" b="0" i="0" dirty="0">
                <a:effectLst/>
                <a:latin typeface="Inter"/>
              </a:rPr>
              <a:t>：</a:t>
            </a:r>
            <a:endParaRPr lang="en-US" altLang="zh-CN" b="0" i="0" dirty="0">
              <a:effectLst/>
              <a:latin typeface="Inter"/>
            </a:endParaRPr>
          </a:p>
          <a:p>
            <a:pPr marL="342900" indent="-342900" algn="ctr">
              <a:lnSpc>
                <a:spcPts val="1800"/>
              </a:lnSpc>
              <a:spcBef>
                <a:spcPts val="375"/>
              </a:spcBef>
              <a:spcAft>
                <a:spcPts val="750"/>
              </a:spcAft>
              <a:buAutoNum type="arabicPeriod"/>
            </a:pPr>
            <a:r>
              <a:rPr lang="en-US" altLang="zh-CN" dirty="0">
                <a:latin typeface="Inter"/>
              </a:rPr>
              <a:t>Zili TIAN </a:t>
            </a:r>
            <a:r>
              <a:rPr lang="en-US" altLang="zh-CN" b="0" i="0" dirty="0">
                <a:effectLst/>
                <a:latin typeface="Inter"/>
              </a:rPr>
              <a:t>Leading Researcher &amp; PhD student</a:t>
            </a:r>
          </a:p>
          <a:p>
            <a:pPr marL="342900" indent="-342900" algn="ctr">
              <a:lnSpc>
                <a:spcPts val="1800"/>
              </a:lnSpc>
              <a:spcBef>
                <a:spcPts val="375"/>
              </a:spcBef>
              <a:spcAft>
                <a:spcPts val="750"/>
              </a:spcAft>
              <a:buFontTx/>
              <a:buAutoNum type="arabicPeriod"/>
            </a:pPr>
            <a:r>
              <a:rPr lang="en-US" altLang="zh-CN" dirty="0" err="1">
                <a:latin typeface="Inter"/>
              </a:rPr>
              <a:t>Shiqi</a:t>
            </a:r>
            <a:r>
              <a:rPr lang="en-US" altLang="zh-CN" dirty="0">
                <a:latin typeface="Inter"/>
              </a:rPr>
              <a:t> WANG </a:t>
            </a:r>
            <a:r>
              <a:rPr lang="en-US" altLang="zh-CN" b="0" i="0" dirty="0">
                <a:effectLst/>
                <a:latin typeface="Inter"/>
              </a:rPr>
              <a:t>Leading Researcher &amp; PhD candidate</a:t>
            </a:r>
            <a:endParaRPr lang="en-US" altLang="zh-CN" dirty="0">
              <a:latin typeface="Inter"/>
            </a:endParaRPr>
          </a:p>
          <a:p>
            <a:pPr marL="342900" indent="-342900" algn="ctr">
              <a:lnSpc>
                <a:spcPts val="1800"/>
              </a:lnSpc>
              <a:spcBef>
                <a:spcPts val="375"/>
              </a:spcBef>
              <a:spcAft>
                <a:spcPts val="750"/>
              </a:spcAft>
              <a:buFontTx/>
              <a:buAutoNum type="arabicPeriod"/>
            </a:pPr>
            <a:r>
              <a:rPr lang="en-US" altLang="zh-CN" dirty="0">
                <a:latin typeface="Inter"/>
              </a:rPr>
              <a:t>Xiong Yang </a:t>
            </a:r>
            <a:r>
              <a:rPr lang="en-US" altLang="zh-CN" b="0" i="0" dirty="0">
                <a:effectLst/>
                <a:latin typeface="Inter"/>
              </a:rPr>
              <a:t>Leading Researcher &amp; Postdoc Fellow</a:t>
            </a:r>
          </a:p>
          <a:p>
            <a:pPr marL="342900" indent="-342900" algn="ctr">
              <a:lnSpc>
                <a:spcPts val="1800"/>
              </a:lnSpc>
              <a:spcBef>
                <a:spcPts val="375"/>
              </a:spcBef>
              <a:spcAft>
                <a:spcPts val="750"/>
              </a:spcAft>
              <a:buFontTx/>
              <a:buAutoNum type="arabicPeriod"/>
            </a:pPr>
            <a:r>
              <a:rPr lang="en-US" altLang="zh-CN" b="0" i="0" dirty="0" err="1">
                <a:effectLst/>
                <a:latin typeface="Inter"/>
              </a:rPr>
              <a:t>Zhiqing</a:t>
            </a:r>
            <a:r>
              <a:rPr lang="en-US" altLang="zh-CN" b="0" i="0" dirty="0">
                <a:effectLst/>
                <a:latin typeface="Inter"/>
              </a:rPr>
              <a:t> PAN Website Developer &amp; Research Assistant</a:t>
            </a:r>
          </a:p>
          <a:p>
            <a:pPr algn="ctr">
              <a:lnSpc>
                <a:spcPts val="1800"/>
              </a:lnSpc>
              <a:spcBef>
                <a:spcPts val="375"/>
              </a:spcBef>
              <a:spcAft>
                <a:spcPts val="750"/>
              </a:spcAft>
            </a:pPr>
            <a:r>
              <a:rPr lang="en-US" altLang="zh-CN" b="0" i="0" dirty="0">
                <a:effectLst/>
                <a:latin typeface="Inter"/>
              </a:rPr>
              <a:t>International Collaborators</a:t>
            </a:r>
          </a:p>
          <a:p>
            <a:pPr marL="342900" indent="-342900" algn="ctr">
              <a:lnSpc>
                <a:spcPts val="2100"/>
              </a:lnSpc>
              <a:buAutoNum type="arabicPeriod"/>
            </a:pPr>
            <a:r>
              <a:rPr lang="en-US" altLang="zh-CN" b="1" i="0" dirty="0" err="1">
                <a:effectLst/>
                <a:latin typeface="Inter"/>
              </a:rPr>
              <a:t>Zhenhan</a:t>
            </a:r>
            <a:r>
              <a:rPr lang="en-US" altLang="zh-CN" b="1" i="0" dirty="0">
                <a:effectLst/>
                <a:latin typeface="Inter"/>
              </a:rPr>
              <a:t> PENG </a:t>
            </a:r>
            <a:r>
              <a:rPr lang="en-US" altLang="zh-CN" b="0" i="0" dirty="0">
                <a:effectLst/>
                <a:latin typeface="Inter"/>
              </a:rPr>
              <a:t>PhD Student at KU Leuven, Belgium</a:t>
            </a:r>
          </a:p>
          <a:p>
            <a:pPr marL="342900" indent="-342900" algn="ctr">
              <a:lnSpc>
                <a:spcPts val="2100"/>
              </a:lnSpc>
              <a:buAutoNum type="arabicPeriod"/>
            </a:pPr>
            <a:r>
              <a:rPr lang="en-US" altLang="zh-CN" dirty="0">
                <a:latin typeface="Inter"/>
              </a:rPr>
              <a:t>Jiaxing LIU Lecturer at </a:t>
            </a:r>
            <a:r>
              <a:rPr lang="en-US" altLang="zh-CN" dirty="0" err="1">
                <a:latin typeface="Inter"/>
              </a:rPr>
              <a:t>Gannan</a:t>
            </a:r>
            <a:r>
              <a:rPr lang="en-US" altLang="zh-CN" dirty="0">
                <a:latin typeface="Inter"/>
              </a:rPr>
              <a:t> University of Science and Technology</a:t>
            </a:r>
          </a:p>
          <a:p>
            <a:pPr algn="ctr">
              <a:lnSpc>
                <a:spcPts val="2100"/>
              </a:lnSpc>
            </a:pPr>
            <a:r>
              <a:rPr lang="zh-CN" altLang="en-US" b="0" i="0" dirty="0">
                <a:effectLst/>
                <a:latin typeface="Inter"/>
              </a:rPr>
              <a:t>照片用课题组网站的就行，</a:t>
            </a:r>
            <a:r>
              <a:rPr lang="en-US" altLang="zh-CN" b="0" i="0" dirty="0" err="1">
                <a:effectLst/>
                <a:latin typeface="Inter"/>
              </a:rPr>
              <a:t>jiaxing</a:t>
            </a:r>
            <a:r>
              <a:rPr lang="zh-CN" altLang="en-US" b="0" i="0" dirty="0">
                <a:effectLst/>
                <a:latin typeface="Inter"/>
              </a:rPr>
              <a:t>的在这</a:t>
            </a:r>
            <a:r>
              <a:rPr lang="zh-CN" altLang="en-US" dirty="0">
                <a:solidFill>
                  <a:srgbClr val="467886"/>
                </a:solidFill>
                <a:hlinkClick r:id="rId3">
                  <a:extLst>
                    <a:ext uri="{A12FA001-AC4F-418D-AE19-62706E023703}">
                      <ahyp:hlinkClr xmlns:ahyp="http://schemas.microsoft.com/office/drawing/2018/hyperlinkcolor" val="tx"/>
                    </a:ext>
                  </a:extLst>
                </a:hlinkClick>
              </a:rPr>
              <a:t>刘佳兴</a:t>
            </a:r>
            <a:r>
              <a:rPr lang="en-US" altLang="zh-CN" dirty="0">
                <a:solidFill>
                  <a:srgbClr val="467886"/>
                </a:solidFill>
                <a:hlinkClick r:id="rId3">
                  <a:extLst>
                    <a:ext uri="{A12FA001-AC4F-418D-AE19-62706E023703}">
                      <ahyp:hlinkClr xmlns:ahyp="http://schemas.microsoft.com/office/drawing/2018/hyperlinkcolor" val="tx"/>
                    </a:ext>
                  </a:extLst>
                </a:hlinkClick>
              </a:rPr>
              <a:t>-</a:t>
            </a:r>
            <a:r>
              <a:rPr lang="zh-CN" altLang="en-US" dirty="0">
                <a:solidFill>
                  <a:srgbClr val="467886"/>
                </a:solidFill>
                <a:hlinkClick r:id="rId3">
                  <a:extLst>
                    <a:ext uri="{A12FA001-AC4F-418D-AE19-62706E023703}">
                      <ahyp:hlinkClr xmlns:ahyp="http://schemas.microsoft.com/office/drawing/2018/hyperlinkcolor" val="tx"/>
                    </a:ext>
                  </a:extLst>
                </a:hlinkClick>
              </a:rPr>
              <a:t>赣南科技学院</a:t>
            </a:r>
            <a:r>
              <a:rPr lang="en-US" altLang="zh-CN" dirty="0">
                <a:solidFill>
                  <a:srgbClr val="467886"/>
                </a:solidFill>
                <a:hlinkClick r:id="rId3">
                  <a:extLst>
                    <a:ext uri="{A12FA001-AC4F-418D-AE19-62706E023703}">
                      <ahyp:hlinkClr xmlns:ahyp="http://schemas.microsoft.com/office/drawing/2018/hyperlinkcolor" val="tx"/>
                    </a:ext>
                  </a:extLst>
                </a:hlinkClick>
              </a:rPr>
              <a:t>-</a:t>
            </a:r>
            <a:r>
              <a:rPr lang="zh-CN" altLang="en-US" dirty="0">
                <a:solidFill>
                  <a:schemeClr val="bg1"/>
                </a:solidFill>
                <a:hlinkClick r:id="rId3">
                  <a:extLst>
                    <a:ext uri="{A12FA001-AC4F-418D-AE19-62706E023703}">
                      <ahyp:hlinkClr xmlns:ahyp="http://schemas.microsoft.com/office/drawing/2018/hyperlinkcolor" val="tx"/>
                    </a:ext>
                  </a:extLst>
                </a:hlinkClick>
              </a:rPr>
              <a:t>资源与土木工程学院</a:t>
            </a:r>
            <a:endParaRPr lang="en-US" altLang="zh-CN" b="0" i="0" dirty="0">
              <a:solidFill>
                <a:schemeClr val="bg1"/>
              </a:solidFill>
              <a:effectLst/>
              <a:latin typeface="Inter"/>
            </a:endParaRPr>
          </a:p>
        </p:txBody>
      </p:sp>
      <p:sp>
        <p:nvSpPr>
          <p:cNvPr id="7" name="矩形 6">
            <a:extLst>
              <a:ext uri="{FF2B5EF4-FFF2-40B4-BE49-F238E27FC236}">
                <a16:creationId xmlns:a16="http://schemas.microsoft.com/office/drawing/2014/main" id="{D17ACE84-2E03-D2C9-EABB-A1D6B93A206F}"/>
              </a:ext>
            </a:extLst>
          </p:cNvPr>
          <p:cNvSpPr/>
          <p:nvPr/>
        </p:nvSpPr>
        <p:spPr>
          <a:xfrm>
            <a:off x="0" y="0"/>
            <a:ext cx="4267200" cy="4341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nter"/>
              </a:rPr>
              <a:t>T</a:t>
            </a:r>
            <a:r>
              <a:rPr lang="en-US" altLang="zh-CN" b="0" i="0" dirty="0">
                <a:effectLst/>
                <a:latin typeface="Inter"/>
              </a:rPr>
              <a:t>eam</a:t>
            </a:r>
            <a:r>
              <a:rPr lang="zh-CN" altLang="en-US" b="0" i="0" dirty="0">
                <a:effectLst/>
                <a:latin typeface="Inter"/>
              </a:rPr>
              <a:t>参照</a:t>
            </a:r>
            <a:r>
              <a:rPr lang="en-US" altLang="zh-CN" b="0" i="0" dirty="0">
                <a:effectLst/>
                <a:latin typeface="Inter"/>
              </a:rPr>
              <a:t>Global EV</a:t>
            </a:r>
            <a:r>
              <a:rPr lang="zh-CN" altLang="en-US" dirty="0">
                <a:latin typeface="Inter"/>
              </a:rPr>
              <a:t>的，人员换一下</a:t>
            </a:r>
            <a:endParaRPr lang="en-US" altLang="zh-CN" b="0" i="0" dirty="0">
              <a:effectLst/>
              <a:latin typeface="Inter"/>
            </a:endParaRPr>
          </a:p>
        </p:txBody>
      </p:sp>
    </p:spTree>
    <p:extLst>
      <p:ext uri="{BB962C8B-B14F-4D97-AF65-F5344CB8AC3E}">
        <p14:creationId xmlns:p14="http://schemas.microsoft.com/office/powerpoint/2010/main" val="182817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C18E5-9057-D9E4-F5D3-BF80B3E9873F}"/>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18357C5C-AA38-3170-4174-A4165D0849F1}"/>
              </a:ext>
            </a:extLst>
          </p:cNvPr>
          <p:cNvPicPr>
            <a:picLocks noChangeAspect="1"/>
          </p:cNvPicPr>
          <p:nvPr/>
        </p:nvPicPr>
        <p:blipFill>
          <a:blip r:embed="rId2"/>
          <a:stretch>
            <a:fillRect/>
          </a:stretch>
        </p:blipFill>
        <p:spPr>
          <a:xfrm>
            <a:off x="0" y="0"/>
            <a:ext cx="12191999" cy="6858000"/>
          </a:xfrm>
          <a:prstGeom prst="rect">
            <a:avLst/>
          </a:prstGeom>
        </p:spPr>
      </p:pic>
      <p:sp>
        <p:nvSpPr>
          <p:cNvPr id="5" name="矩形 4">
            <a:extLst>
              <a:ext uri="{FF2B5EF4-FFF2-40B4-BE49-F238E27FC236}">
                <a16:creationId xmlns:a16="http://schemas.microsoft.com/office/drawing/2014/main" id="{929299AD-C408-5BBB-2D28-5BB6D0D23580}"/>
              </a:ext>
            </a:extLst>
          </p:cNvPr>
          <p:cNvSpPr/>
          <p:nvPr/>
        </p:nvSpPr>
        <p:spPr>
          <a:xfrm>
            <a:off x="742950" y="1607993"/>
            <a:ext cx="10858500" cy="963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en-US" altLang="zh-CN" dirty="0">
                <a:latin typeface="Inter"/>
              </a:rPr>
              <a:t>1. </a:t>
            </a:r>
            <a:r>
              <a:rPr lang="en-US" altLang="zh-CN" dirty="0" err="1">
                <a:latin typeface="Inter"/>
              </a:rPr>
              <a:t>Zhenhan</a:t>
            </a:r>
            <a:r>
              <a:rPr lang="en-US" altLang="zh-CN" dirty="0">
                <a:latin typeface="Inter"/>
              </a:rPr>
              <a:t> Peng, </a:t>
            </a:r>
            <a:r>
              <a:rPr lang="en-US" altLang="zh-CN" dirty="0" err="1">
                <a:latin typeface="Inter"/>
              </a:rPr>
              <a:t>Zhuowei</a:t>
            </a:r>
            <a:r>
              <a:rPr lang="en-US" altLang="zh-CN" dirty="0">
                <a:latin typeface="Inter"/>
              </a:rPr>
              <a:t> Wang, </a:t>
            </a:r>
            <a:r>
              <a:rPr lang="en-US" altLang="zh-CN" dirty="0" err="1">
                <a:latin typeface="Inter"/>
              </a:rPr>
              <a:t>Shiqi</a:t>
            </a:r>
            <a:r>
              <a:rPr lang="en-US" altLang="zh-CN" dirty="0">
                <a:latin typeface="Inter"/>
              </a:rPr>
              <a:t> Wang, Anthony Chen, </a:t>
            </a:r>
            <a:r>
              <a:rPr lang="en-US" altLang="zh-CN" dirty="0" err="1">
                <a:latin typeface="Inter"/>
              </a:rPr>
              <a:t>Chengxiang</a:t>
            </a:r>
            <a:r>
              <a:rPr lang="en-US" altLang="zh-CN" dirty="0">
                <a:latin typeface="Inter"/>
              </a:rPr>
              <a:t> </a:t>
            </a:r>
            <a:r>
              <a:rPr lang="en-US" altLang="zh-CN" dirty="0" err="1">
                <a:latin typeface="Inter"/>
              </a:rPr>
              <a:t>Zhuge</a:t>
            </a:r>
            <a:r>
              <a:rPr lang="en-US" altLang="zh-CN" dirty="0">
                <a:latin typeface="Inter"/>
              </a:rPr>
              <a:t>*. (2024). Fuel and infrastructure options for electrifying public transit: A data-driven micro-simulation approach. Applied Energy, 369, 123577.</a:t>
            </a:r>
            <a:endParaRPr lang="en-US" altLang="zh-CN" b="0" i="0" dirty="0">
              <a:effectLst/>
              <a:latin typeface="Inter"/>
            </a:endParaRPr>
          </a:p>
        </p:txBody>
      </p:sp>
    </p:spTree>
    <p:extLst>
      <p:ext uri="{BB962C8B-B14F-4D97-AF65-F5344CB8AC3E}">
        <p14:creationId xmlns:p14="http://schemas.microsoft.com/office/powerpoint/2010/main" val="344288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969C9-67E2-DA8D-7A97-86CC089C045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045CFA1D-AF96-98FB-0B49-6F43F3800C95}"/>
              </a:ext>
            </a:extLst>
          </p:cNvPr>
          <p:cNvSpPr txBox="1"/>
          <p:nvPr/>
        </p:nvSpPr>
        <p:spPr>
          <a:xfrm>
            <a:off x="742950" y="438150"/>
            <a:ext cx="4314826" cy="584775"/>
          </a:xfrm>
          <a:prstGeom prst="rect">
            <a:avLst/>
          </a:prstGeom>
          <a:noFill/>
        </p:spPr>
        <p:txBody>
          <a:bodyPr wrap="square" rtlCol="0">
            <a:spAutoFit/>
          </a:bodyPr>
          <a:lstStyle/>
          <a:p>
            <a:r>
              <a:rPr lang="en-US" altLang="zh-CN" sz="3200" dirty="0">
                <a:latin typeface="Aptos" panose="020B0004020202020204" pitchFamily="34" charset="0"/>
              </a:rPr>
              <a:t>News</a:t>
            </a:r>
          </a:p>
        </p:txBody>
      </p:sp>
      <p:pic>
        <p:nvPicPr>
          <p:cNvPr id="2" name="Picture 2">
            <a:extLst>
              <a:ext uri="{FF2B5EF4-FFF2-40B4-BE49-F238E27FC236}">
                <a16:creationId xmlns:a16="http://schemas.microsoft.com/office/drawing/2014/main" id="{8AE83B1C-A139-B839-6294-57A236B15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6897" y="405581"/>
            <a:ext cx="2950945" cy="29509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D706BBA-9AD8-B3DC-B233-AFCD0FA0A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5640" y="3429000"/>
            <a:ext cx="3333460" cy="302341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70BB3C79-57FA-3BFB-7F84-3A95921038B4}"/>
              </a:ext>
            </a:extLst>
          </p:cNvPr>
          <p:cNvSpPr txBox="1"/>
          <p:nvPr/>
        </p:nvSpPr>
        <p:spPr>
          <a:xfrm>
            <a:off x="534158" y="1409998"/>
            <a:ext cx="7981482" cy="4616648"/>
          </a:xfrm>
          <a:prstGeom prst="rect">
            <a:avLst/>
          </a:prstGeom>
          <a:noFill/>
        </p:spPr>
        <p:txBody>
          <a:bodyPr wrap="square">
            <a:spAutoFit/>
          </a:bodyPr>
          <a:lstStyle/>
          <a:p>
            <a:r>
              <a:rPr lang="en-US" altLang="zh-CN" sz="1400" b="1" dirty="0"/>
              <a:t>Title: A Data-Driven Microsimulation-Based Optimization Model were developed for Electric Bus Systems in Hong Kong</a:t>
            </a:r>
          </a:p>
          <a:p>
            <a:br>
              <a:rPr lang="en-US" altLang="zh-CN" sz="1400" dirty="0"/>
            </a:br>
            <a:r>
              <a:rPr lang="en-US" altLang="zh-CN" sz="1400" dirty="0">
                <a:effectLst/>
              </a:rPr>
              <a:t>As Hong Kong accelerates its ambitious efforts to electrify its bus fleet, we are excited to unveil an  electric bus simulation model designed specifically for the city. Leveraging real-time bus arrival data, our team has reconstructed detailed full-day vehicle trajectories for Hong Kong’s bus network and accurately simulated the driving and charging behaviors of electric buses.</a:t>
            </a:r>
          </a:p>
          <a:p>
            <a:br>
              <a:rPr lang="en-US" altLang="zh-CN" sz="1400" dirty="0"/>
            </a:br>
            <a:r>
              <a:rPr lang="en-US" altLang="zh-CN" sz="1400" dirty="0">
                <a:effectLst/>
              </a:rPr>
              <a:t>To tackle the complexities of large-scale bus electrification, we have integrated the microsimulation module into a multi-objective optimization framework. This innovative approach empowers us to devise practical and efficient solutions for Hong Kong’s electrification strategy. Key aspects addressed include the selection of electric bus models, determination of procurement quantities, and the optimal planning of charging infrastructure, etc.</a:t>
            </a:r>
          </a:p>
          <a:p>
            <a:br>
              <a:rPr lang="en-US" altLang="zh-CN" sz="1400" dirty="0"/>
            </a:br>
            <a:r>
              <a:rPr lang="en-US" altLang="zh-CN" sz="1400" dirty="0">
                <a:effectLst/>
              </a:rPr>
              <a:t>Given Hong Kong’s challenging and varied terrain, we have further refined the simulation’s accuracy by incorporating gradient considerations. Our results highlight the critical role of terrain in shaping electrification schemes, demonstrating that accounting for gradients has a substantial and undeniable impact on the overall strategy.</a:t>
            </a:r>
          </a:p>
          <a:p>
            <a:br>
              <a:rPr lang="en-US" altLang="zh-CN" sz="1400" dirty="0"/>
            </a:br>
            <a:r>
              <a:rPr lang="en-US" altLang="zh-CN" sz="1400" dirty="0">
                <a:effectLst/>
              </a:rPr>
              <a:t>This study marks a step forward in supporting Hong Kong’s transition to a sustainable, electrified public transportation system.</a:t>
            </a:r>
          </a:p>
        </p:txBody>
      </p:sp>
      <p:sp>
        <p:nvSpPr>
          <p:cNvPr id="10" name="矩形 9">
            <a:extLst>
              <a:ext uri="{FF2B5EF4-FFF2-40B4-BE49-F238E27FC236}">
                <a16:creationId xmlns:a16="http://schemas.microsoft.com/office/drawing/2014/main" id="{4AF9445B-1DA2-EE35-DDA0-93D125114350}"/>
              </a:ext>
            </a:extLst>
          </p:cNvPr>
          <p:cNvSpPr/>
          <p:nvPr/>
        </p:nvSpPr>
        <p:spPr>
          <a:xfrm>
            <a:off x="8628313" y="333107"/>
            <a:ext cx="3029529" cy="4664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zh-CN" altLang="en-US" dirty="0">
                <a:latin typeface="Inter"/>
              </a:rPr>
              <a:t>两张图插入文中的任何位置</a:t>
            </a:r>
            <a:endParaRPr lang="en-US" altLang="zh-CN" b="0" i="0" dirty="0">
              <a:effectLst/>
              <a:latin typeface="Inter"/>
            </a:endParaRPr>
          </a:p>
        </p:txBody>
      </p:sp>
    </p:spTree>
    <p:extLst>
      <p:ext uri="{BB962C8B-B14F-4D97-AF65-F5344CB8AC3E}">
        <p14:creationId xmlns:p14="http://schemas.microsoft.com/office/powerpoint/2010/main" val="275897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6D493-1BDB-D908-52A8-382AAD5B071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6403C908-88BA-E8FA-6F24-32075C4DC577}"/>
              </a:ext>
            </a:extLst>
          </p:cNvPr>
          <p:cNvPicPr>
            <a:picLocks noChangeAspect="1"/>
          </p:cNvPicPr>
          <p:nvPr/>
        </p:nvPicPr>
        <p:blipFill>
          <a:blip r:embed="rId2"/>
          <a:stretch>
            <a:fillRect/>
          </a:stretch>
        </p:blipFill>
        <p:spPr>
          <a:xfrm>
            <a:off x="1" y="0"/>
            <a:ext cx="12192000" cy="6858000"/>
          </a:xfrm>
          <a:prstGeom prst="rect">
            <a:avLst/>
          </a:prstGeom>
        </p:spPr>
      </p:pic>
      <p:sp>
        <p:nvSpPr>
          <p:cNvPr id="8" name="矩形 7">
            <a:extLst>
              <a:ext uri="{FF2B5EF4-FFF2-40B4-BE49-F238E27FC236}">
                <a16:creationId xmlns:a16="http://schemas.microsoft.com/office/drawing/2014/main" id="{9E5133A8-A46A-46C7-D7CB-733E5E4DE9A4}"/>
              </a:ext>
            </a:extLst>
          </p:cNvPr>
          <p:cNvSpPr/>
          <p:nvPr/>
        </p:nvSpPr>
        <p:spPr>
          <a:xfrm>
            <a:off x="3168071" y="1722581"/>
            <a:ext cx="4267200" cy="4664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en-US" altLang="zh-CN" dirty="0">
                <a:latin typeface="Inter"/>
              </a:rPr>
              <a:t>hkebus@outlook.com</a:t>
            </a:r>
            <a:endParaRPr lang="en-US" altLang="zh-CN" b="0" i="0" dirty="0">
              <a:effectLst/>
              <a:latin typeface="Inter"/>
            </a:endParaRPr>
          </a:p>
        </p:txBody>
      </p:sp>
      <p:sp>
        <p:nvSpPr>
          <p:cNvPr id="2" name="矩形 1">
            <a:extLst>
              <a:ext uri="{FF2B5EF4-FFF2-40B4-BE49-F238E27FC236}">
                <a16:creationId xmlns:a16="http://schemas.microsoft.com/office/drawing/2014/main" id="{DE32A6B8-D6BC-A5E3-5439-919FA3667172}"/>
              </a:ext>
            </a:extLst>
          </p:cNvPr>
          <p:cNvSpPr/>
          <p:nvPr/>
        </p:nvSpPr>
        <p:spPr>
          <a:xfrm>
            <a:off x="2336799" y="6331525"/>
            <a:ext cx="1985820" cy="4664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spcBef>
                <a:spcPts val="375"/>
              </a:spcBef>
              <a:spcAft>
                <a:spcPts val="750"/>
              </a:spcAft>
            </a:pPr>
            <a:r>
              <a:rPr lang="en-US" altLang="zh-CN" dirty="0" err="1">
                <a:latin typeface="Inter"/>
              </a:rPr>
              <a:t>HKeBus</a:t>
            </a:r>
            <a:endParaRPr lang="en-US" altLang="zh-CN" b="0" i="0" dirty="0">
              <a:effectLst/>
              <a:latin typeface="Inter"/>
            </a:endParaRPr>
          </a:p>
        </p:txBody>
      </p:sp>
    </p:spTree>
    <p:extLst>
      <p:ext uri="{BB962C8B-B14F-4D97-AF65-F5344CB8AC3E}">
        <p14:creationId xmlns:p14="http://schemas.microsoft.com/office/powerpoint/2010/main" val="23244333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TotalTime>
  <Words>563</Words>
  <Application>Microsoft Office PowerPoint</Application>
  <PresentationFormat>宽屏</PresentationFormat>
  <Paragraphs>50</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Inter</vt:lpstr>
      <vt:lpstr>等线</vt:lpstr>
      <vt:lpstr>等线 Light</vt:lpstr>
      <vt:lpstr>Aptos</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TIAN, Zi Li [Student]</dc:creator>
  <cp:lastModifiedBy>TIAN, Zi Li [Student]</cp:lastModifiedBy>
  <cp:revision>126</cp:revision>
  <dcterms:created xsi:type="dcterms:W3CDTF">2025-02-25T13:51:43Z</dcterms:created>
  <dcterms:modified xsi:type="dcterms:W3CDTF">2025-02-26T14:07:17Z</dcterms:modified>
</cp:coreProperties>
</file>