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0.svg" ContentType="image/svg+xml"/>
  <Override PartName="/ppt/media/image12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60" r:id="rId5"/>
    <p:sldId id="263" r:id="rId6"/>
    <p:sldId id="264" r:id="rId7"/>
    <p:sldId id="265" r:id="rId8"/>
    <p:sldId id="266" r:id="rId9"/>
    <p:sldId id="25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CE5"/>
    <a:srgbClr val="AE0335"/>
    <a:srgbClr val="020202"/>
    <a:srgbClr val="B103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21" autoAdjust="0"/>
    <p:restoredTop sz="94660"/>
  </p:normalViewPr>
  <p:slideViewPr>
    <p:cSldViewPr snapToGrid="0">
      <p:cViewPr>
        <p:scale>
          <a:sx n="71" d="100"/>
          <a:sy n="71" d="100"/>
        </p:scale>
        <p:origin x="696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gs" Target="tags/tag4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2.svg"/><Relationship Id="rId11" Type="http://schemas.openxmlformats.org/officeDocument/2006/relationships/image" Target="../media/image11.png"/><Relationship Id="rId10" Type="http://schemas.openxmlformats.org/officeDocument/2006/relationships/image" Target="../media/image10.sv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0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9" Type="http://schemas.openxmlformats.org/officeDocument/2006/relationships/image" Target="../media/image16.jpeg"/><Relationship Id="rId18" Type="http://schemas.openxmlformats.org/officeDocument/2006/relationships/tags" Target="../tags/tag16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image" Target="../media/image15.jpeg"/><Relationship Id="rId1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2" Type="http://schemas.openxmlformats.org/officeDocument/2006/relationships/slideLayout" Target="../slideLayouts/slideLayout1.xml"/><Relationship Id="rId31" Type="http://schemas.openxmlformats.org/officeDocument/2006/relationships/image" Target="../media/image22.png"/><Relationship Id="rId30" Type="http://schemas.openxmlformats.org/officeDocument/2006/relationships/image" Target="../media/image21.png"/><Relationship Id="rId3" Type="http://schemas.openxmlformats.org/officeDocument/2006/relationships/tags" Target="../tags/tag18.xml"/><Relationship Id="rId29" Type="http://schemas.openxmlformats.org/officeDocument/2006/relationships/image" Target="../media/image20.jpeg"/><Relationship Id="rId28" Type="http://schemas.openxmlformats.org/officeDocument/2006/relationships/image" Target="../media/image19.jpeg"/><Relationship Id="rId27" Type="http://schemas.openxmlformats.org/officeDocument/2006/relationships/image" Target="../media/image18.jpeg"/><Relationship Id="rId26" Type="http://schemas.openxmlformats.org/officeDocument/2006/relationships/tags" Target="../tags/tag41.xml"/><Relationship Id="rId25" Type="http://schemas.openxmlformats.org/officeDocument/2006/relationships/tags" Target="../tags/tag40.xml"/><Relationship Id="rId24" Type="http://schemas.openxmlformats.org/officeDocument/2006/relationships/tags" Target="../tags/tag39.xml"/><Relationship Id="rId23" Type="http://schemas.openxmlformats.org/officeDocument/2006/relationships/tags" Target="../tags/tag38.xml"/><Relationship Id="rId22" Type="http://schemas.openxmlformats.org/officeDocument/2006/relationships/tags" Target="../tags/tag37.xml"/><Relationship Id="rId21" Type="http://schemas.openxmlformats.org/officeDocument/2006/relationships/tags" Target="../tags/tag36.xml"/><Relationship Id="rId20" Type="http://schemas.openxmlformats.org/officeDocument/2006/relationships/tags" Target="../tags/tag35.xml"/><Relationship Id="rId2" Type="http://schemas.openxmlformats.org/officeDocument/2006/relationships/tags" Target="../tags/tag17.xml"/><Relationship Id="rId19" Type="http://schemas.openxmlformats.org/officeDocument/2006/relationships/tags" Target="../tags/tag34.xml"/><Relationship Id="rId18" Type="http://schemas.openxmlformats.org/officeDocument/2006/relationships/tags" Target="../tags/tag33.xml"/><Relationship Id="rId17" Type="http://schemas.openxmlformats.org/officeDocument/2006/relationships/tags" Target="../tags/tag32.xml"/><Relationship Id="rId16" Type="http://schemas.openxmlformats.org/officeDocument/2006/relationships/tags" Target="../tags/tag31.xml"/><Relationship Id="rId15" Type="http://schemas.openxmlformats.org/officeDocument/2006/relationships/tags" Target="../tags/tag30.xml"/><Relationship Id="rId14" Type="http://schemas.openxmlformats.org/officeDocument/2006/relationships/tags" Target="../tags/tag29.xml"/><Relationship Id="rId13" Type="http://schemas.openxmlformats.org/officeDocument/2006/relationships/tags" Target="../tags/tag28.xml"/><Relationship Id="rId12" Type="http://schemas.openxmlformats.org/officeDocument/2006/relationships/tags" Target="../tags/tag27.xml"/><Relationship Id="rId11" Type="http://schemas.openxmlformats.org/officeDocument/2006/relationships/tags" Target="../tags/tag26.xml"/><Relationship Id="rId10" Type="http://schemas.openxmlformats.org/officeDocument/2006/relationships/tags" Target="../tags/tag25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 noChangeAspect="1"/>
          </p:cNvGrpSpPr>
          <p:nvPr/>
        </p:nvGrpSpPr>
        <p:grpSpPr>
          <a:xfrm>
            <a:off x="2608415" y="580195"/>
            <a:ext cx="7208260" cy="720000"/>
            <a:chOff x="6558116" y="172976"/>
            <a:chExt cx="5406195" cy="540000"/>
          </a:xfrm>
        </p:grpSpPr>
        <p:pic>
          <p:nvPicPr>
            <p:cNvPr id="5" name="图片 4" descr="文本&#10;&#10;描述已自动生成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67" t="37131" r="8136" b="37492"/>
            <a:stretch>
              <a:fillRect/>
            </a:stretch>
          </p:blipFill>
          <p:spPr>
            <a:xfrm>
              <a:off x="6558116" y="172976"/>
              <a:ext cx="2693895" cy="540000"/>
            </a:xfrm>
            <a:prstGeom prst="rect">
              <a:avLst/>
            </a:prstGeom>
          </p:spPr>
        </p:pic>
        <p:pic>
          <p:nvPicPr>
            <p:cNvPr id="7" name="图片 6" descr="文本&#10;&#10;描述已自动生成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2348" y="172976"/>
              <a:ext cx="2371963" cy="540000"/>
            </a:xfrm>
            <a:prstGeom prst="rect">
              <a:avLst/>
            </a:prstGeom>
          </p:spPr>
        </p:pic>
      </p:grpSp>
      <p:sp>
        <p:nvSpPr>
          <p:cNvPr id="9" name="矩形 8"/>
          <p:cNvSpPr/>
          <p:nvPr/>
        </p:nvSpPr>
        <p:spPr>
          <a:xfrm>
            <a:off x="0" y="1897626"/>
            <a:ext cx="12192000" cy="1651819"/>
          </a:xfrm>
          <a:prstGeom prst="rect">
            <a:avLst/>
          </a:prstGeom>
          <a:solidFill>
            <a:srgbClr val="AE0335"/>
          </a:solidFill>
          <a:ln>
            <a:solidFill>
              <a:srgbClr val="AE03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40000" y="2113936"/>
            <a:ext cx="10512000" cy="1893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3200" b="1" i="0" u="none" strike="noStrike" kern="1400" baseline="0" dirty="0">
                <a:solidFill>
                  <a:schemeClr val="bg1"/>
                </a:solidFill>
                <a:ea typeface="ADLaM Display" panose="020F0502020204030204" pitchFamily="2" charset="0"/>
                <a:cs typeface="ADLaM Display" panose="020F0502020204030204" pitchFamily="2" charset="0"/>
              </a:rPr>
              <a:t>D</a:t>
            </a:r>
            <a:r>
              <a:rPr lang="en-US" altLang="zh-CN" sz="3200" b="1" kern="1400" dirty="0">
                <a:solidFill>
                  <a:schemeClr val="bg1"/>
                </a:solidFill>
                <a:ea typeface="ADLaM Display" panose="020F0502020204030204" pitchFamily="2" charset="0"/>
                <a:cs typeface="ADLaM Display" panose="020F0502020204030204" pitchFamily="2" charset="0"/>
              </a:rPr>
              <a:t>eep</a:t>
            </a:r>
            <a:r>
              <a:rPr lang="zh-CN" altLang="en-US" sz="3200" b="1" kern="1400" dirty="0">
                <a:solidFill>
                  <a:schemeClr val="bg1"/>
                </a:solidFill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3200" b="1" kern="1400" dirty="0">
                <a:solidFill>
                  <a:schemeClr val="bg1"/>
                </a:solidFill>
                <a:ea typeface="ADLaM Display" panose="020F0502020204030204" pitchFamily="2" charset="0"/>
                <a:cs typeface="ADLaM Display" panose="020F0502020204030204" pitchFamily="2" charset="0"/>
              </a:rPr>
              <a:t>Space</a:t>
            </a:r>
            <a:r>
              <a:rPr lang="zh-CN" altLang="en-US" sz="3200" b="1" kern="1400" dirty="0">
                <a:solidFill>
                  <a:schemeClr val="bg1"/>
                </a:solidFill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3200" b="1" kern="1400" dirty="0">
                <a:solidFill>
                  <a:schemeClr val="bg1"/>
                </a:solidFill>
                <a:ea typeface="ADLaM Display" panose="020F0502020204030204" pitchFamily="2" charset="0"/>
                <a:cs typeface="ADLaM Display" panose="020F0502020204030204" pitchFamily="2" charset="0"/>
              </a:rPr>
              <a:t>Navigation:</a:t>
            </a:r>
            <a:r>
              <a:rPr lang="zh-CN" altLang="en-US" sz="3200" b="1" kern="1400" dirty="0">
                <a:solidFill>
                  <a:schemeClr val="bg1"/>
                </a:solidFill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3200" b="1" kern="1400" dirty="0">
                <a:solidFill>
                  <a:schemeClr val="bg1"/>
                </a:solidFill>
                <a:ea typeface="ADLaM Display" panose="020F0502020204030204" pitchFamily="2" charset="0"/>
                <a:cs typeface="ADLaM Display" panose="020F0502020204030204" pitchFamily="2" charset="0"/>
              </a:rPr>
              <a:t>A</a:t>
            </a:r>
            <a:r>
              <a:rPr lang="zh-CN" altLang="en-US" sz="3200" b="1" kern="1400" dirty="0">
                <a:solidFill>
                  <a:schemeClr val="bg1"/>
                </a:solidFill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3200" b="1" kern="1400" dirty="0">
                <a:solidFill>
                  <a:schemeClr val="bg1"/>
                </a:solidFill>
                <a:ea typeface="ADLaM Display" panose="020F0502020204030204" pitchFamily="2" charset="0"/>
                <a:cs typeface="ADLaM Display" panose="020F0502020204030204" pitchFamily="2" charset="0"/>
              </a:rPr>
              <a:t>stable space navigation based on X-ray and radio pulsar signals</a:t>
            </a:r>
            <a:r>
              <a:rPr lang="zh-CN" altLang="en-US" sz="3200" b="1" kern="1400" dirty="0">
                <a:solidFill>
                  <a:schemeClr val="bg1"/>
                </a:solidFill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endParaRPr lang="en-US" altLang="zh-CN" sz="3200" b="1" i="0" u="none" strike="noStrike" kern="1400" baseline="0" dirty="0">
              <a:solidFill>
                <a:schemeClr val="bg1"/>
              </a:solidFill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pPr algn="ctr">
              <a:lnSpc>
                <a:spcPct val="125000"/>
              </a:lnSpc>
            </a:pPr>
            <a:endParaRPr lang="zh-CN" altLang="en-US" sz="3200" dirty="0">
              <a:solidFill>
                <a:schemeClr val="bg1"/>
              </a:solidFill>
              <a:cs typeface="ADLaM Display" panose="020F0502020204030204" pitchFamily="2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69686" y="4243001"/>
            <a:ext cx="3534698" cy="14296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AE0335"/>
                </a:solidFill>
              </a:rPr>
              <a:t>Chen </a:t>
            </a:r>
            <a:r>
              <a:rPr lang="en-US" altLang="zh-CN" sz="2000" b="1" dirty="0" err="1">
                <a:solidFill>
                  <a:srgbClr val="AE0335"/>
                </a:solidFill>
              </a:rPr>
              <a:t>Jianheng</a:t>
            </a:r>
            <a:r>
              <a:rPr lang="en-US" altLang="zh-CN" sz="2000" b="1" dirty="0">
                <a:solidFill>
                  <a:srgbClr val="AE0335"/>
                </a:solidFill>
              </a:rPr>
              <a:t>       24097164g</a:t>
            </a:r>
            <a:endParaRPr lang="en-US" altLang="zh-CN" sz="2000" b="1" dirty="0">
              <a:solidFill>
                <a:srgbClr val="AE0335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AE0335"/>
                </a:solidFill>
              </a:rPr>
              <a:t>Lin Yi                        24127336g</a:t>
            </a:r>
            <a:endParaRPr lang="en-US" altLang="zh-CN" sz="2000" b="1" dirty="0">
              <a:solidFill>
                <a:srgbClr val="AE0335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AE0335"/>
                </a:solidFill>
              </a:rPr>
              <a:t>Pan </a:t>
            </a:r>
            <a:r>
              <a:rPr lang="en-US" altLang="zh-CN" sz="2000" b="1" dirty="0" err="1">
                <a:solidFill>
                  <a:srgbClr val="AE0335"/>
                </a:solidFill>
              </a:rPr>
              <a:t>Zhiqing</a:t>
            </a:r>
            <a:r>
              <a:rPr lang="en-US" altLang="zh-CN" sz="2000" b="1" dirty="0">
                <a:solidFill>
                  <a:srgbClr val="AE0335"/>
                </a:solidFill>
              </a:rPr>
              <a:t>            24037665g</a:t>
            </a:r>
            <a:endParaRPr lang="en-US" altLang="zh-CN" sz="2000" b="1" dirty="0">
              <a:solidFill>
                <a:srgbClr val="AE0335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27050" y="279400"/>
            <a:ext cx="11137900" cy="6299200"/>
          </a:xfrm>
          <a:prstGeom prst="rect">
            <a:avLst/>
          </a:prstGeom>
          <a:noFill/>
          <a:ln w="38100">
            <a:solidFill>
              <a:srgbClr val="AE033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233651" y="4233169"/>
            <a:ext cx="3755922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AE0335"/>
                </a:solidFill>
              </a:rPr>
              <a:t>Song Yanlin              24042403g</a:t>
            </a:r>
            <a:endParaRPr lang="en-US" altLang="zh-CN" sz="2000" b="1" dirty="0">
              <a:solidFill>
                <a:srgbClr val="AE0335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AE0335"/>
                </a:solidFill>
              </a:rPr>
              <a:t>Zhang Xiaoxun        24070077g</a:t>
            </a:r>
            <a:endParaRPr lang="en-US" altLang="zh-CN" sz="2000" b="1" dirty="0">
              <a:solidFill>
                <a:srgbClr val="AE0335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AE0335"/>
                </a:solidFill>
              </a:rPr>
              <a:t>Zhou </a:t>
            </a:r>
            <a:r>
              <a:rPr lang="en-US" altLang="zh-CN" sz="2000" b="1" dirty="0" err="1">
                <a:solidFill>
                  <a:srgbClr val="AE0335"/>
                </a:solidFill>
              </a:rPr>
              <a:t>Kaiwen</a:t>
            </a:r>
            <a:r>
              <a:rPr lang="en-US" altLang="zh-CN" sz="2000" b="1" dirty="0">
                <a:solidFill>
                  <a:srgbClr val="AE0335"/>
                </a:solidFill>
              </a:rPr>
              <a:t>           24045295g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77800" y="924230"/>
            <a:ext cx="11952000" cy="0"/>
          </a:xfrm>
          <a:prstGeom prst="line">
            <a:avLst/>
          </a:prstGeom>
          <a:ln w="28575">
            <a:solidFill>
              <a:srgbClr val="AE033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图片 6" descr="文本&#10;&#10;描述已自动生成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7" t="36605" r="74008" b="37282"/>
          <a:stretch>
            <a:fillRect/>
          </a:stretch>
        </p:blipFill>
        <p:spPr>
          <a:xfrm>
            <a:off x="0" y="127819"/>
            <a:ext cx="816077" cy="766916"/>
          </a:xfrm>
          <a:prstGeom prst="rect">
            <a:avLst/>
          </a:prstGeom>
        </p:spPr>
      </p:pic>
      <p:sp>
        <p:nvSpPr>
          <p:cNvPr id="6" name="矩形: 圆角 5"/>
          <p:cNvSpPr/>
          <p:nvPr/>
        </p:nvSpPr>
        <p:spPr>
          <a:xfrm>
            <a:off x="9689691" y="303569"/>
            <a:ext cx="2160000" cy="612000"/>
          </a:xfrm>
          <a:prstGeom prst="roundRect">
            <a:avLst/>
          </a:prstGeom>
          <a:solidFill>
            <a:schemeClr val="bg1"/>
          </a:solidFill>
          <a:ln>
            <a:solidFill>
              <a:srgbClr val="AE0335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  <a:latin typeface="+mj-lt"/>
              </a:rPr>
              <a:t>Other Factors</a:t>
            </a:r>
            <a:r>
              <a:rPr lang="en-US" altLang="zh-CN" sz="2000" b="1" dirty="0">
                <a:solidFill>
                  <a:srgbClr val="C00000"/>
                </a:solidFill>
              </a:rPr>
              <a:t> 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7678994" y="303569"/>
            <a:ext cx="2160000" cy="612000"/>
          </a:xfrm>
          <a:prstGeom prst="roundRect">
            <a:avLst/>
          </a:prstGeom>
          <a:solidFill>
            <a:schemeClr val="bg1"/>
          </a:solidFill>
          <a:ln>
            <a:solidFill>
              <a:srgbClr val="AE0335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+mj-lt"/>
              </a:rPr>
              <a:t>Performances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5424948" y="151169"/>
            <a:ext cx="2520000" cy="792000"/>
          </a:xfrm>
          <a:prstGeom prst="roundRect">
            <a:avLst/>
          </a:prstGeom>
          <a:solidFill>
            <a:srgbClr val="AE0335"/>
          </a:solidFill>
          <a:ln>
            <a:solidFill>
              <a:srgbClr val="AE0335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+mj-lt"/>
              </a:rPr>
              <a:t>System Design</a:t>
            </a:r>
            <a:r>
              <a:rPr lang="en-US" altLang="zh-CN" sz="2400" b="1" dirty="0">
                <a:solidFill>
                  <a:schemeClr val="bg1"/>
                </a:solidFill>
              </a:rPr>
              <a:t> 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3329053" y="301113"/>
            <a:ext cx="2160000" cy="6120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</a:rPr>
              <a:t>Requirements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1376518" y="303569"/>
            <a:ext cx="2160000" cy="612000"/>
          </a:xfrm>
          <a:prstGeom prst="roundRect">
            <a:avLst/>
          </a:prstGeom>
          <a:solidFill>
            <a:schemeClr val="bg1"/>
          </a:solidFill>
          <a:ln>
            <a:solidFill>
              <a:srgbClr val="AE0335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  <a:latin typeface="+mj-lt"/>
              </a:rPr>
              <a:t>Purposes</a:t>
            </a:r>
            <a:r>
              <a:rPr lang="en-US" altLang="zh-CN" sz="2000" b="1" dirty="0">
                <a:solidFill>
                  <a:srgbClr val="C00000"/>
                </a:solidFill>
              </a:rPr>
              <a:t> 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pic>
        <p:nvPicPr>
          <p:cNvPr id="16" name="图片 15" descr="图表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075" y="1008154"/>
            <a:ext cx="7258265" cy="5476691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4851400" y="6369734"/>
            <a:ext cx="7569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Fig. 3-1</a:t>
            </a:r>
            <a:r>
              <a:rPr lang="en-US" altLang="zh-CN" dirty="0"/>
              <a:t> About pulsar</a:t>
            </a:r>
            <a:endParaRPr lang="en-US" altLang="zh-CN" dirty="0"/>
          </a:p>
          <a:p>
            <a:endParaRPr lang="en-US" altLang="zh-CN" sz="1800" dirty="0"/>
          </a:p>
          <a:p>
            <a:endParaRPr lang="zh-CN" alt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77800" y="924230"/>
            <a:ext cx="11952000" cy="0"/>
          </a:xfrm>
          <a:prstGeom prst="line">
            <a:avLst/>
          </a:prstGeom>
          <a:ln w="28575">
            <a:solidFill>
              <a:srgbClr val="AE033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图片 6" descr="文本&#10;&#10;描述已自动生成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7" t="36605" r="74008" b="37282"/>
          <a:stretch>
            <a:fillRect/>
          </a:stretch>
        </p:blipFill>
        <p:spPr>
          <a:xfrm>
            <a:off x="0" y="127819"/>
            <a:ext cx="816077" cy="766916"/>
          </a:xfrm>
          <a:prstGeom prst="rect">
            <a:avLst/>
          </a:prstGeom>
        </p:spPr>
      </p:pic>
      <p:sp>
        <p:nvSpPr>
          <p:cNvPr id="6" name="矩形: 圆角 5"/>
          <p:cNvSpPr/>
          <p:nvPr/>
        </p:nvSpPr>
        <p:spPr>
          <a:xfrm>
            <a:off x="9689691" y="303569"/>
            <a:ext cx="2160000" cy="612000"/>
          </a:xfrm>
          <a:prstGeom prst="roundRect">
            <a:avLst/>
          </a:prstGeom>
          <a:solidFill>
            <a:schemeClr val="bg1"/>
          </a:solidFill>
          <a:ln>
            <a:solidFill>
              <a:srgbClr val="AE0335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  <a:latin typeface="+mj-lt"/>
              </a:rPr>
              <a:t>Other Factors</a:t>
            </a:r>
            <a:r>
              <a:rPr lang="en-US" altLang="zh-CN" sz="2000" b="1" dirty="0">
                <a:solidFill>
                  <a:srgbClr val="C00000"/>
                </a:solidFill>
              </a:rPr>
              <a:t> 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7678994" y="303569"/>
            <a:ext cx="2160000" cy="612000"/>
          </a:xfrm>
          <a:prstGeom prst="roundRect">
            <a:avLst/>
          </a:prstGeom>
          <a:solidFill>
            <a:schemeClr val="bg1"/>
          </a:solidFill>
          <a:ln>
            <a:solidFill>
              <a:srgbClr val="AE0335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+mj-lt"/>
              </a:rPr>
              <a:t>Performances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5424948" y="151169"/>
            <a:ext cx="2520000" cy="792000"/>
          </a:xfrm>
          <a:prstGeom prst="roundRect">
            <a:avLst/>
          </a:prstGeom>
          <a:solidFill>
            <a:srgbClr val="AE0335"/>
          </a:solidFill>
          <a:ln>
            <a:solidFill>
              <a:srgbClr val="AE0335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+mj-lt"/>
              </a:rPr>
              <a:t>System Design</a:t>
            </a:r>
            <a:r>
              <a:rPr lang="en-US" altLang="zh-CN" sz="2400" b="1" dirty="0">
                <a:solidFill>
                  <a:schemeClr val="bg1"/>
                </a:solidFill>
              </a:rPr>
              <a:t> 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3329053" y="301113"/>
            <a:ext cx="2160000" cy="6120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</a:rPr>
              <a:t>Requirements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1376518" y="303569"/>
            <a:ext cx="2160000" cy="612000"/>
          </a:xfrm>
          <a:prstGeom prst="roundRect">
            <a:avLst/>
          </a:prstGeom>
          <a:solidFill>
            <a:schemeClr val="bg1"/>
          </a:solidFill>
          <a:ln>
            <a:solidFill>
              <a:srgbClr val="AE0335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  <a:latin typeface="+mj-lt"/>
              </a:rPr>
              <a:t>Purposes</a:t>
            </a:r>
            <a:r>
              <a:rPr lang="en-US" altLang="zh-CN" sz="2000" b="1" dirty="0">
                <a:solidFill>
                  <a:srgbClr val="C00000"/>
                </a:solidFill>
              </a:rPr>
              <a:t> 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622800" y="6357034"/>
            <a:ext cx="7569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Fig. 3-</a:t>
            </a:r>
            <a:r>
              <a:rPr lang="en-US" altLang="zh-CN" dirty="0"/>
              <a:t>2 Single System design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sz="1800" dirty="0"/>
          </a:p>
          <a:p>
            <a:endParaRPr lang="zh-CN" altLang="en-US" sz="1800" dirty="0"/>
          </a:p>
        </p:txBody>
      </p:sp>
      <p:pic>
        <p:nvPicPr>
          <p:cNvPr id="2" name="Picture 2" descr="图示&#10;&#10;中度可信度描述已自动生成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3431" y="956548"/>
            <a:ext cx="10905066" cy="5288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77800" y="924230"/>
            <a:ext cx="11952000" cy="0"/>
          </a:xfrm>
          <a:prstGeom prst="line">
            <a:avLst/>
          </a:prstGeom>
          <a:ln w="28575">
            <a:solidFill>
              <a:srgbClr val="AE033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图片 6" descr="文本&#10;&#10;描述已自动生成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7" t="36605" r="74008" b="37282"/>
          <a:stretch>
            <a:fillRect/>
          </a:stretch>
        </p:blipFill>
        <p:spPr>
          <a:xfrm>
            <a:off x="0" y="127819"/>
            <a:ext cx="816077" cy="766916"/>
          </a:xfrm>
          <a:prstGeom prst="rect">
            <a:avLst/>
          </a:prstGeom>
        </p:spPr>
      </p:pic>
      <p:sp>
        <p:nvSpPr>
          <p:cNvPr id="6" name="矩形: 圆角 5"/>
          <p:cNvSpPr/>
          <p:nvPr/>
        </p:nvSpPr>
        <p:spPr>
          <a:xfrm>
            <a:off x="9689691" y="303569"/>
            <a:ext cx="2160000" cy="612000"/>
          </a:xfrm>
          <a:prstGeom prst="roundRect">
            <a:avLst/>
          </a:prstGeom>
          <a:solidFill>
            <a:schemeClr val="bg1"/>
          </a:solidFill>
          <a:ln>
            <a:solidFill>
              <a:srgbClr val="AE0335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  <a:latin typeface="+mj-lt"/>
              </a:rPr>
              <a:t>Other Factors</a:t>
            </a:r>
            <a:r>
              <a:rPr lang="en-US" altLang="zh-CN" sz="2000" b="1" dirty="0">
                <a:solidFill>
                  <a:srgbClr val="C00000"/>
                </a:solidFill>
              </a:rPr>
              <a:t> 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7678994" y="303569"/>
            <a:ext cx="2160000" cy="612000"/>
          </a:xfrm>
          <a:prstGeom prst="roundRect">
            <a:avLst/>
          </a:prstGeom>
          <a:solidFill>
            <a:schemeClr val="bg1"/>
          </a:solidFill>
          <a:ln>
            <a:solidFill>
              <a:srgbClr val="AE0335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+mj-lt"/>
              </a:rPr>
              <a:t>Performances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5424948" y="151169"/>
            <a:ext cx="2520000" cy="792000"/>
          </a:xfrm>
          <a:prstGeom prst="roundRect">
            <a:avLst/>
          </a:prstGeom>
          <a:solidFill>
            <a:srgbClr val="AE0335"/>
          </a:solidFill>
          <a:ln>
            <a:solidFill>
              <a:srgbClr val="AE0335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+mj-lt"/>
              </a:rPr>
              <a:t>System Design</a:t>
            </a:r>
            <a:r>
              <a:rPr lang="en-US" altLang="zh-CN" sz="2400" b="1" dirty="0">
                <a:solidFill>
                  <a:schemeClr val="bg1"/>
                </a:solidFill>
              </a:rPr>
              <a:t> 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3329053" y="301113"/>
            <a:ext cx="2160000" cy="6120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</a:rPr>
              <a:t>Requirements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1376518" y="303569"/>
            <a:ext cx="2160000" cy="612000"/>
          </a:xfrm>
          <a:prstGeom prst="roundRect">
            <a:avLst/>
          </a:prstGeom>
          <a:solidFill>
            <a:schemeClr val="bg1"/>
          </a:solidFill>
          <a:ln>
            <a:solidFill>
              <a:srgbClr val="AE0335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  <a:latin typeface="+mj-lt"/>
              </a:rPr>
              <a:t>Purposes</a:t>
            </a:r>
            <a:r>
              <a:rPr lang="en-US" altLang="zh-CN" sz="2000" b="1" dirty="0">
                <a:solidFill>
                  <a:srgbClr val="C00000"/>
                </a:solidFill>
              </a:rPr>
              <a:t> 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517900" y="6280834"/>
            <a:ext cx="7569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Fig. 3-3</a:t>
            </a:r>
            <a:r>
              <a:rPr lang="en-US" altLang="zh-CN" dirty="0"/>
              <a:t> Multi-Navigation Information Source Fusion</a:t>
            </a:r>
            <a:endParaRPr lang="en-US" altLang="zh-CN" dirty="0"/>
          </a:p>
          <a:p>
            <a:endParaRPr lang="en-US" altLang="zh-CN" sz="1800" dirty="0"/>
          </a:p>
          <a:p>
            <a:endParaRPr lang="zh-CN" altLang="en-US" sz="1800" dirty="0"/>
          </a:p>
        </p:txBody>
      </p:sp>
      <p:pic>
        <p:nvPicPr>
          <p:cNvPr id="2" name="图片 1" descr="电脑萤幕画面&#10;&#10;低可信度描述已自动生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2" y="1060126"/>
            <a:ext cx="4415098" cy="2340000"/>
          </a:xfrm>
          <a:prstGeom prst="rect">
            <a:avLst/>
          </a:prstGeom>
        </p:spPr>
      </p:pic>
      <p:pic>
        <p:nvPicPr>
          <p:cNvPr id="3" name="图片 2" descr="图片包含 游戏机, 钟表, 笔记本, 标志&#10;&#10;描述已自动生成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70" y="4041727"/>
            <a:ext cx="4413600" cy="1986118"/>
          </a:xfrm>
          <a:prstGeom prst="rect">
            <a:avLst/>
          </a:prstGeom>
        </p:spPr>
      </p:pic>
      <p:pic>
        <p:nvPicPr>
          <p:cNvPr id="8" name="Picture 2" descr="图形用户界面&#10;&#10;低可信度描述已自动生成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54034" y="1456309"/>
            <a:ext cx="5426764" cy="402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接连接符 9"/>
          <p:cNvCxnSpPr/>
          <p:nvPr/>
        </p:nvCxnSpPr>
        <p:spPr>
          <a:xfrm>
            <a:off x="5270500" y="990600"/>
            <a:ext cx="0" cy="5207000"/>
          </a:xfrm>
          <a:prstGeom prst="line">
            <a:avLst/>
          </a:prstGeom>
          <a:ln w="38100">
            <a:solidFill>
              <a:srgbClr val="AE033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rot="16200000" flipV="1">
            <a:off x="2667000" y="1143000"/>
            <a:ext cx="0" cy="5207000"/>
          </a:xfrm>
          <a:prstGeom prst="line">
            <a:avLst/>
          </a:prstGeom>
          <a:ln w="38100">
            <a:solidFill>
              <a:srgbClr val="AE033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77800" y="924230"/>
            <a:ext cx="11952000" cy="0"/>
          </a:xfrm>
          <a:prstGeom prst="line">
            <a:avLst/>
          </a:prstGeom>
          <a:ln w="28575">
            <a:solidFill>
              <a:srgbClr val="AE033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图片 6" descr="文本&#10;&#10;描述已自动生成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7" t="36605" r="74008" b="37282"/>
          <a:stretch>
            <a:fillRect/>
          </a:stretch>
        </p:blipFill>
        <p:spPr>
          <a:xfrm>
            <a:off x="0" y="127819"/>
            <a:ext cx="816077" cy="766916"/>
          </a:xfrm>
          <a:prstGeom prst="rect">
            <a:avLst/>
          </a:prstGeom>
        </p:spPr>
      </p:pic>
      <p:sp>
        <p:nvSpPr>
          <p:cNvPr id="6" name="矩形: 圆角 5"/>
          <p:cNvSpPr/>
          <p:nvPr/>
        </p:nvSpPr>
        <p:spPr>
          <a:xfrm>
            <a:off x="9689691" y="303569"/>
            <a:ext cx="2160000" cy="612000"/>
          </a:xfrm>
          <a:prstGeom prst="roundRect">
            <a:avLst/>
          </a:prstGeom>
          <a:solidFill>
            <a:schemeClr val="bg1"/>
          </a:solidFill>
          <a:ln>
            <a:solidFill>
              <a:srgbClr val="AE0335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  <a:latin typeface="+mj-lt"/>
              </a:rPr>
              <a:t>Other Factors</a:t>
            </a:r>
            <a:r>
              <a:rPr lang="en-US" altLang="zh-CN" sz="2000" b="1" dirty="0">
                <a:solidFill>
                  <a:srgbClr val="C00000"/>
                </a:solidFill>
              </a:rPr>
              <a:t> 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7678994" y="303569"/>
            <a:ext cx="2160000" cy="612000"/>
          </a:xfrm>
          <a:prstGeom prst="roundRect">
            <a:avLst/>
          </a:prstGeom>
          <a:solidFill>
            <a:schemeClr val="bg1"/>
          </a:solidFill>
          <a:ln>
            <a:solidFill>
              <a:srgbClr val="AE0335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+mj-lt"/>
              </a:rPr>
              <a:t>Performances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5424948" y="151169"/>
            <a:ext cx="2520000" cy="792000"/>
          </a:xfrm>
          <a:prstGeom prst="roundRect">
            <a:avLst/>
          </a:prstGeom>
          <a:solidFill>
            <a:srgbClr val="AE0335"/>
          </a:solidFill>
          <a:ln>
            <a:solidFill>
              <a:srgbClr val="AE0335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+mj-lt"/>
              </a:rPr>
              <a:t>System Design</a:t>
            </a:r>
            <a:r>
              <a:rPr lang="en-US" altLang="zh-CN" sz="2400" b="1" dirty="0">
                <a:solidFill>
                  <a:schemeClr val="bg1"/>
                </a:solidFill>
              </a:rPr>
              <a:t> 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3329053" y="301113"/>
            <a:ext cx="2160000" cy="6120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</a:rPr>
              <a:t>Requirements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1376518" y="303569"/>
            <a:ext cx="2160000" cy="612000"/>
          </a:xfrm>
          <a:prstGeom prst="roundRect">
            <a:avLst/>
          </a:prstGeom>
          <a:solidFill>
            <a:schemeClr val="bg1"/>
          </a:solidFill>
          <a:ln>
            <a:solidFill>
              <a:srgbClr val="AE0335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  <a:latin typeface="+mj-lt"/>
              </a:rPr>
              <a:t>Purposes</a:t>
            </a:r>
            <a:r>
              <a:rPr lang="en-US" altLang="zh-CN" sz="2000" b="1" dirty="0">
                <a:solidFill>
                  <a:srgbClr val="C00000"/>
                </a:solidFill>
              </a:rPr>
              <a:t> 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118100" y="6318934"/>
            <a:ext cx="756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Fig. 3-4</a:t>
            </a:r>
            <a:endParaRPr lang="zh-CN" altLang="en-US" sz="1800" dirty="0"/>
          </a:p>
        </p:txBody>
      </p:sp>
      <p:pic>
        <p:nvPicPr>
          <p:cNvPr id="2" name="图片 1" descr="图示&#10;&#10;中度可信度描述已自动生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91" y="1133476"/>
            <a:ext cx="6530307" cy="4596342"/>
          </a:xfrm>
          <a:prstGeom prst="rect">
            <a:avLst/>
          </a:prstGeom>
        </p:spPr>
      </p:pic>
      <p:pic>
        <p:nvPicPr>
          <p:cNvPr id="3" name="图片 2" descr="卡通人物&#10;&#10;中度可信度描述已自动生成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45445">
            <a:off x="7455077" y="2106014"/>
            <a:ext cx="5110007" cy="37911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6"/>
          <a:stretch>
            <a:fillRect/>
          </a:stretch>
        </p:blipFill>
        <p:spPr bwMode="auto">
          <a:xfrm>
            <a:off x="2690813" y="965200"/>
            <a:ext cx="6643687" cy="604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接连接符 3"/>
          <p:cNvCxnSpPr/>
          <p:nvPr/>
        </p:nvCxnSpPr>
        <p:spPr>
          <a:xfrm>
            <a:off x="177800" y="924230"/>
            <a:ext cx="11952000" cy="0"/>
          </a:xfrm>
          <a:prstGeom prst="line">
            <a:avLst/>
          </a:prstGeom>
          <a:ln w="28575">
            <a:solidFill>
              <a:srgbClr val="AE033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图片 6" descr="文本&#10;&#10;描述已自动生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7" t="36605" r="74008" b="37282"/>
          <a:stretch>
            <a:fillRect/>
          </a:stretch>
        </p:blipFill>
        <p:spPr>
          <a:xfrm>
            <a:off x="0" y="127819"/>
            <a:ext cx="816077" cy="766916"/>
          </a:xfrm>
          <a:prstGeom prst="rect">
            <a:avLst/>
          </a:prstGeom>
        </p:spPr>
      </p:pic>
      <p:sp>
        <p:nvSpPr>
          <p:cNvPr id="6" name="矩形: 圆角 5"/>
          <p:cNvSpPr/>
          <p:nvPr/>
        </p:nvSpPr>
        <p:spPr>
          <a:xfrm>
            <a:off x="9689691" y="303569"/>
            <a:ext cx="2160000" cy="612000"/>
          </a:xfrm>
          <a:prstGeom prst="roundRect">
            <a:avLst/>
          </a:prstGeom>
          <a:solidFill>
            <a:schemeClr val="bg1"/>
          </a:solidFill>
          <a:ln>
            <a:solidFill>
              <a:srgbClr val="AE0335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  <a:latin typeface="+mj-lt"/>
              </a:rPr>
              <a:t>Other Factors</a:t>
            </a:r>
            <a:r>
              <a:rPr lang="en-US" altLang="zh-CN" sz="2000" b="1" dirty="0">
                <a:solidFill>
                  <a:srgbClr val="C00000"/>
                </a:solidFill>
              </a:rPr>
              <a:t> 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7678994" y="303569"/>
            <a:ext cx="2160000" cy="612000"/>
          </a:xfrm>
          <a:prstGeom prst="roundRect">
            <a:avLst/>
          </a:prstGeom>
          <a:solidFill>
            <a:schemeClr val="bg1"/>
          </a:solidFill>
          <a:ln>
            <a:solidFill>
              <a:srgbClr val="AE0335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+mj-lt"/>
              </a:rPr>
              <a:t>Performances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5424948" y="151169"/>
            <a:ext cx="2520000" cy="792000"/>
          </a:xfrm>
          <a:prstGeom prst="roundRect">
            <a:avLst/>
          </a:prstGeom>
          <a:solidFill>
            <a:srgbClr val="AE0335"/>
          </a:solidFill>
          <a:ln>
            <a:solidFill>
              <a:srgbClr val="AE0335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+mj-lt"/>
              </a:rPr>
              <a:t>System Design</a:t>
            </a:r>
            <a:r>
              <a:rPr lang="en-US" altLang="zh-CN" sz="2400" b="1" dirty="0">
                <a:solidFill>
                  <a:schemeClr val="bg1"/>
                </a:solidFill>
              </a:rPr>
              <a:t> 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3329053" y="301113"/>
            <a:ext cx="2160000" cy="6120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</a:rPr>
              <a:t>Requirements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1376518" y="303569"/>
            <a:ext cx="2160000" cy="612000"/>
          </a:xfrm>
          <a:prstGeom prst="roundRect">
            <a:avLst/>
          </a:prstGeom>
          <a:solidFill>
            <a:schemeClr val="bg1"/>
          </a:solidFill>
          <a:ln>
            <a:solidFill>
              <a:srgbClr val="AE0335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  <a:latin typeface="+mj-lt"/>
              </a:rPr>
              <a:t>Purposes</a:t>
            </a:r>
            <a:r>
              <a:rPr lang="en-US" altLang="zh-CN" sz="2000" b="1" dirty="0">
                <a:solidFill>
                  <a:srgbClr val="C00000"/>
                </a:solidFill>
              </a:rPr>
              <a:t> 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258300" y="6396335"/>
            <a:ext cx="7569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Fig. 3-</a:t>
            </a:r>
            <a:r>
              <a:rPr lang="en-US" altLang="zh-CN" dirty="0"/>
              <a:t>5</a:t>
            </a:r>
            <a:endParaRPr lang="en-US" altLang="zh-CN" sz="1800" dirty="0"/>
          </a:p>
          <a:p>
            <a:endParaRPr lang="zh-CN" altLang="en-US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77800" y="924230"/>
            <a:ext cx="11952000" cy="0"/>
          </a:xfrm>
          <a:prstGeom prst="line">
            <a:avLst/>
          </a:prstGeom>
          <a:ln w="28575">
            <a:solidFill>
              <a:srgbClr val="AE033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图片 6" descr="文本&#10;&#10;描述已自动生成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7" t="36605" r="74008" b="37282"/>
          <a:stretch>
            <a:fillRect/>
          </a:stretch>
        </p:blipFill>
        <p:spPr>
          <a:xfrm>
            <a:off x="0" y="127819"/>
            <a:ext cx="816077" cy="766916"/>
          </a:xfrm>
          <a:prstGeom prst="rect">
            <a:avLst/>
          </a:prstGeom>
        </p:spPr>
      </p:pic>
      <p:sp>
        <p:nvSpPr>
          <p:cNvPr id="6" name="矩形: 圆角 5"/>
          <p:cNvSpPr/>
          <p:nvPr/>
        </p:nvSpPr>
        <p:spPr>
          <a:xfrm>
            <a:off x="9689691" y="303569"/>
            <a:ext cx="2160000" cy="612000"/>
          </a:xfrm>
          <a:prstGeom prst="roundRect">
            <a:avLst/>
          </a:prstGeom>
          <a:solidFill>
            <a:schemeClr val="bg1"/>
          </a:solidFill>
          <a:ln>
            <a:solidFill>
              <a:srgbClr val="AE0335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  <a:latin typeface="+mj-lt"/>
              </a:rPr>
              <a:t>Other Factors</a:t>
            </a:r>
            <a:r>
              <a:rPr lang="en-US" altLang="zh-CN" sz="2000" b="1" dirty="0">
                <a:solidFill>
                  <a:srgbClr val="C00000"/>
                </a:solidFill>
              </a:rPr>
              <a:t> 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7424994" y="113069"/>
            <a:ext cx="2520000" cy="792000"/>
          </a:xfrm>
          <a:prstGeom prst="roundRect">
            <a:avLst/>
          </a:prstGeom>
          <a:solidFill>
            <a:srgbClr val="AE0335"/>
          </a:solidFill>
          <a:ln>
            <a:solidFill>
              <a:srgbClr val="AE0335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+mj-lt"/>
              </a:rPr>
              <a:t>Performances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5424948" y="303569"/>
            <a:ext cx="2160000" cy="612000"/>
          </a:xfrm>
          <a:prstGeom prst="roundRect">
            <a:avLst/>
          </a:prstGeom>
          <a:solidFill>
            <a:schemeClr val="bg1"/>
          </a:solidFill>
          <a:ln>
            <a:solidFill>
              <a:srgbClr val="AE0335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  <a:latin typeface="+mj-lt"/>
              </a:rPr>
              <a:t>System Design</a:t>
            </a:r>
            <a:r>
              <a:rPr lang="en-US" altLang="zh-CN" sz="2000" b="1" dirty="0">
                <a:solidFill>
                  <a:srgbClr val="C00000"/>
                </a:solidFill>
              </a:rPr>
              <a:t> 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3329053" y="301113"/>
            <a:ext cx="2160000" cy="6120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</a:rPr>
              <a:t>Requirements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1376518" y="303569"/>
            <a:ext cx="2160000" cy="612000"/>
          </a:xfrm>
          <a:prstGeom prst="roundRect">
            <a:avLst/>
          </a:prstGeom>
          <a:solidFill>
            <a:schemeClr val="bg1"/>
          </a:solidFill>
          <a:ln>
            <a:solidFill>
              <a:srgbClr val="AE0335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  <a:latin typeface="+mj-lt"/>
              </a:rPr>
              <a:t>Purposes</a:t>
            </a:r>
            <a:r>
              <a:rPr lang="en-US" altLang="zh-CN" sz="2000" b="1" dirty="0">
                <a:solidFill>
                  <a:srgbClr val="C00000"/>
                </a:solidFill>
              </a:rPr>
              <a:t> 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7578" y="2155077"/>
            <a:ext cx="4924426" cy="3282951"/>
          </a:xfrm>
          <a:prstGeom prst="rect">
            <a:avLst/>
          </a:prstGeom>
        </p:spPr>
      </p:pic>
      <p:sp>
        <p:nvSpPr>
          <p:cNvPr id="3" name="矩形: 折角 2"/>
          <p:cNvSpPr/>
          <p:nvPr/>
        </p:nvSpPr>
        <p:spPr>
          <a:xfrm>
            <a:off x="165100" y="1855694"/>
            <a:ext cx="7099300" cy="1751106"/>
          </a:xfrm>
          <a:prstGeom prst="foldedCorner">
            <a:avLst/>
          </a:prstGeom>
          <a:solidFill>
            <a:srgbClr val="AE0335"/>
          </a:solidFill>
          <a:ln>
            <a:solidFill>
              <a:srgbClr val="AE03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zh-CN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r>
              <a:rPr lang="en-US" altLang="zh-CN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deep space, satellite navigation systems often face problems such as </a:t>
            </a:r>
            <a:r>
              <a:rPr lang="en-US" altLang="zh-CN" sz="2400" b="1" u="sng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weak signals </a:t>
            </a:r>
            <a:r>
              <a:rPr lang="en-US" altLang="zh-CN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</a:t>
            </a:r>
            <a:r>
              <a:rPr lang="en-US" altLang="zh-CN" sz="2400" b="1" u="sng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interference</a:t>
            </a:r>
            <a:r>
              <a:rPr lang="en-US" altLang="zh-CN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but the signals provided by X-ray and radio pulsars can overcome these problems due to their high stability. 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矩形: 折角 7"/>
          <p:cNvSpPr/>
          <p:nvPr/>
        </p:nvSpPr>
        <p:spPr>
          <a:xfrm>
            <a:off x="161365" y="4849906"/>
            <a:ext cx="7099300" cy="1054100"/>
          </a:xfrm>
          <a:prstGeom prst="foldedCorner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2400" dirty="0">
                <a:solidFill>
                  <a:srgbClr val="AE0335"/>
                </a:solidFill>
              </a:rPr>
              <a:t>Work stably when it is far from Earth or conventional satellite networks.</a:t>
            </a:r>
            <a:endParaRPr lang="zh-CN" altLang="en-US" sz="2400" dirty="0">
              <a:solidFill>
                <a:srgbClr val="AE0335"/>
              </a:solidFill>
            </a:endParaRPr>
          </a:p>
        </p:txBody>
      </p:sp>
      <p:sp>
        <p:nvSpPr>
          <p:cNvPr id="10" name="箭头: 下 9"/>
          <p:cNvSpPr/>
          <p:nvPr/>
        </p:nvSpPr>
        <p:spPr>
          <a:xfrm>
            <a:off x="3442447" y="3792069"/>
            <a:ext cx="349624" cy="788894"/>
          </a:xfrm>
          <a:prstGeom prst="downArrow">
            <a:avLst/>
          </a:prstGeom>
          <a:solidFill>
            <a:schemeClr val="bg1"/>
          </a:solidFill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53035" y="1454785"/>
            <a:ext cx="7125970" cy="392430"/>
          </a:xfrm>
          <a:prstGeom prst="rect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 b="1">
                <a:solidFill>
                  <a:schemeClr val="tx1"/>
                </a:solidFill>
              </a:rPr>
              <a:t>Robustness</a:t>
            </a:r>
            <a:r>
              <a:rPr lang="zh-CN" altLang="en-US" sz="2400" b="1">
                <a:solidFill>
                  <a:schemeClr val="tx1"/>
                </a:solidFill>
              </a:rPr>
              <a:t>：</a:t>
            </a:r>
            <a:endParaRPr lang="zh-CN" altLang="en-US" sz="24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77800" y="924230"/>
            <a:ext cx="11952000" cy="0"/>
          </a:xfrm>
          <a:prstGeom prst="line">
            <a:avLst/>
          </a:prstGeom>
          <a:ln w="28575">
            <a:solidFill>
              <a:srgbClr val="AE033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图片 6" descr="文本&#10;&#10;描述已自动生成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7" t="36605" r="74008" b="37282"/>
          <a:stretch>
            <a:fillRect/>
          </a:stretch>
        </p:blipFill>
        <p:spPr>
          <a:xfrm>
            <a:off x="0" y="127819"/>
            <a:ext cx="816077" cy="766916"/>
          </a:xfrm>
          <a:prstGeom prst="rect">
            <a:avLst/>
          </a:prstGeom>
        </p:spPr>
      </p:pic>
      <p:sp>
        <p:nvSpPr>
          <p:cNvPr id="6" name="矩形: 圆角 5"/>
          <p:cNvSpPr/>
          <p:nvPr/>
        </p:nvSpPr>
        <p:spPr>
          <a:xfrm>
            <a:off x="9689691" y="303569"/>
            <a:ext cx="2160000" cy="612000"/>
          </a:xfrm>
          <a:prstGeom prst="roundRect">
            <a:avLst/>
          </a:prstGeom>
          <a:solidFill>
            <a:schemeClr val="bg1"/>
          </a:solidFill>
          <a:ln>
            <a:solidFill>
              <a:srgbClr val="AE0335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  <a:latin typeface="+mj-lt"/>
              </a:rPr>
              <a:t>Other Factors</a:t>
            </a:r>
            <a:r>
              <a:rPr lang="en-US" altLang="zh-CN" sz="2000" b="1" dirty="0">
                <a:solidFill>
                  <a:srgbClr val="C00000"/>
                </a:solidFill>
              </a:rPr>
              <a:t> 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7424994" y="113069"/>
            <a:ext cx="2520000" cy="792000"/>
          </a:xfrm>
          <a:prstGeom prst="roundRect">
            <a:avLst/>
          </a:prstGeom>
          <a:solidFill>
            <a:srgbClr val="AE0335"/>
          </a:solidFill>
          <a:ln>
            <a:solidFill>
              <a:srgbClr val="AE0335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+mj-lt"/>
              </a:rPr>
              <a:t>Performances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5424948" y="303569"/>
            <a:ext cx="2160000" cy="612000"/>
          </a:xfrm>
          <a:prstGeom prst="roundRect">
            <a:avLst/>
          </a:prstGeom>
          <a:solidFill>
            <a:schemeClr val="bg1"/>
          </a:solidFill>
          <a:ln>
            <a:solidFill>
              <a:srgbClr val="AE0335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  <a:latin typeface="+mj-lt"/>
              </a:rPr>
              <a:t>System Design</a:t>
            </a:r>
            <a:r>
              <a:rPr lang="en-US" altLang="zh-CN" sz="2000" b="1" dirty="0">
                <a:solidFill>
                  <a:srgbClr val="C00000"/>
                </a:solidFill>
              </a:rPr>
              <a:t> 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3329053" y="301113"/>
            <a:ext cx="2160000" cy="6120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</a:rPr>
              <a:t>Requirements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1376518" y="303569"/>
            <a:ext cx="2160000" cy="612000"/>
          </a:xfrm>
          <a:prstGeom prst="roundRect">
            <a:avLst/>
          </a:prstGeom>
          <a:solidFill>
            <a:schemeClr val="bg1"/>
          </a:solidFill>
          <a:ln>
            <a:solidFill>
              <a:srgbClr val="AE0335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  <a:latin typeface="+mj-lt"/>
              </a:rPr>
              <a:t>Purposes</a:t>
            </a:r>
            <a:r>
              <a:rPr lang="en-US" altLang="zh-CN" sz="2000" b="1" dirty="0">
                <a:solidFill>
                  <a:srgbClr val="C00000"/>
                </a:solidFill>
              </a:rPr>
              <a:t> 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796758" y="1031777"/>
          <a:ext cx="10965314" cy="53401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5325"/>
                <a:gridCol w="2487383"/>
                <a:gridCol w="2516119"/>
                <a:gridCol w="1317680"/>
                <a:gridCol w="3298807"/>
              </a:tblGrid>
              <a:tr h="8007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Spatial scale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Navigation target motor ability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Navigational use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Minimum accuracy required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Typical application scenarios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</a:tr>
              <a:tr h="8007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Earth and Earth orbit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Subsonic to low-orbit high speed (within 0.01C)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Ground and low-earth orbit navigation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Meters to centimeters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GPS navigation, satellite positioning, ground transportation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</a:tr>
              <a:tr h="8007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Inside the solar system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Low speed to 0.01C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Interplanetary exploration, low-earth orbit missions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kilometer level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>
                          <a:effectLst/>
                        </a:rPr>
                        <a:t>Mars exploration, outer planet science mission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</a:tr>
              <a:tr h="8007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Local interstellar space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0.01c to 0.1c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Interstellar Navigation and Exploration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Kilometers to 100 meters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Extrasolar exploration, nearby star visits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</a:tr>
              <a:tr h="8007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Adjacent galactic regions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Near light speed（0.1c-0.5c）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Intergalactic exploration and astronomical observations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10,000 km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Exploration and exploration of Proxima Centauri or distant stars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</a:tr>
              <a:tr h="5356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Wide range of galaxies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Close to the speed of light（0.5c-0.9c）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Astronomical observations at a cosmic scale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100,000 km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Detection near black holes, intergalactic travel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</a:tr>
              <a:tr h="8007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Pan-cosmic scale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Approaching or reaching the speed of light（&gt;0.9c）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Extremely distant galaxies, cosmic deep space navigation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Light grade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Black hole detection, observation of the structure of the universe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4060658" y="6444461"/>
            <a:ext cx="7569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Table</a:t>
            </a:r>
            <a:r>
              <a:rPr lang="en-US" altLang="zh-CN" sz="1800" dirty="0"/>
              <a:t>. </a:t>
            </a:r>
            <a:r>
              <a:rPr lang="en-US" altLang="zh-CN" dirty="0"/>
              <a:t>4</a:t>
            </a:r>
            <a:r>
              <a:rPr lang="en-US" altLang="zh-CN" sz="1800" dirty="0"/>
              <a:t>-1 System core index</a:t>
            </a:r>
            <a:endParaRPr lang="en-US" altLang="zh-CN" sz="1800" dirty="0"/>
          </a:p>
          <a:p>
            <a:r>
              <a:rPr lang="en-US" altLang="zh-CN" sz="1800" dirty="0"/>
              <a:t>  </a:t>
            </a:r>
            <a:endParaRPr lang="en-US" altLang="zh-CN" sz="1800" dirty="0"/>
          </a:p>
          <a:p>
            <a:endParaRPr lang="zh-CN" altLang="en-US"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77800" y="924230"/>
            <a:ext cx="11952000" cy="0"/>
          </a:xfrm>
          <a:prstGeom prst="line">
            <a:avLst/>
          </a:prstGeom>
          <a:ln w="28575">
            <a:solidFill>
              <a:srgbClr val="AE033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图片 6" descr="文本&#10;&#10;描述已自动生成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7" t="36605" r="74008" b="37282"/>
          <a:stretch>
            <a:fillRect/>
          </a:stretch>
        </p:blipFill>
        <p:spPr>
          <a:xfrm>
            <a:off x="0" y="127819"/>
            <a:ext cx="816077" cy="766916"/>
          </a:xfrm>
          <a:prstGeom prst="rect">
            <a:avLst/>
          </a:prstGeom>
        </p:spPr>
      </p:pic>
      <p:sp>
        <p:nvSpPr>
          <p:cNvPr id="6" name="矩形: 圆角 5"/>
          <p:cNvSpPr/>
          <p:nvPr/>
        </p:nvSpPr>
        <p:spPr>
          <a:xfrm>
            <a:off x="9689691" y="303569"/>
            <a:ext cx="2160000" cy="612000"/>
          </a:xfrm>
          <a:prstGeom prst="roundRect">
            <a:avLst/>
          </a:prstGeom>
          <a:solidFill>
            <a:schemeClr val="bg1"/>
          </a:solidFill>
          <a:ln>
            <a:solidFill>
              <a:srgbClr val="AE0335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  <a:latin typeface="+mj-lt"/>
              </a:rPr>
              <a:t>Other Factors</a:t>
            </a:r>
            <a:r>
              <a:rPr lang="en-US" altLang="zh-CN" sz="2000" b="1" dirty="0">
                <a:solidFill>
                  <a:srgbClr val="C00000"/>
                </a:solidFill>
              </a:rPr>
              <a:t> 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7424994" y="113069"/>
            <a:ext cx="2520000" cy="792000"/>
          </a:xfrm>
          <a:prstGeom prst="roundRect">
            <a:avLst/>
          </a:prstGeom>
          <a:solidFill>
            <a:srgbClr val="AE0335"/>
          </a:solidFill>
          <a:ln>
            <a:solidFill>
              <a:srgbClr val="AE0335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+mj-lt"/>
              </a:rPr>
              <a:t>Performances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5424948" y="303569"/>
            <a:ext cx="2160000" cy="612000"/>
          </a:xfrm>
          <a:prstGeom prst="roundRect">
            <a:avLst/>
          </a:prstGeom>
          <a:solidFill>
            <a:schemeClr val="bg1"/>
          </a:solidFill>
          <a:ln>
            <a:solidFill>
              <a:srgbClr val="AE0335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  <a:latin typeface="+mj-lt"/>
              </a:rPr>
              <a:t>System Design</a:t>
            </a:r>
            <a:r>
              <a:rPr lang="en-US" altLang="zh-CN" sz="2000" b="1" dirty="0">
                <a:solidFill>
                  <a:srgbClr val="C00000"/>
                </a:solidFill>
              </a:rPr>
              <a:t> 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3329053" y="301113"/>
            <a:ext cx="2160000" cy="6120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</a:rPr>
              <a:t>Requirements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1376518" y="303569"/>
            <a:ext cx="2160000" cy="612000"/>
          </a:xfrm>
          <a:prstGeom prst="roundRect">
            <a:avLst/>
          </a:prstGeom>
          <a:solidFill>
            <a:schemeClr val="bg1"/>
          </a:solidFill>
          <a:ln>
            <a:solidFill>
              <a:srgbClr val="AE0335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  <a:latin typeface="+mj-lt"/>
              </a:rPr>
              <a:t>Purposes</a:t>
            </a:r>
            <a:r>
              <a:rPr lang="en-US" altLang="zh-CN" sz="2000" b="1" dirty="0">
                <a:solidFill>
                  <a:srgbClr val="C00000"/>
                </a:solidFill>
              </a:rPr>
              <a:t> 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2083973" y="1365987"/>
            <a:ext cx="2880000" cy="72000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Navigation accuracy in the solar system</a:t>
            </a:r>
            <a:endParaRPr lang="en-US" altLang="zh-CN" sz="2000" b="1" dirty="0"/>
          </a:p>
        </p:txBody>
      </p:sp>
      <p:sp>
        <p:nvSpPr>
          <p:cNvPr id="10" name="矩形: 圆角 9"/>
          <p:cNvSpPr/>
          <p:nvPr/>
        </p:nvSpPr>
        <p:spPr>
          <a:xfrm>
            <a:off x="5314802" y="1365987"/>
            <a:ext cx="2880000" cy="72000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Local intra-galactic navigation accuracy</a:t>
            </a:r>
            <a:endParaRPr lang="en-US" altLang="zh-CN" sz="2000" b="1" dirty="0"/>
          </a:p>
        </p:txBody>
      </p:sp>
      <p:sp>
        <p:nvSpPr>
          <p:cNvPr id="14" name="矩形: 圆角 13"/>
          <p:cNvSpPr/>
          <p:nvPr/>
        </p:nvSpPr>
        <p:spPr>
          <a:xfrm>
            <a:off x="8545631" y="1365987"/>
            <a:ext cx="2880000" cy="72000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Wider area navigation accuracy</a:t>
            </a:r>
            <a:endParaRPr lang="en-US" altLang="zh-CN" sz="2000" b="1" dirty="0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703714" y="2317459"/>
          <a:ext cx="10794379" cy="400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48"/>
                <a:gridCol w="2889544"/>
                <a:gridCol w="4046707"/>
                <a:gridCol w="2490280"/>
              </a:tblGrid>
              <a:tr h="19810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00000"/>
                          </a:solidFill>
                        </a:rPr>
                        <a:t>Positioning accuracy</a:t>
                      </a:r>
                      <a:endParaRPr lang="en-US" altLang="zh-CN" sz="2000" dirty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0" cap="none" spc="0" dirty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The scale of kilometers is several kilometers to tens of kilometers between distant planets</a:t>
                      </a:r>
                      <a:endParaRPr lang="en-US" altLang="zh-CN" b="0" cap="none" spc="0" dirty="0">
                        <a:ln w="0"/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0" dirty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Ideal range from kilometers to tens of thousands of kilometers. If you want to carry out higher precision tasks, it needs to be within tens to hundreds of meters.</a:t>
                      </a:r>
                      <a:endParaRPr lang="en-US" altLang="zh-CN" b="0" dirty="0">
                        <a:ln w="0"/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C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0" dirty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It's going to be thousands to tens of thousands of kilometers</a:t>
                      </a:r>
                      <a:endParaRPr lang="en-US" altLang="zh-CN" b="0" dirty="0">
                        <a:ln w="0"/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endParaRPr lang="zh-CN" altLang="en-US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C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244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cap="none" spc="0" dirty="0">
                          <a:ln w="0"/>
                          <a:solidFill>
                            <a:srgbClr val="C00000"/>
                          </a:solidFill>
                          <a:effectLst/>
                        </a:rPr>
                        <a:t>Timing</a:t>
                      </a:r>
                      <a:r>
                        <a:rPr lang="en-US" altLang="zh-CN" sz="2000" b="1" cap="none" spc="0" dirty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</a:t>
                      </a:r>
                      <a:r>
                        <a:rPr lang="en-US" altLang="zh-CN" sz="2000" b="1" cap="none" spc="0" dirty="0">
                          <a:ln w="0"/>
                          <a:solidFill>
                            <a:srgbClr val="C00000"/>
                          </a:solidFill>
                          <a:effectLst/>
                        </a:rPr>
                        <a:t>accuracy</a:t>
                      </a:r>
                      <a:endParaRPr lang="en-US" altLang="zh-CN" sz="2000" b="1" cap="none" spc="0" dirty="0">
                        <a:ln w="0"/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ctr"/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0" dirty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At least in microseconds and ideally in nanoseconds</a:t>
                      </a:r>
                      <a:endParaRPr lang="en-US" altLang="zh-CN" b="0" dirty="0">
                        <a:ln w="0"/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endParaRPr lang="zh-CN" altLang="en-US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0" dirty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Keep it at the microsecond level. In some high-precision interstellar missions, nanoseconds are required.</a:t>
                      </a:r>
                      <a:endParaRPr lang="en-US" altLang="zh-CN" b="0" dirty="0">
                        <a:ln w="0"/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endParaRPr lang="zh-CN" altLang="en-US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C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0" dirty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Needs to be on the microsecond scale</a:t>
                      </a:r>
                      <a:endParaRPr lang="en-US" altLang="zh-CN" b="0" dirty="0">
                        <a:ln w="0"/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endParaRPr lang="zh-CN" altLang="en-US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C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77800" y="924230"/>
            <a:ext cx="11952000" cy="0"/>
          </a:xfrm>
          <a:prstGeom prst="line">
            <a:avLst/>
          </a:prstGeom>
          <a:ln w="28575">
            <a:solidFill>
              <a:srgbClr val="AE033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图片 6" descr="文本&#10;&#10;描述已自动生成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7" t="36605" r="74008" b="37282"/>
          <a:stretch>
            <a:fillRect/>
          </a:stretch>
        </p:blipFill>
        <p:spPr>
          <a:xfrm>
            <a:off x="0" y="127819"/>
            <a:ext cx="816077" cy="766916"/>
          </a:xfrm>
          <a:prstGeom prst="rect">
            <a:avLst/>
          </a:prstGeom>
        </p:spPr>
      </p:pic>
      <p:sp>
        <p:nvSpPr>
          <p:cNvPr id="6" name="矩形: 圆角 5"/>
          <p:cNvSpPr/>
          <p:nvPr/>
        </p:nvSpPr>
        <p:spPr>
          <a:xfrm>
            <a:off x="9362431" y="120686"/>
            <a:ext cx="2520000" cy="792000"/>
          </a:xfrm>
          <a:prstGeom prst="roundRect">
            <a:avLst/>
          </a:prstGeom>
          <a:solidFill>
            <a:srgbClr val="AE0335"/>
          </a:solidFill>
          <a:ln>
            <a:solidFill>
              <a:srgbClr val="AE0335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+mj-lt"/>
              </a:rPr>
              <a:t>Other Factors</a:t>
            </a:r>
            <a:r>
              <a:rPr lang="en-US" altLang="zh-CN" sz="2400" b="1" dirty="0">
                <a:solidFill>
                  <a:schemeClr val="bg1"/>
                </a:solidFill>
              </a:rPr>
              <a:t> 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7424994" y="315201"/>
            <a:ext cx="2160000" cy="612000"/>
          </a:xfrm>
          <a:prstGeom prst="roundRect">
            <a:avLst/>
          </a:prstGeom>
          <a:solidFill>
            <a:schemeClr val="bg1"/>
          </a:solidFill>
          <a:ln>
            <a:solidFill>
              <a:srgbClr val="AE0335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AE0335"/>
                </a:solidFill>
              </a:rPr>
              <a:t> </a:t>
            </a:r>
            <a:r>
              <a:rPr lang="en-US" altLang="zh-CN" sz="2000" b="1" dirty="0">
                <a:solidFill>
                  <a:srgbClr val="AE0335"/>
                </a:solidFill>
                <a:latin typeface="+mj-lt"/>
              </a:rPr>
              <a:t>Performances</a:t>
            </a:r>
            <a:endParaRPr lang="zh-CN" altLang="en-US" sz="2000" b="1" dirty="0">
              <a:solidFill>
                <a:srgbClr val="AE0335"/>
              </a:solidFill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5424948" y="303569"/>
            <a:ext cx="2160000" cy="612000"/>
          </a:xfrm>
          <a:prstGeom prst="roundRect">
            <a:avLst/>
          </a:prstGeom>
          <a:solidFill>
            <a:schemeClr val="bg1"/>
          </a:solidFill>
          <a:ln>
            <a:solidFill>
              <a:srgbClr val="AE0335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  <a:latin typeface="+mj-lt"/>
              </a:rPr>
              <a:t>System Design</a:t>
            </a:r>
            <a:r>
              <a:rPr lang="en-US" altLang="zh-CN" sz="2000" b="1" dirty="0">
                <a:solidFill>
                  <a:srgbClr val="C00000"/>
                </a:solidFill>
              </a:rPr>
              <a:t> 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3329053" y="301113"/>
            <a:ext cx="2160000" cy="6120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</a:rPr>
              <a:t>Requirements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1376518" y="303569"/>
            <a:ext cx="2160000" cy="612000"/>
          </a:xfrm>
          <a:prstGeom prst="roundRect">
            <a:avLst/>
          </a:prstGeom>
          <a:solidFill>
            <a:schemeClr val="bg1"/>
          </a:solidFill>
          <a:ln>
            <a:solidFill>
              <a:srgbClr val="AE0335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  <a:latin typeface="+mj-lt"/>
              </a:rPr>
              <a:t>Purposes</a:t>
            </a:r>
            <a:r>
              <a:rPr lang="en-US" altLang="zh-CN" sz="2000" b="1" dirty="0">
                <a:solidFill>
                  <a:srgbClr val="C00000"/>
                </a:solidFill>
              </a:rPr>
              <a:t> 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2" name="任意多边形: 形状 1"/>
          <p:cNvSpPr/>
          <p:nvPr/>
        </p:nvSpPr>
        <p:spPr>
          <a:xfrm>
            <a:off x="331003" y="1032512"/>
            <a:ext cx="720000" cy="360000"/>
          </a:xfrm>
          <a:custGeom>
            <a:avLst/>
            <a:gdLst>
              <a:gd name="connsiteX0" fmla="*/ 0 w 944490"/>
              <a:gd name="connsiteY0" fmla="*/ 0 h 595084"/>
              <a:gd name="connsiteX1" fmla="*/ 795719 w 944490"/>
              <a:gd name="connsiteY1" fmla="*/ 0 h 595084"/>
              <a:gd name="connsiteX2" fmla="*/ 944490 w 944490"/>
              <a:gd name="connsiteY2" fmla="*/ 297542 h 595084"/>
              <a:gd name="connsiteX3" fmla="*/ 795719 w 944490"/>
              <a:gd name="connsiteY3" fmla="*/ 595084 h 595084"/>
              <a:gd name="connsiteX4" fmla="*/ 0 w 944490"/>
              <a:gd name="connsiteY4" fmla="*/ 595084 h 595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4490" h="595084">
                <a:moveTo>
                  <a:pt x="0" y="0"/>
                </a:moveTo>
                <a:lnTo>
                  <a:pt x="795719" y="0"/>
                </a:lnTo>
                <a:lnTo>
                  <a:pt x="944490" y="297542"/>
                </a:lnTo>
                <a:lnTo>
                  <a:pt x="795719" y="595084"/>
                </a:lnTo>
                <a:lnTo>
                  <a:pt x="0" y="595084"/>
                </a:lnTo>
                <a:close/>
              </a:path>
            </a:pathLst>
          </a:custGeom>
          <a:solidFill>
            <a:srgbClr val="AE033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Arial" panose="020B0604020202020204" pitchFamily="34" charset="0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69782" y="1068275"/>
            <a:ext cx="103970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dirty="0">
                <a:solidFill>
                  <a:srgbClr val="AE0335"/>
                </a:solidFill>
                <a:latin typeface="+mj-lt"/>
                <a:ea typeface="汉仪大宋简" panose="02010600000101010101" charset="-122"/>
              </a:rPr>
              <a:t>Compared to GNSS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AE0335"/>
              </a:solidFill>
              <a:effectLst/>
              <a:uLnTx/>
              <a:uFillTx/>
              <a:latin typeface="+mj-lt"/>
              <a:ea typeface="汉仪大宋简" panose="02010600000101010101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2337" y="1037691"/>
            <a:ext cx="472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01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18974" y="1365950"/>
            <a:ext cx="117452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AE0335"/>
                </a:solidFill>
                <a:latin typeface="+mn-lt"/>
              </a:rPr>
              <a:t>In deep space far from Earth, where GNSS is not available due to the inability to rely on ground-based receiver, pulsar navigation can provide spacecraft with autonomous navigation capabilities.</a:t>
            </a:r>
            <a:endParaRPr lang="zh-CN" altLang="en-US" sz="2000" dirty="0">
              <a:solidFill>
                <a:srgbClr val="AE0335"/>
              </a:solidFill>
              <a:latin typeface="+mn-lt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311285" y="2026222"/>
          <a:ext cx="11704320" cy="4754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065"/>
                <a:gridCol w="4785833"/>
                <a:gridCol w="5128422"/>
              </a:tblGrid>
              <a:tr h="636780"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AE0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GNSS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E0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Pulsar Navigation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E0335"/>
                    </a:solidFill>
                  </a:tcPr>
                </a:tc>
              </a:tr>
              <a:tr h="1062355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00" dirty="0">
                          <a:solidFill>
                            <a:srgbClr val="AE0335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Reference Frame</a:t>
                      </a:r>
                      <a:endParaRPr lang="zh-CN" sz="1800" b="1" kern="100" dirty="0">
                        <a:solidFill>
                          <a:srgbClr val="AE0335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800" b="1" kern="100" dirty="0">
                          <a:solidFill>
                            <a:srgbClr val="AE0335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b="1" kern="100" dirty="0">
                        <a:solidFill>
                          <a:srgbClr val="AE0335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Takes the </a:t>
                      </a:r>
                      <a:r>
                        <a:rPr lang="en-US" sz="1800" b="1" u="sng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center of the earth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8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WGS84 ,GPS) 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as a reference object. The position of the satellite can be known during navigation.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The </a:t>
                      </a:r>
                      <a:r>
                        <a:rPr lang="en-US" altLang="zh-CN" sz="1800" b="1" u="sng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center of the Sun</a:t>
                      </a:r>
                      <a:r>
                        <a:rPr lang="en-US" altLang="zh-CN" sz="18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is used as a reference object. Position information of the pulsar is not known during navigation.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5861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00" dirty="0">
                          <a:solidFill>
                            <a:srgbClr val="AE0335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="1" kern="100" dirty="0">
                          <a:solidFill>
                            <a:srgbClr val="AE0335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ignal</a:t>
                      </a:r>
                      <a:endParaRPr lang="zh-CN" sz="1800" b="1" kern="100" dirty="0">
                        <a:solidFill>
                          <a:srgbClr val="AE0335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Pseudo range and carrier phase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Pulse Frequency &amp; Pulse Phase Observation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717899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00" dirty="0">
                          <a:solidFill>
                            <a:srgbClr val="AE0335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Environments effects  </a:t>
                      </a:r>
                      <a:endParaRPr lang="zh-CN" sz="1800" b="1" kern="100" dirty="0">
                        <a:solidFill>
                          <a:srgbClr val="AE0335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Both are similar in that the satellite signals of GNSS are affected by the atmospheric medium. And the X-ray signals of pulsar navigation systems are also affected by the interstellar medium.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 </a:t>
                      </a:r>
                      <a:endParaRPr lang="zh-CN" altLang="en-US" sz="18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 hMerge="1">
                  <a:tcPr/>
                </a:tc>
              </a:tr>
              <a:tr h="962552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00" dirty="0">
                          <a:solidFill>
                            <a:srgbClr val="AE0335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Errors</a:t>
                      </a:r>
                      <a:endParaRPr lang="zh-CN" sz="1800" b="1" kern="100" dirty="0">
                        <a:solidFill>
                          <a:srgbClr val="AE0335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Accuracy of pseudo-range observation at the decimeter level and carrier phase observations at the millimeter level; includes satellite and receiver clock errors, atmospheric delays, code and carrier phase delays,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Errors are related to the pulsar characteristics and the integration time of the observation, with X-ray pulsars having an accuracy of several hundred kilometers for short integration times and </a:t>
                      </a:r>
                      <a:r>
                        <a:rPr lang="en-US" sz="1800" b="1" u="sng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under 100 meters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for long integration times (more than a week).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77800" y="924230"/>
            <a:ext cx="11952000" cy="0"/>
          </a:xfrm>
          <a:prstGeom prst="line">
            <a:avLst/>
          </a:prstGeom>
          <a:ln w="28575">
            <a:solidFill>
              <a:srgbClr val="AE033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图片 6" descr="文本&#10;&#10;描述已自动生成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7" t="36605" r="74008" b="37282"/>
          <a:stretch>
            <a:fillRect/>
          </a:stretch>
        </p:blipFill>
        <p:spPr>
          <a:xfrm>
            <a:off x="0" y="127819"/>
            <a:ext cx="816077" cy="766916"/>
          </a:xfrm>
          <a:prstGeom prst="rect">
            <a:avLst/>
          </a:prstGeom>
        </p:spPr>
      </p:pic>
      <p:sp>
        <p:nvSpPr>
          <p:cNvPr id="6" name="矩形: 圆角 5"/>
          <p:cNvSpPr/>
          <p:nvPr/>
        </p:nvSpPr>
        <p:spPr>
          <a:xfrm>
            <a:off x="9362431" y="120686"/>
            <a:ext cx="2520000" cy="792000"/>
          </a:xfrm>
          <a:prstGeom prst="roundRect">
            <a:avLst/>
          </a:prstGeom>
          <a:solidFill>
            <a:srgbClr val="AE0335"/>
          </a:solidFill>
          <a:ln>
            <a:solidFill>
              <a:srgbClr val="AE0335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+mj-lt"/>
              </a:rPr>
              <a:t>Other Factors</a:t>
            </a:r>
            <a:r>
              <a:rPr lang="en-US" altLang="zh-CN" sz="2400" b="1" dirty="0">
                <a:solidFill>
                  <a:schemeClr val="bg1"/>
                </a:solidFill>
              </a:rPr>
              <a:t> 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7424994" y="315201"/>
            <a:ext cx="2160000" cy="612000"/>
          </a:xfrm>
          <a:prstGeom prst="roundRect">
            <a:avLst/>
          </a:prstGeom>
          <a:solidFill>
            <a:schemeClr val="bg1"/>
          </a:solidFill>
          <a:ln>
            <a:solidFill>
              <a:srgbClr val="AE0335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AE0335"/>
                </a:solidFill>
              </a:rPr>
              <a:t> </a:t>
            </a:r>
            <a:r>
              <a:rPr lang="en-US" altLang="zh-CN" sz="2000" b="1" dirty="0">
                <a:solidFill>
                  <a:srgbClr val="AE0335"/>
                </a:solidFill>
                <a:latin typeface="+mj-lt"/>
              </a:rPr>
              <a:t>Performances</a:t>
            </a:r>
            <a:endParaRPr lang="zh-CN" altLang="en-US" sz="2000" b="1" dirty="0">
              <a:solidFill>
                <a:srgbClr val="AE0335"/>
              </a:solidFill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5424948" y="303569"/>
            <a:ext cx="2160000" cy="612000"/>
          </a:xfrm>
          <a:prstGeom prst="roundRect">
            <a:avLst/>
          </a:prstGeom>
          <a:solidFill>
            <a:schemeClr val="bg1"/>
          </a:solidFill>
          <a:ln>
            <a:solidFill>
              <a:srgbClr val="AE0335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  <a:latin typeface="+mj-lt"/>
              </a:rPr>
              <a:t>System Design</a:t>
            </a:r>
            <a:r>
              <a:rPr lang="en-US" altLang="zh-CN" sz="2000" b="1" dirty="0">
                <a:solidFill>
                  <a:srgbClr val="C00000"/>
                </a:solidFill>
              </a:rPr>
              <a:t> 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3329053" y="301113"/>
            <a:ext cx="2160000" cy="6120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</a:rPr>
              <a:t>Requirements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1376518" y="303569"/>
            <a:ext cx="2160000" cy="612000"/>
          </a:xfrm>
          <a:prstGeom prst="roundRect">
            <a:avLst/>
          </a:prstGeom>
          <a:solidFill>
            <a:schemeClr val="bg1"/>
          </a:solidFill>
          <a:ln>
            <a:solidFill>
              <a:srgbClr val="AE0335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  <a:latin typeface="+mj-lt"/>
              </a:rPr>
              <a:t>Purposes</a:t>
            </a:r>
            <a:r>
              <a:rPr lang="en-US" altLang="zh-CN" sz="2000" b="1" dirty="0">
                <a:solidFill>
                  <a:srgbClr val="C00000"/>
                </a:solidFill>
              </a:rPr>
              <a:t> 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69782" y="1068275"/>
            <a:ext cx="103970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dirty="0">
                <a:solidFill>
                  <a:srgbClr val="AE0335"/>
                </a:solidFill>
                <a:latin typeface="+mj-lt"/>
                <a:ea typeface="汉仪大宋简" panose="02010600000101010101" charset="-122"/>
              </a:rPr>
              <a:t>Future trends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AE0335"/>
              </a:solidFill>
              <a:effectLst/>
              <a:uLnTx/>
              <a:uFillTx/>
              <a:latin typeface="+mj-lt"/>
              <a:ea typeface="汉仪大宋简" panose="0201060000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2337" y="1037691"/>
            <a:ext cx="472611" cy="40011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02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513944" y="1614791"/>
            <a:ext cx="3024000" cy="5400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+mn-lt"/>
              </a:rPr>
              <a:t>Application Expansion</a:t>
            </a:r>
            <a:endParaRPr lang="en-US" altLang="zh-CN" sz="2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513944" y="3790544"/>
            <a:ext cx="3024000" cy="5400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+mn-lt"/>
              </a:rPr>
              <a:t>Application Expansion</a:t>
            </a:r>
            <a:endParaRPr lang="en-US" altLang="zh-CN" sz="2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78214" y="2461737"/>
            <a:ext cx="10894978" cy="101566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As the technology becomes more mature, pulsar navigation may be applied to satellite constellations in near-Earth orbit to provide satellites with backup means of navigation and to enhance the stability and anti-interference capability of satellite navigation systems.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78214" y="4754225"/>
            <a:ext cx="10894978" cy="101566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The development of larger-area, higher-sensitivity X-ray detectors and more advanced signal processing algorithms, will allow for more precise measurement of pulse arrival times, thereby improving navigation accuracy.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>
            <a:grpSpLocks noChangeAspect="1"/>
          </p:cNvGrpSpPr>
          <p:nvPr/>
        </p:nvGrpSpPr>
        <p:grpSpPr>
          <a:xfrm>
            <a:off x="4820685" y="137743"/>
            <a:ext cx="7208260" cy="720000"/>
            <a:chOff x="6558116" y="172976"/>
            <a:chExt cx="5406195" cy="540000"/>
          </a:xfrm>
        </p:grpSpPr>
        <p:pic>
          <p:nvPicPr>
            <p:cNvPr id="5" name="图片 4" descr="文本&#10;&#10;描述已自动生成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67" t="37131" r="8136" b="37492"/>
            <a:stretch>
              <a:fillRect/>
            </a:stretch>
          </p:blipFill>
          <p:spPr>
            <a:xfrm>
              <a:off x="6558116" y="172976"/>
              <a:ext cx="2693895" cy="540000"/>
            </a:xfrm>
            <a:prstGeom prst="rect">
              <a:avLst/>
            </a:prstGeom>
          </p:spPr>
        </p:pic>
        <p:pic>
          <p:nvPicPr>
            <p:cNvPr id="6" name="图片 5" descr="文本&#10;&#10;描述已自动生成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2348" y="172976"/>
              <a:ext cx="2371963" cy="540000"/>
            </a:xfrm>
            <a:prstGeom prst="rect">
              <a:avLst/>
            </a:prstGeom>
          </p:spPr>
        </p:pic>
      </p:grpSp>
      <p:sp>
        <p:nvSpPr>
          <p:cNvPr id="7" name="矩形 6"/>
          <p:cNvSpPr/>
          <p:nvPr/>
        </p:nvSpPr>
        <p:spPr>
          <a:xfrm>
            <a:off x="-216310" y="-157316"/>
            <a:ext cx="3913239" cy="7148052"/>
          </a:xfrm>
          <a:prstGeom prst="rect">
            <a:avLst/>
          </a:prstGeom>
          <a:solidFill>
            <a:srgbClr val="B10336"/>
          </a:solidFill>
          <a:ln>
            <a:solidFill>
              <a:srgbClr val="B103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latin typeface="+mj-lt"/>
              </a:rPr>
              <a:t>CONTENT</a:t>
            </a:r>
            <a:endParaRPr lang="zh-CN" altLang="en-US" sz="4400" b="1" dirty="0">
              <a:latin typeface="+mj-lt"/>
            </a:endParaRPr>
          </a:p>
        </p:txBody>
      </p:sp>
      <p:pic>
        <p:nvPicPr>
          <p:cNvPr id="16" name="图形 15" descr="徽章 1 纯色填充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86630" y="1536291"/>
            <a:ext cx="720000" cy="720000"/>
          </a:xfrm>
          <a:prstGeom prst="rect">
            <a:avLst/>
          </a:prstGeom>
        </p:spPr>
      </p:pic>
      <p:pic>
        <p:nvPicPr>
          <p:cNvPr id="17" name="图形 16" descr="徽章 纯色填充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86630" y="2431028"/>
            <a:ext cx="720000" cy="720000"/>
          </a:xfrm>
          <a:prstGeom prst="rect">
            <a:avLst/>
          </a:prstGeom>
        </p:spPr>
      </p:pic>
      <p:pic>
        <p:nvPicPr>
          <p:cNvPr id="18" name="图形 17" descr="徽章 3 纯色填充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86630" y="3355260"/>
            <a:ext cx="720000" cy="720000"/>
          </a:xfrm>
          <a:prstGeom prst="rect">
            <a:avLst/>
          </a:prstGeom>
        </p:spPr>
      </p:pic>
      <p:pic>
        <p:nvPicPr>
          <p:cNvPr id="19" name="图形 18" descr="徽章 5 纯色填充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86630" y="5166907"/>
            <a:ext cx="720000" cy="720000"/>
          </a:xfrm>
          <a:prstGeom prst="rect">
            <a:avLst/>
          </a:prstGeom>
        </p:spPr>
      </p:pic>
      <p:pic>
        <p:nvPicPr>
          <p:cNvPr id="20" name="图形 19" descr="徽章 4 纯色填充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886630" y="4264860"/>
            <a:ext cx="720000" cy="72000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5791197" y="1602658"/>
            <a:ext cx="3864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Purposes of the application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791197" y="2541639"/>
            <a:ext cx="3864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Navigation Requirements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791197" y="3475703"/>
            <a:ext cx="3864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System Design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791196" y="4458929"/>
            <a:ext cx="6527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Analysis on Performances of the Designed system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791197" y="5338916"/>
            <a:ext cx="5098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Other Factors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 noChangeAspect="1"/>
          </p:cNvGrpSpPr>
          <p:nvPr/>
        </p:nvGrpSpPr>
        <p:grpSpPr>
          <a:xfrm>
            <a:off x="2608415" y="580195"/>
            <a:ext cx="7208260" cy="720000"/>
            <a:chOff x="6558116" y="172976"/>
            <a:chExt cx="5406195" cy="540000"/>
          </a:xfrm>
        </p:grpSpPr>
        <p:pic>
          <p:nvPicPr>
            <p:cNvPr id="5" name="图片 4" descr="文本&#10;&#10;描述已自动生成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67" t="37131" r="8136" b="37492"/>
            <a:stretch>
              <a:fillRect/>
            </a:stretch>
          </p:blipFill>
          <p:spPr>
            <a:xfrm>
              <a:off x="6558116" y="172976"/>
              <a:ext cx="2693895" cy="540000"/>
            </a:xfrm>
            <a:prstGeom prst="rect">
              <a:avLst/>
            </a:prstGeom>
          </p:spPr>
        </p:pic>
        <p:pic>
          <p:nvPicPr>
            <p:cNvPr id="7" name="图片 6" descr="文本&#10;&#10;描述已自动生成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2348" y="172976"/>
              <a:ext cx="2371963" cy="540000"/>
            </a:xfrm>
            <a:prstGeom prst="rect">
              <a:avLst/>
            </a:prstGeom>
          </p:spPr>
        </p:pic>
      </p:grpSp>
      <p:sp>
        <p:nvSpPr>
          <p:cNvPr id="9" name="矩形 8"/>
          <p:cNvSpPr/>
          <p:nvPr/>
        </p:nvSpPr>
        <p:spPr>
          <a:xfrm>
            <a:off x="0" y="1897626"/>
            <a:ext cx="12192000" cy="1651819"/>
          </a:xfrm>
          <a:prstGeom prst="rect">
            <a:avLst/>
          </a:prstGeom>
          <a:solidFill>
            <a:srgbClr val="AE0335"/>
          </a:solidFill>
          <a:ln>
            <a:solidFill>
              <a:srgbClr val="AE03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40000" y="2113936"/>
            <a:ext cx="10512000" cy="1277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3200" b="1" i="0" u="none" strike="noStrike" kern="1400" baseline="0" dirty="0">
                <a:solidFill>
                  <a:schemeClr val="bg1"/>
                </a:solidFill>
                <a:ea typeface="ADLaM Display" panose="020F0502020204030204" pitchFamily="2" charset="0"/>
                <a:cs typeface="ADLaM Display" panose="020F0502020204030204" pitchFamily="2" charset="0"/>
              </a:rPr>
              <a:t>Thanks!</a:t>
            </a:r>
            <a:endParaRPr lang="en-US" altLang="zh-CN" sz="3200" b="1" i="0" u="none" strike="noStrike" kern="1400" baseline="0" dirty="0">
              <a:solidFill>
                <a:schemeClr val="bg1"/>
              </a:solidFill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pPr algn="ctr">
              <a:lnSpc>
                <a:spcPct val="125000"/>
              </a:lnSpc>
            </a:pPr>
            <a:r>
              <a:rPr lang="en-US" altLang="zh-CN" sz="3200" b="1" kern="1400" dirty="0">
                <a:solidFill>
                  <a:schemeClr val="bg1"/>
                </a:solidFill>
                <a:ea typeface="ADLaM Display" panose="020F0502020204030204" pitchFamily="2" charset="0"/>
                <a:cs typeface="ADLaM Display" panose="020F0502020204030204" pitchFamily="2" charset="0"/>
              </a:rPr>
              <a:t>Q  &amp;  A</a:t>
            </a:r>
            <a:endParaRPr lang="zh-CN" altLang="en-US" sz="3200" dirty="0">
              <a:solidFill>
                <a:schemeClr val="bg1"/>
              </a:solidFill>
              <a:cs typeface="ADLaM Display" panose="020F0502020204030204" pitchFamily="2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69686" y="4243001"/>
            <a:ext cx="3534698" cy="14296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AE0335"/>
                </a:solidFill>
              </a:rPr>
              <a:t>Chen </a:t>
            </a:r>
            <a:r>
              <a:rPr lang="en-US" altLang="zh-CN" sz="2000" b="1" dirty="0" err="1">
                <a:solidFill>
                  <a:srgbClr val="AE0335"/>
                </a:solidFill>
              </a:rPr>
              <a:t>Jianheng</a:t>
            </a:r>
            <a:r>
              <a:rPr lang="en-US" altLang="zh-CN" sz="2000" b="1" dirty="0">
                <a:solidFill>
                  <a:srgbClr val="AE0335"/>
                </a:solidFill>
              </a:rPr>
              <a:t>       24097164g</a:t>
            </a:r>
            <a:endParaRPr lang="en-US" altLang="zh-CN" sz="2000" b="1" dirty="0">
              <a:solidFill>
                <a:srgbClr val="AE0335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AE0335"/>
                </a:solidFill>
              </a:rPr>
              <a:t>Lin Yi                        24127336g</a:t>
            </a:r>
            <a:endParaRPr lang="en-US" altLang="zh-CN" sz="2000" b="1" dirty="0">
              <a:solidFill>
                <a:srgbClr val="AE0335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AE0335"/>
                </a:solidFill>
              </a:rPr>
              <a:t>Pan </a:t>
            </a:r>
            <a:r>
              <a:rPr lang="en-US" altLang="zh-CN" sz="2000" b="1" dirty="0" err="1">
                <a:solidFill>
                  <a:srgbClr val="AE0335"/>
                </a:solidFill>
              </a:rPr>
              <a:t>Zhiqing</a:t>
            </a:r>
            <a:r>
              <a:rPr lang="en-US" altLang="zh-CN" sz="2000" b="1" dirty="0">
                <a:solidFill>
                  <a:srgbClr val="AE0335"/>
                </a:solidFill>
              </a:rPr>
              <a:t>            24037665g</a:t>
            </a:r>
            <a:endParaRPr lang="en-US" altLang="zh-CN" sz="2000" b="1" dirty="0">
              <a:solidFill>
                <a:srgbClr val="AE0335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27050" y="279400"/>
            <a:ext cx="11137900" cy="6299200"/>
          </a:xfrm>
          <a:prstGeom prst="rect">
            <a:avLst/>
          </a:prstGeom>
          <a:noFill/>
          <a:ln w="38100">
            <a:solidFill>
              <a:srgbClr val="AE033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233651" y="4233169"/>
            <a:ext cx="3755922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AE0335"/>
                </a:solidFill>
              </a:rPr>
              <a:t>Song Yanlin              24042403g</a:t>
            </a:r>
            <a:endParaRPr lang="en-US" altLang="zh-CN" sz="2000" b="1" dirty="0">
              <a:solidFill>
                <a:srgbClr val="AE0335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AE0335"/>
                </a:solidFill>
              </a:rPr>
              <a:t>Zhang Xiaoxun        24070077g</a:t>
            </a:r>
            <a:endParaRPr lang="en-US" altLang="zh-CN" sz="2000" b="1" dirty="0">
              <a:solidFill>
                <a:srgbClr val="AE0335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AE0335"/>
                </a:solidFill>
              </a:rPr>
              <a:t>Zhou </a:t>
            </a:r>
            <a:r>
              <a:rPr lang="en-US" altLang="zh-CN" sz="2000" b="1" dirty="0" err="1">
                <a:solidFill>
                  <a:srgbClr val="AE0335"/>
                </a:solidFill>
              </a:rPr>
              <a:t>Kaiwen</a:t>
            </a:r>
            <a:r>
              <a:rPr lang="en-US" altLang="zh-CN" sz="2000" b="1" dirty="0">
                <a:solidFill>
                  <a:srgbClr val="AE0335"/>
                </a:solidFill>
              </a:rPr>
              <a:t>           24045295g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77800" y="924230"/>
            <a:ext cx="11952000" cy="0"/>
          </a:xfrm>
          <a:prstGeom prst="line">
            <a:avLst/>
          </a:prstGeom>
          <a:ln w="28575">
            <a:solidFill>
              <a:srgbClr val="AE033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图片 6" descr="文本&#10;&#10;描述已自动生成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7" t="36605" r="74008" b="37282"/>
          <a:stretch>
            <a:fillRect/>
          </a:stretch>
        </p:blipFill>
        <p:spPr>
          <a:xfrm>
            <a:off x="0" y="127819"/>
            <a:ext cx="816077" cy="766916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3662518" y="303569"/>
            <a:ext cx="8187173" cy="612000"/>
            <a:chOff x="673511" y="1886563"/>
            <a:chExt cx="8187173" cy="612000"/>
          </a:xfrm>
        </p:grpSpPr>
        <p:sp>
          <p:nvSpPr>
            <p:cNvPr id="6" name="矩形: 圆角 5"/>
            <p:cNvSpPr/>
            <p:nvPr/>
          </p:nvSpPr>
          <p:spPr>
            <a:xfrm>
              <a:off x="6700684" y="1886563"/>
              <a:ext cx="2160000" cy="612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AE0335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C00000"/>
                  </a:solidFill>
                  <a:latin typeface="+mj-lt"/>
                </a:rPr>
                <a:t>Other Factors</a:t>
              </a:r>
              <a:r>
                <a:rPr lang="en-US" altLang="zh-CN" sz="2000" b="1" dirty="0">
                  <a:solidFill>
                    <a:srgbClr val="C00000"/>
                  </a:solidFill>
                </a:rPr>
                <a:t> </a:t>
              </a:r>
              <a:endParaRPr lang="zh-CN" altLang="en-US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11" name="矩形: 圆角 10"/>
            <p:cNvSpPr/>
            <p:nvPr/>
          </p:nvSpPr>
          <p:spPr>
            <a:xfrm>
              <a:off x="4689987" y="1886563"/>
              <a:ext cx="2160000" cy="612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AE0335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C00000"/>
                  </a:solidFill>
                </a:rPr>
                <a:t> </a:t>
              </a:r>
              <a:r>
                <a:rPr lang="en-US" altLang="zh-CN" sz="2000" b="1" dirty="0">
                  <a:solidFill>
                    <a:srgbClr val="C00000"/>
                  </a:solidFill>
                  <a:latin typeface="+mj-lt"/>
                </a:rPr>
                <a:t>Performances</a:t>
              </a:r>
              <a:endParaRPr lang="zh-CN" altLang="en-US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12" name="矩形: 圆角 11"/>
            <p:cNvSpPr/>
            <p:nvPr/>
          </p:nvSpPr>
          <p:spPr>
            <a:xfrm>
              <a:off x="2664541" y="1886563"/>
              <a:ext cx="2160000" cy="612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AE0335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C00000"/>
                  </a:solidFill>
                  <a:latin typeface="+mj-lt"/>
                </a:rPr>
                <a:t>System Design</a:t>
              </a:r>
              <a:r>
                <a:rPr lang="en-US" altLang="zh-CN" sz="2000" b="1" dirty="0">
                  <a:solidFill>
                    <a:srgbClr val="C00000"/>
                  </a:solidFill>
                </a:rPr>
                <a:t> </a:t>
              </a:r>
              <a:endParaRPr lang="zh-CN" altLang="en-US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13" name="矩形: 圆角 12"/>
            <p:cNvSpPr/>
            <p:nvPr/>
          </p:nvSpPr>
          <p:spPr>
            <a:xfrm>
              <a:off x="673511" y="1886563"/>
              <a:ext cx="2160000" cy="612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AE0335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C00000"/>
                  </a:solidFill>
                  <a:latin typeface="+mj-lt"/>
                </a:rPr>
                <a:t>Requirements</a:t>
              </a:r>
              <a:r>
                <a:rPr lang="en-US" altLang="zh-CN" sz="2000" b="1" dirty="0">
                  <a:solidFill>
                    <a:srgbClr val="C00000"/>
                  </a:solidFill>
                </a:rPr>
                <a:t> </a:t>
              </a:r>
              <a:endParaRPr lang="zh-CN" altLang="en-US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5" name="矩形: 圆角 4"/>
          <p:cNvSpPr/>
          <p:nvPr/>
        </p:nvSpPr>
        <p:spPr>
          <a:xfrm>
            <a:off x="1258953" y="136013"/>
            <a:ext cx="2520000" cy="792000"/>
          </a:xfrm>
          <a:prstGeom prst="roundRect">
            <a:avLst/>
          </a:prstGeom>
          <a:solidFill>
            <a:srgbClr val="AE0335"/>
          </a:solidFill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Purposes</a:t>
            </a:r>
            <a:endParaRPr lang="zh-CN" altLang="en-US" b="1" dirty="0"/>
          </a:p>
        </p:txBody>
      </p:sp>
      <p:pic>
        <p:nvPicPr>
          <p:cNvPr id="9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74988" y="914399"/>
            <a:ext cx="9105900" cy="60895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矩形 9"/>
          <p:cNvSpPr/>
          <p:nvPr/>
        </p:nvSpPr>
        <p:spPr>
          <a:xfrm>
            <a:off x="5739319" y="953309"/>
            <a:ext cx="8015592" cy="5982511"/>
          </a:xfrm>
          <a:prstGeom prst="rect">
            <a:avLst/>
          </a:prstGeom>
          <a:gradFill flip="none" rotWithShape="1">
            <a:gsLst>
              <a:gs pos="6000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折角 14"/>
          <p:cNvSpPr/>
          <p:nvPr/>
        </p:nvSpPr>
        <p:spPr>
          <a:xfrm>
            <a:off x="380180" y="2001705"/>
            <a:ext cx="4788000" cy="1361872"/>
          </a:xfrm>
          <a:prstGeom prst="foldedCorner">
            <a:avLst/>
          </a:prstGeom>
          <a:solidFill>
            <a:schemeClr val="bg1"/>
          </a:solidFill>
          <a:ln w="38100">
            <a:solidFill>
              <a:srgbClr val="B103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Some deep space missions can be enabled or enhanced through the use of </a:t>
            </a:r>
            <a:r>
              <a:rPr lang="en-US" altLang="zh-CN" sz="2000" b="1" u="sng" dirty="0">
                <a:solidFill>
                  <a:srgbClr val="C00000"/>
                </a:solidFill>
              </a:rPr>
              <a:t>autonomous navigation systems.</a:t>
            </a:r>
            <a:endParaRPr lang="zh-CN" altLang="en-US" sz="2000" b="1" u="sng" dirty="0">
              <a:solidFill>
                <a:srgbClr val="C00000"/>
              </a:solidFill>
            </a:endParaRPr>
          </a:p>
        </p:txBody>
      </p:sp>
      <p:sp>
        <p:nvSpPr>
          <p:cNvPr id="16" name="矩形: 折角 15"/>
          <p:cNvSpPr/>
          <p:nvPr/>
        </p:nvSpPr>
        <p:spPr>
          <a:xfrm>
            <a:off x="390454" y="4202124"/>
            <a:ext cx="4787721" cy="824378"/>
          </a:xfrm>
          <a:prstGeom prst="foldedCorner">
            <a:avLst/>
          </a:prstGeom>
          <a:solidFill>
            <a:srgbClr val="AE0335"/>
          </a:solidFill>
          <a:ln w="38100">
            <a:solidFill>
              <a:srgbClr val="AE03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bg1"/>
                </a:solidFill>
              </a:rPr>
              <a:t>The most novel ways is to observe and process signals neutron stars.</a:t>
            </a:r>
            <a:endParaRPr lang="zh-CN" altLang="en-US" sz="2000" b="1" u="sng" dirty="0">
              <a:solidFill>
                <a:schemeClr val="bg1"/>
              </a:solidFill>
            </a:endParaRPr>
          </a:p>
        </p:txBody>
      </p:sp>
      <p:sp>
        <p:nvSpPr>
          <p:cNvPr id="21" name="任意多边形: 形状 20"/>
          <p:cNvSpPr/>
          <p:nvPr/>
        </p:nvSpPr>
        <p:spPr>
          <a:xfrm>
            <a:off x="331003" y="1032512"/>
            <a:ext cx="720000" cy="360000"/>
          </a:xfrm>
          <a:custGeom>
            <a:avLst/>
            <a:gdLst>
              <a:gd name="connsiteX0" fmla="*/ 0 w 944490"/>
              <a:gd name="connsiteY0" fmla="*/ 0 h 595084"/>
              <a:gd name="connsiteX1" fmla="*/ 795719 w 944490"/>
              <a:gd name="connsiteY1" fmla="*/ 0 h 595084"/>
              <a:gd name="connsiteX2" fmla="*/ 944490 w 944490"/>
              <a:gd name="connsiteY2" fmla="*/ 297542 h 595084"/>
              <a:gd name="connsiteX3" fmla="*/ 795719 w 944490"/>
              <a:gd name="connsiteY3" fmla="*/ 595084 h 595084"/>
              <a:gd name="connsiteX4" fmla="*/ 0 w 944490"/>
              <a:gd name="connsiteY4" fmla="*/ 595084 h 595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4490" h="595084">
                <a:moveTo>
                  <a:pt x="0" y="0"/>
                </a:moveTo>
                <a:lnTo>
                  <a:pt x="795719" y="0"/>
                </a:lnTo>
                <a:lnTo>
                  <a:pt x="944490" y="297542"/>
                </a:lnTo>
                <a:lnTo>
                  <a:pt x="795719" y="595084"/>
                </a:lnTo>
                <a:lnTo>
                  <a:pt x="0" y="595084"/>
                </a:lnTo>
                <a:close/>
              </a:path>
            </a:pathLst>
          </a:custGeom>
          <a:solidFill>
            <a:srgbClr val="AE033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Arial" panose="020B0604020202020204" pitchFamily="34" charset="0"/>
              <a:cs typeface="+mn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69782" y="1068275"/>
            <a:ext cx="103970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dirty="0">
                <a:solidFill>
                  <a:srgbClr val="AE0335"/>
                </a:solidFill>
                <a:latin typeface="+mj-lt"/>
                <a:ea typeface="汉仪大宋简" panose="02010600000101010101" charset="-122"/>
              </a:rPr>
              <a:t>Background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AE0335"/>
              </a:solidFill>
              <a:effectLst/>
              <a:uLnTx/>
              <a:uFillTx/>
              <a:latin typeface="+mj-lt"/>
              <a:ea typeface="汉仪大宋简" panose="02010600000101010101" charset="-122"/>
              <a:cs typeface="+mn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62337" y="1037691"/>
            <a:ext cx="472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01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77800" y="924230"/>
            <a:ext cx="11952000" cy="0"/>
          </a:xfrm>
          <a:prstGeom prst="line">
            <a:avLst/>
          </a:prstGeom>
          <a:ln w="28575">
            <a:solidFill>
              <a:srgbClr val="AE033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图片 6" descr="文本&#10;&#10;描述已自动生成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7" t="36605" r="74008" b="37282"/>
          <a:stretch>
            <a:fillRect/>
          </a:stretch>
        </p:blipFill>
        <p:spPr>
          <a:xfrm>
            <a:off x="0" y="127819"/>
            <a:ext cx="816077" cy="766916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3662518" y="303569"/>
            <a:ext cx="8187173" cy="612000"/>
            <a:chOff x="673511" y="1886563"/>
            <a:chExt cx="8187173" cy="612000"/>
          </a:xfrm>
        </p:grpSpPr>
        <p:sp>
          <p:nvSpPr>
            <p:cNvPr id="6" name="矩形: 圆角 5"/>
            <p:cNvSpPr/>
            <p:nvPr/>
          </p:nvSpPr>
          <p:spPr>
            <a:xfrm>
              <a:off x="6700684" y="1886563"/>
              <a:ext cx="2160000" cy="612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AE0335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C00000"/>
                  </a:solidFill>
                  <a:latin typeface="+mj-lt"/>
                </a:rPr>
                <a:t>Other Factors</a:t>
              </a:r>
              <a:r>
                <a:rPr lang="en-US" altLang="zh-CN" sz="2000" b="1" dirty="0">
                  <a:solidFill>
                    <a:srgbClr val="C00000"/>
                  </a:solidFill>
                </a:rPr>
                <a:t> </a:t>
              </a:r>
              <a:endParaRPr lang="zh-CN" altLang="en-US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11" name="矩形: 圆角 10"/>
            <p:cNvSpPr/>
            <p:nvPr/>
          </p:nvSpPr>
          <p:spPr>
            <a:xfrm>
              <a:off x="4689987" y="1886563"/>
              <a:ext cx="2160000" cy="612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AE0335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C00000"/>
                  </a:solidFill>
                </a:rPr>
                <a:t> </a:t>
              </a:r>
              <a:r>
                <a:rPr lang="en-US" altLang="zh-CN" sz="2000" b="1" dirty="0">
                  <a:solidFill>
                    <a:srgbClr val="C00000"/>
                  </a:solidFill>
                  <a:latin typeface="+mj-lt"/>
                </a:rPr>
                <a:t>Performances</a:t>
              </a:r>
              <a:endParaRPr lang="zh-CN" altLang="en-US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12" name="矩形: 圆角 11"/>
            <p:cNvSpPr/>
            <p:nvPr/>
          </p:nvSpPr>
          <p:spPr>
            <a:xfrm>
              <a:off x="2664541" y="1886563"/>
              <a:ext cx="2160000" cy="612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AE0335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C00000"/>
                  </a:solidFill>
                  <a:latin typeface="+mj-lt"/>
                </a:rPr>
                <a:t>System Design</a:t>
              </a:r>
              <a:r>
                <a:rPr lang="en-US" altLang="zh-CN" sz="2000" b="1" dirty="0">
                  <a:solidFill>
                    <a:srgbClr val="C00000"/>
                  </a:solidFill>
                </a:rPr>
                <a:t> </a:t>
              </a:r>
              <a:endParaRPr lang="zh-CN" altLang="en-US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13" name="矩形: 圆角 12"/>
            <p:cNvSpPr/>
            <p:nvPr/>
          </p:nvSpPr>
          <p:spPr>
            <a:xfrm>
              <a:off x="673511" y="1886563"/>
              <a:ext cx="2160000" cy="612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AE0335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C00000"/>
                  </a:solidFill>
                  <a:latin typeface="+mj-lt"/>
                </a:rPr>
                <a:t>Requirements</a:t>
              </a:r>
              <a:r>
                <a:rPr lang="en-US" altLang="zh-CN" sz="2000" b="1" dirty="0">
                  <a:solidFill>
                    <a:srgbClr val="C00000"/>
                  </a:solidFill>
                </a:rPr>
                <a:t> </a:t>
              </a:r>
              <a:endParaRPr lang="zh-CN" altLang="en-US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5" name="矩形: 圆角 4"/>
          <p:cNvSpPr/>
          <p:nvPr/>
        </p:nvSpPr>
        <p:spPr>
          <a:xfrm>
            <a:off x="1258953" y="136013"/>
            <a:ext cx="2520000" cy="792000"/>
          </a:xfrm>
          <a:prstGeom prst="roundRect">
            <a:avLst/>
          </a:prstGeom>
          <a:solidFill>
            <a:srgbClr val="AE0335"/>
          </a:solidFill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Purposes</a:t>
            </a:r>
            <a:endParaRPr lang="zh-CN" altLang="en-US" b="1" dirty="0"/>
          </a:p>
        </p:txBody>
      </p:sp>
      <p:sp>
        <p:nvSpPr>
          <p:cNvPr id="21" name="任意多边形: 形状 20"/>
          <p:cNvSpPr/>
          <p:nvPr/>
        </p:nvSpPr>
        <p:spPr>
          <a:xfrm>
            <a:off x="331003" y="1032512"/>
            <a:ext cx="720000" cy="360000"/>
          </a:xfrm>
          <a:custGeom>
            <a:avLst/>
            <a:gdLst>
              <a:gd name="connsiteX0" fmla="*/ 0 w 944490"/>
              <a:gd name="connsiteY0" fmla="*/ 0 h 595084"/>
              <a:gd name="connsiteX1" fmla="*/ 795719 w 944490"/>
              <a:gd name="connsiteY1" fmla="*/ 0 h 595084"/>
              <a:gd name="connsiteX2" fmla="*/ 944490 w 944490"/>
              <a:gd name="connsiteY2" fmla="*/ 297542 h 595084"/>
              <a:gd name="connsiteX3" fmla="*/ 795719 w 944490"/>
              <a:gd name="connsiteY3" fmla="*/ 595084 h 595084"/>
              <a:gd name="connsiteX4" fmla="*/ 0 w 944490"/>
              <a:gd name="connsiteY4" fmla="*/ 595084 h 595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4490" h="595084">
                <a:moveTo>
                  <a:pt x="0" y="0"/>
                </a:moveTo>
                <a:lnTo>
                  <a:pt x="795719" y="0"/>
                </a:lnTo>
                <a:lnTo>
                  <a:pt x="944490" y="297542"/>
                </a:lnTo>
                <a:lnTo>
                  <a:pt x="795719" y="595084"/>
                </a:lnTo>
                <a:lnTo>
                  <a:pt x="0" y="595084"/>
                </a:lnTo>
                <a:close/>
              </a:path>
            </a:pathLst>
          </a:custGeom>
          <a:solidFill>
            <a:srgbClr val="AE033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Arial" panose="020B0604020202020204" pitchFamily="34" charset="0"/>
              <a:cs typeface="+mn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69782" y="1068275"/>
            <a:ext cx="103970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dirty="0">
                <a:solidFill>
                  <a:srgbClr val="AE0335"/>
                </a:solidFill>
                <a:latin typeface="+mj-lt"/>
                <a:ea typeface="汉仪大宋简" panose="02010600000101010101" charset="-122"/>
              </a:rPr>
              <a:t>Definition</a:t>
            </a:r>
            <a:endParaRPr lang="en-US" altLang="zh-CN" sz="2000" b="1" dirty="0">
              <a:solidFill>
                <a:srgbClr val="AE0335"/>
              </a:solidFill>
              <a:latin typeface="+mj-lt"/>
              <a:ea typeface="汉仪大宋简" panose="02010600000101010101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AE0335"/>
              </a:solidFill>
              <a:effectLst/>
              <a:uLnTx/>
              <a:uFillTx/>
              <a:latin typeface="+mj-lt"/>
              <a:ea typeface="汉仪大宋简" panose="02010600000101010101" charset="-122"/>
              <a:cs typeface="+mn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62337" y="1037691"/>
            <a:ext cx="472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02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2" name="组合 1"/>
          <p:cNvGrpSpPr/>
          <p:nvPr>
            <p:custDataLst>
              <p:tags r:id="rId2"/>
            </p:custDataLst>
          </p:nvPr>
        </p:nvGrpSpPr>
        <p:grpSpPr>
          <a:xfrm>
            <a:off x="1030467" y="1555620"/>
            <a:ext cx="10131067" cy="2237383"/>
            <a:chOff x="1030466" y="1555620"/>
            <a:chExt cx="10131067" cy="2237383"/>
          </a:xfrm>
        </p:grpSpPr>
        <p:sp>
          <p:nvSpPr>
            <p:cNvPr id="3" name="形状1"/>
            <p:cNvSpPr/>
            <p:nvPr>
              <p:custDataLst>
                <p:tags r:id="rId3"/>
              </p:custDataLst>
            </p:nvPr>
          </p:nvSpPr>
          <p:spPr>
            <a:xfrm rot="5400000">
              <a:off x="8720624" y="1498830"/>
              <a:ext cx="224677" cy="401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7" h="21399" extrusionOk="0">
                  <a:moveTo>
                    <a:pt x="21197" y="21399"/>
                  </a:moveTo>
                  <a:lnTo>
                    <a:pt x="136" y="21399"/>
                  </a:lnTo>
                  <a:cubicBezTo>
                    <a:pt x="136" y="21399"/>
                    <a:pt x="-403" y="7800"/>
                    <a:pt x="666" y="3703"/>
                  </a:cubicBezTo>
                  <a:cubicBezTo>
                    <a:pt x="1062" y="2183"/>
                    <a:pt x="7893" y="577"/>
                    <a:pt x="8951" y="361"/>
                  </a:cubicBezTo>
                  <a:cubicBezTo>
                    <a:pt x="11711" y="-201"/>
                    <a:pt x="21197" y="61"/>
                    <a:pt x="21197" y="61"/>
                  </a:cubicBezTo>
                  <a:cubicBezTo>
                    <a:pt x="21197" y="61"/>
                    <a:pt x="21197" y="21399"/>
                    <a:pt x="21197" y="21399"/>
                  </a:cubicBezTo>
                  <a:close/>
                </a:path>
              </a:pathLst>
            </a:custGeom>
            <a:solidFill>
              <a:srgbClr val="AE0335"/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8" name="形状2"/>
            <p:cNvSpPr/>
            <p:nvPr>
              <p:custDataLst>
                <p:tags r:id="rId4"/>
              </p:custDataLst>
            </p:nvPr>
          </p:nvSpPr>
          <p:spPr>
            <a:xfrm rot="5400000">
              <a:off x="8720619" y="3447245"/>
              <a:ext cx="224687" cy="401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6" h="21399" extrusionOk="0">
                  <a:moveTo>
                    <a:pt x="0" y="21399"/>
                  </a:moveTo>
                  <a:lnTo>
                    <a:pt x="21060" y="21399"/>
                  </a:lnTo>
                  <a:cubicBezTo>
                    <a:pt x="21060" y="21399"/>
                    <a:pt x="21600" y="7800"/>
                    <a:pt x="20531" y="3703"/>
                  </a:cubicBezTo>
                  <a:cubicBezTo>
                    <a:pt x="20137" y="2183"/>
                    <a:pt x="13303" y="577"/>
                    <a:pt x="12246" y="361"/>
                  </a:cubicBezTo>
                  <a:cubicBezTo>
                    <a:pt x="9485" y="-201"/>
                    <a:pt x="0" y="61"/>
                    <a:pt x="0" y="61"/>
                  </a:cubicBezTo>
                  <a:cubicBezTo>
                    <a:pt x="0" y="61"/>
                    <a:pt x="0" y="21399"/>
                    <a:pt x="0" y="21399"/>
                  </a:cubicBezTo>
                  <a:close/>
                </a:path>
              </a:pathLst>
            </a:custGeom>
            <a:solidFill>
              <a:srgbClr val="AE0335"/>
            </a:solidFill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>
              <p:custDataLst>
                <p:tags r:id="rId5"/>
              </p:custDataLst>
            </p:nvPr>
          </p:nvSpPr>
          <p:spPr>
            <a:xfrm>
              <a:off x="1030466" y="1763087"/>
              <a:ext cx="9421792" cy="1822446"/>
            </a:xfrm>
            <a:prstGeom prst="rect">
              <a:avLst/>
            </a:prstGeom>
            <a:solidFill>
              <a:srgbClr val="EBED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8" name="形状3"/>
            <p:cNvSpPr/>
            <p:nvPr>
              <p:custDataLst>
                <p:tags r:id="rId6"/>
              </p:custDataLst>
            </p:nvPr>
          </p:nvSpPr>
          <p:spPr>
            <a:xfrm rot="5400000">
              <a:off x="7381119" y="2130768"/>
              <a:ext cx="2198058" cy="1087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56" h="21600" extrusionOk="0">
                  <a:moveTo>
                    <a:pt x="852" y="0"/>
                  </a:moveTo>
                  <a:cubicBezTo>
                    <a:pt x="852" y="0"/>
                    <a:pt x="162" y="545"/>
                    <a:pt x="151" y="1245"/>
                  </a:cubicBezTo>
                  <a:cubicBezTo>
                    <a:pt x="99" y="4334"/>
                    <a:pt x="0" y="11352"/>
                    <a:pt x="0" y="11352"/>
                  </a:cubicBezTo>
                  <a:lnTo>
                    <a:pt x="1" y="11352"/>
                  </a:lnTo>
                  <a:cubicBezTo>
                    <a:pt x="0" y="12480"/>
                    <a:pt x="629" y="14164"/>
                    <a:pt x="2157" y="15359"/>
                  </a:cubicBezTo>
                  <a:lnTo>
                    <a:pt x="5736" y="18248"/>
                  </a:lnTo>
                  <a:lnTo>
                    <a:pt x="5733" y="18254"/>
                  </a:lnTo>
                  <a:lnTo>
                    <a:pt x="9657" y="21566"/>
                  </a:lnTo>
                  <a:cubicBezTo>
                    <a:pt x="9657" y="21567"/>
                    <a:pt x="9657" y="21600"/>
                    <a:pt x="9657" y="21600"/>
                  </a:cubicBezTo>
                  <a:lnTo>
                    <a:pt x="9677" y="21582"/>
                  </a:lnTo>
                  <a:lnTo>
                    <a:pt x="9699" y="21600"/>
                  </a:lnTo>
                  <a:cubicBezTo>
                    <a:pt x="9699" y="21600"/>
                    <a:pt x="9699" y="21567"/>
                    <a:pt x="9699" y="21566"/>
                  </a:cubicBezTo>
                  <a:lnTo>
                    <a:pt x="13621" y="18254"/>
                  </a:lnTo>
                  <a:lnTo>
                    <a:pt x="13620" y="18248"/>
                  </a:lnTo>
                  <a:lnTo>
                    <a:pt x="17199" y="15359"/>
                  </a:lnTo>
                  <a:cubicBezTo>
                    <a:pt x="18727" y="14164"/>
                    <a:pt x="19356" y="12480"/>
                    <a:pt x="19355" y="11352"/>
                  </a:cubicBezTo>
                  <a:lnTo>
                    <a:pt x="19356" y="11352"/>
                  </a:lnTo>
                  <a:cubicBezTo>
                    <a:pt x="19356" y="11352"/>
                    <a:pt x="19257" y="4334"/>
                    <a:pt x="19205" y="1245"/>
                  </a:cubicBezTo>
                  <a:cubicBezTo>
                    <a:pt x="19194" y="545"/>
                    <a:pt x="18502" y="0"/>
                    <a:pt x="18502" y="0"/>
                  </a:cubicBezTo>
                  <a:cubicBezTo>
                    <a:pt x="18502" y="0"/>
                    <a:pt x="20478" y="1482"/>
                    <a:pt x="16702" y="4789"/>
                  </a:cubicBezTo>
                  <a:lnTo>
                    <a:pt x="12819" y="8044"/>
                  </a:lnTo>
                  <a:lnTo>
                    <a:pt x="12819" y="8051"/>
                  </a:lnTo>
                  <a:lnTo>
                    <a:pt x="9677" y="10685"/>
                  </a:lnTo>
                  <a:lnTo>
                    <a:pt x="6535" y="8051"/>
                  </a:lnTo>
                  <a:lnTo>
                    <a:pt x="6537" y="8044"/>
                  </a:lnTo>
                  <a:lnTo>
                    <a:pt x="2654" y="4789"/>
                  </a:lnTo>
                  <a:cubicBezTo>
                    <a:pt x="-1122" y="1482"/>
                    <a:pt x="852" y="0"/>
                    <a:pt x="852" y="0"/>
                  </a:cubicBezTo>
                  <a:close/>
                </a:path>
              </a:pathLst>
            </a:custGeom>
            <a:solidFill>
              <a:srgbClr val="AE033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>
              <p:custDataLst>
                <p:tags r:id="rId7"/>
              </p:custDataLst>
            </p:nvPr>
          </p:nvSpPr>
          <p:spPr>
            <a:xfrm>
              <a:off x="1030466" y="2237396"/>
              <a:ext cx="110009" cy="87382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>
              <p:custDataLst>
                <p:tags r:id="rId8"/>
              </p:custDataLst>
            </p:nvPr>
          </p:nvSpPr>
          <p:spPr>
            <a:xfrm>
              <a:off x="1174611" y="1763265"/>
              <a:ext cx="6743700" cy="1772285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marR="0" lvl="0" indent="0" algn="l" defTabSz="914400" rtl="0" fontAlgn="auto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   Pulsar navigation is a method for determining the position and velocity of a 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spacecraft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 based on the signals emitted by 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pulsars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.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pic>
          <p:nvPicPr>
            <p:cNvPr id="24" name="图片 23" descr="C:/Users/lenovo/Desktop/5c3351ac2fbb6e7186426ed149c6f26.jpg5c3351ac2fbb6e7186426ed149c6f26"/>
            <p:cNvPicPr/>
            <p:nvPr>
              <p:custDataLst>
                <p:tags r:id="rId9"/>
              </p:custDataLst>
            </p:nvPr>
          </p:nvPicPr>
          <p:blipFill rotWithShape="1">
            <a:blip r:embed="rId10"/>
            <a:srcRect l="14452" r="14452"/>
            <a:stretch>
              <a:fillRect/>
            </a:stretch>
          </p:blipFill>
          <p:spPr>
            <a:xfrm>
              <a:off x="8924150" y="1555620"/>
              <a:ext cx="2237383" cy="2237383"/>
            </a:xfrm>
            <a:prstGeom prst="ellipse">
              <a:avLst/>
            </a:prstGeom>
            <a:gradFill>
              <a:gsLst>
                <a:gs pos="43000">
                  <a:srgbClr val="2282C7"/>
                </a:gs>
                <a:gs pos="0">
                  <a:srgbClr val="366FB3"/>
                </a:gs>
              </a:gsLst>
              <a:lin ang="0" scaled="0"/>
            </a:gradFill>
            <a:ln>
              <a:noFill/>
            </a:ln>
            <a:effectLst>
              <a:outerShdw blurRad="190500" dist="63500" dir="1800000" algn="ctr" rotWithShape="0">
                <a:schemeClr val="accent1">
                  <a:alpha val="20000"/>
                </a:schemeClr>
              </a:outerShdw>
            </a:effectLst>
          </p:spPr>
        </p:pic>
      </p:grpSp>
      <p:grpSp>
        <p:nvGrpSpPr>
          <p:cNvPr id="25" name="组合 24"/>
          <p:cNvGrpSpPr/>
          <p:nvPr>
            <p:custDataLst>
              <p:tags r:id="rId11"/>
            </p:custDataLst>
          </p:nvPr>
        </p:nvGrpSpPr>
        <p:grpSpPr>
          <a:xfrm>
            <a:off x="434340" y="3844290"/>
            <a:ext cx="11236915" cy="2779529"/>
            <a:chOff x="434201" y="3844280"/>
            <a:chExt cx="10812929" cy="2779529"/>
          </a:xfrm>
        </p:grpSpPr>
        <p:sp>
          <p:nvSpPr>
            <p:cNvPr id="26" name="形状1"/>
            <p:cNvSpPr/>
            <p:nvPr>
              <p:custDataLst>
                <p:tags r:id="rId12"/>
              </p:custDataLst>
            </p:nvPr>
          </p:nvSpPr>
          <p:spPr>
            <a:xfrm rot="16200000" flipH="1">
              <a:off x="3246698" y="3755874"/>
              <a:ext cx="224677" cy="401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7" h="21399" extrusionOk="0">
                  <a:moveTo>
                    <a:pt x="21197" y="21399"/>
                  </a:moveTo>
                  <a:lnTo>
                    <a:pt x="136" y="21399"/>
                  </a:lnTo>
                  <a:cubicBezTo>
                    <a:pt x="136" y="21399"/>
                    <a:pt x="-403" y="7800"/>
                    <a:pt x="666" y="3703"/>
                  </a:cubicBezTo>
                  <a:cubicBezTo>
                    <a:pt x="1062" y="2183"/>
                    <a:pt x="7893" y="577"/>
                    <a:pt x="8951" y="361"/>
                  </a:cubicBezTo>
                  <a:cubicBezTo>
                    <a:pt x="11711" y="-201"/>
                    <a:pt x="21197" y="61"/>
                    <a:pt x="21197" y="61"/>
                  </a:cubicBezTo>
                  <a:cubicBezTo>
                    <a:pt x="21197" y="61"/>
                    <a:pt x="21197" y="21399"/>
                    <a:pt x="21197" y="21399"/>
                  </a:cubicBezTo>
                  <a:close/>
                </a:path>
              </a:pathLst>
            </a:custGeom>
            <a:solidFill>
              <a:srgbClr val="AE0335"/>
            </a:solidFill>
            <a:ln w="12700" cap="flat">
              <a:solidFill>
                <a:srgbClr val="AE0335"/>
              </a:solidFill>
              <a:miter lim="400000"/>
            </a:ln>
            <a:effectLst/>
          </p:spPr>
          <p:txBody>
            <a:bodyPr wrap="square" lIns="91440" tIns="45720" rIns="91440" bIns="4572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27" name="形状2"/>
            <p:cNvSpPr/>
            <p:nvPr>
              <p:custDataLst>
                <p:tags r:id="rId13"/>
              </p:custDataLst>
            </p:nvPr>
          </p:nvSpPr>
          <p:spPr>
            <a:xfrm rot="16200000" flipH="1">
              <a:off x="3246694" y="5704289"/>
              <a:ext cx="224687" cy="401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6" h="21399" extrusionOk="0">
                  <a:moveTo>
                    <a:pt x="0" y="21399"/>
                  </a:moveTo>
                  <a:lnTo>
                    <a:pt x="21060" y="21399"/>
                  </a:lnTo>
                  <a:cubicBezTo>
                    <a:pt x="21060" y="21399"/>
                    <a:pt x="21600" y="7800"/>
                    <a:pt x="20531" y="3703"/>
                  </a:cubicBezTo>
                  <a:cubicBezTo>
                    <a:pt x="20137" y="2183"/>
                    <a:pt x="13303" y="577"/>
                    <a:pt x="12246" y="361"/>
                  </a:cubicBezTo>
                  <a:cubicBezTo>
                    <a:pt x="9485" y="-201"/>
                    <a:pt x="0" y="61"/>
                    <a:pt x="0" y="61"/>
                  </a:cubicBezTo>
                  <a:cubicBezTo>
                    <a:pt x="0" y="61"/>
                    <a:pt x="0" y="21399"/>
                    <a:pt x="0" y="2139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>
              <p:custDataLst>
                <p:tags r:id="rId14"/>
              </p:custDataLst>
            </p:nvPr>
          </p:nvSpPr>
          <p:spPr>
            <a:xfrm flipH="1">
              <a:off x="1739761" y="4020309"/>
              <a:ext cx="9421495" cy="2603500"/>
            </a:xfrm>
            <a:prstGeom prst="rect">
              <a:avLst/>
            </a:prstGeom>
            <a:solidFill>
              <a:srgbClr val="EBED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29" name="形状3"/>
            <p:cNvSpPr/>
            <p:nvPr>
              <p:custDataLst>
                <p:tags r:id="rId15"/>
              </p:custDataLst>
            </p:nvPr>
          </p:nvSpPr>
          <p:spPr>
            <a:xfrm rot="16200000" flipH="1">
              <a:off x="1667646" y="4731375"/>
              <a:ext cx="2696845" cy="1087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56" h="21600" extrusionOk="0">
                  <a:moveTo>
                    <a:pt x="852" y="0"/>
                  </a:moveTo>
                  <a:cubicBezTo>
                    <a:pt x="852" y="0"/>
                    <a:pt x="162" y="545"/>
                    <a:pt x="151" y="1245"/>
                  </a:cubicBezTo>
                  <a:cubicBezTo>
                    <a:pt x="99" y="4334"/>
                    <a:pt x="0" y="11352"/>
                    <a:pt x="0" y="11352"/>
                  </a:cubicBezTo>
                  <a:lnTo>
                    <a:pt x="1" y="11352"/>
                  </a:lnTo>
                  <a:cubicBezTo>
                    <a:pt x="0" y="12480"/>
                    <a:pt x="629" y="14164"/>
                    <a:pt x="2157" y="15359"/>
                  </a:cubicBezTo>
                  <a:lnTo>
                    <a:pt x="5736" y="18248"/>
                  </a:lnTo>
                  <a:lnTo>
                    <a:pt x="5733" y="18254"/>
                  </a:lnTo>
                  <a:lnTo>
                    <a:pt x="9657" y="21566"/>
                  </a:lnTo>
                  <a:cubicBezTo>
                    <a:pt x="9657" y="21567"/>
                    <a:pt x="9657" y="21600"/>
                    <a:pt x="9657" y="21600"/>
                  </a:cubicBezTo>
                  <a:lnTo>
                    <a:pt x="9677" y="21582"/>
                  </a:lnTo>
                  <a:lnTo>
                    <a:pt x="9699" y="21600"/>
                  </a:lnTo>
                  <a:cubicBezTo>
                    <a:pt x="9699" y="21600"/>
                    <a:pt x="9699" y="21567"/>
                    <a:pt x="9699" y="21566"/>
                  </a:cubicBezTo>
                  <a:lnTo>
                    <a:pt x="13621" y="18254"/>
                  </a:lnTo>
                  <a:lnTo>
                    <a:pt x="13620" y="18248"/>
                  </a:lnTo>
                  <a:lnTo>
                    <a:pt x="17199" y="15359"/>
                  </a:lnTo>
                  <a:cubicBezTo>
                    <a:pt x="18727" y="14164"/>
                    <a:pt x="19356" y="12480"/>
                    <a:pt x="19355" y="11352"/>
                  </a:cubicBezTo>
                  <a:lnTo>
                    <a:pt x="19356" y="11352"/>
                  </a:lnTo>
                  <a:cubicBezTo>
                    <a:pt x="19356" y="11352"/>
                    <a:pt x="19257" y="4334"/>
                    <a:pt x="19205" y="1245"/>
                  </a:cubicBezTo>
                  <a:cubicBezTo>
                    <a:pt x="19194" y="545"/>
                    <a:pt x="18502" y="0"/>
                    <a:pt x="18502" y="0"/>
                  </a:cubicBezTo>
                  <a:cubicBezTo>
                    <a:pt x="18502" y="0"/>
                    <a:pt x="20478" y="1482"/>
                    <a:pt x="16702" y="4789"/>
                  </a:cubicBezTo>
                  <a:lnTo>
                    <a:pt x="12819" y="8044"/>
                  </a:lnTo>
                  <a:lnTo>
                    <a:pt x="12819" y="8051"/>
                  </a:lnTo>
                  <a:lnTo>
                    <a:pt x="9677" y="10685"/>
                  </a:lnTo>
                  <a:lnTo>
                    <a:pt x="6535" y="8051"/>
                  </a:lnTo>
                  <a:lnTo>
                    <a:pt x="6537" y="8044"/>
                  </a:lnTo>
                  <a:lnTo>
                    <a:pt x="2654" y="4789"/>
                  </a:lnTo>
                  <a:cubicBezTo>
                    <a:pt x="-1122" y="1482"/>
                    <a:pt x="852" y="0"/>
                    <a:pt x="852" y="0"/>
                  </a:cubicBezTo>
                  <a:close/>
                </a:path>
              </a:pathLst>
            </a:custGeom>
            <a:solidFill>
              <a:srgbClr val="AE0335"/>
            </a:solidFill>
            <a:ln>
              <a:solidFill>
                <a:srgbClr val="AE0335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>
              <p:custDataLst>
                <p:tags r:id="rId16"/>
              </p:custDataLst>
            </p:nvPr>
          </p:nvSpPr>
          <p:spPr>
            <a:xfrm flipH="1">
              <a:off x="11052159" y="4837975"/>
              <a:ext cx="110009" cy="87382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31" name="矩形 30"/>
            <p:cNvSpPr/>
            <p:nvPr>
              <p:custDataLst>
                <p:tags r:id="rId17"/>
              </p:custDataLst>
            </p:nvPr>
          </p:nvSpPr>
          <p:spPr>
            <a:xfrm flipH="1">
              <a:off x="3559630" y="4222980"/>
              <a:ext cx="7687500" cy="22000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 indent="0" algn="l" defTabSz="914400" rtl="0" fontAlgn="auto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By measuring the time it takes for the pulsar signal to reach the spacecraft, the spacecraft can calculate its position relative to multiple pulsars, thus enabling high-precision, autonomous navigation in deep space far beyond the coverage of the Earth's GNSS system</a:t>
              </a:r>
              <a:r>
                <a:rPr lang="en-US" altLang="zh-CN" sz="1800" kern="0" dirty="0">
                  <a:solidFill>
                    <a:srgbClr val="1C1F23"/>
                  </a:solidFill>
                  <a:effectLst/>
                  <a:latin typeface="Segoe UI" panose="020B0502040204020203" pitchFamily="34" charset="0"/>
                  <a:ea typeface="宋体" panose="02010600030101010101" pitchFamily="2" charset="-122"/>
                </a:rPr>
                <a:t>.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pic>
          <p:nvPicPr>
            <p:cNvPr id="32" name="图片 31" descr="C:/Users/lenovo/Desktop/9d1998203d9c39d9e41a81d5e1285da.jpg9d1998203d9c39d9e41a81d5e1285da"/>
            <p:cNvPicPr/>
            <p:nvPr>
              <p:custDataLst>
                <p:tags r:id="rId18"/>
              </p:custDataLst>
            </p:nvPr>
          </p:nvPicPr>
          <p:blipFill rotWithShape="1">
            <a:blip r:embed="rId19"/>
            <a:srcRect l="15176" r="15176"/>
            <a:stretch>
              <a:fillRect/>
            </a:stretch>
          </p:blipFill>
          <p:spPr>
            <a:xfrm>
              <a:off x="434201" y="4019540"/>
              <a:ext cx="2493645" cy="2541905"/>
            </a:xfrm>
            <a:prstGeom prst="ellipse">
              <a:avLst/>
            </a:prstGeom>
            <a:gradFill>
              <a:gsLst>
                <a:gs pos="43000">
                  <a:srgbClr val="2282C7"/>
                </a:gs>
                <a:gs pos="0">
                  <a:srgbClr val="366FB3"/>
                </a:gs>
              </a:gsLst>
              <a:lin ang="0" scaled="0"/>
            </a:gradFill>
            <a:ln>
              <a:noFill/>
            </a:ln>
            <a:effectLst>
              <a:outerShdw blurRad="190500" dist="63500" dir="1800000" algn="ctr" rotWithShape="0">
                <a:schemeClr val="accent1">
                  <a:alpha val="20000"/>
                </a:schemeClr>
              </a:outerShdw>
            </a:effectLst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77800" y="924230"/>
            <a:ext cx="11952000" cy="0"/>
          </a:xfrm>
          <a:prstGeom prst="line">
            <a:avLst/>
          </a:prstGeom>
          <a:ln w="28575">
            <a:solidFill>
              <a:srgbClr val="AE033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图片 6" descr="文本&#10;&#10;描述已自动生成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7" t="36605" r="74008" b="37282"/>
          <a:stretch>
            <a:fillRect/>
          </a:stretch>
        </p:blipFill>
        <p:spPr>
          <a:xfrm>
            <a:off x="0" y="127819"/>
            <a:ext cx="816077" cy="766916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3662518" y="303569"/>
            <a:ext cx="8187173" cy="612000"/>
            <a:chOff x="673511" y="1886563"/>
            <a:chExt cx="8187173" cy="612000"/>
          </a:xfrm>
        </p:grpSpPr>
        <p:sp>
          <p:nvSpPr>
            <p:cNvPr id="6" name="矩形: 圆角 5"/>
            <p:cNvSpPr/>
            <p:nvPr/>
          </p:nvSpPr>
          <p:spPr>
            <a:xfrm>
              <a:off x="6700684" y="1886563"/>
              <a:ext cx="2160000" cy="612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AE0335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C00000"/>
                  </a:solidFill>
                  <a:latin typeface="+mj-lt"/>
                </a:rPr>
                <a:t>Other Factors</a:t>
              </a:r>
              <a:r>
                <a:rPr lang="en-US" altLang="zh-CN" sz="2000" b="1" dirty="0">
                  <a:solidFill>
                    <a:srgbClr val="C00000"/>
                  </a:solidFill>
                </a:rPr>
                <a:t> </a:t>
              </a:r>
              <a:endParaRPr lang="zh-CN" altLang="en-US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11" name="矩形: 圆角 10"/>
            <p:cNvSpPr/>
            <p:nvPr/>
          </p:nvSpPr>
          <p:spPr>
            <a:xfrm>
              <a:off x="4689987" y="1886563"/>
              <a:ext cx="2160000" cy="612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AE0335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C00000"/>
                  </a:solidFill>
                </a:rPr>
                <a:t> </a:t>
              </a:r>
              <a:r>
                <a:rPr lang="en-US" altLang="zh-CN" sz="2000" b="1" dirty="0">
                  <a:solidFill>
                    <a:srgbClr val="C00000"/>
                  </a:solidFill>
                  <a:latin typeface="+mj-lt"/>
                </a:rPr>
                <a:t>Performances</a:t>
              </a:r>
              <a:endParaRPr lang="zh-CN" altLang="en-US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12" name="矩形: 圆角 11"/>
            <p:cNvSpPr/>
            <p:nvPr/>
          </p:nvSpPr>
          <p:spPr>
            <a:xfrm>
              <a:off x="2664541" y="1886563"/>
              <a:ext cx="2160000" cy="612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AE0335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C00000"/>
                  </a:solidFill>
                  <a:latin typeface="+mj-lt"/>
                </a:rPr>
                <a:t>System Design</a:t>
              </a:r>
              <a:r>
                <a:rPr lang="en-US" altLang="zh-CN" sz="2000" b="1" dirty="0">
                  <a:solidFill>
                    <a:srgbClr val="C00000"/>
                  </a:solidFill>
                </a:rPr>
                <a:t> </a:t>
              </a:r>
              <a:endParaRPr lang="zh-CN" altLang="en-US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13" name="矩形: 圆角 12"/>
            <p:cNvSpPr/>
            <p:nvPr/>
          </p:nvSpPr>
          <p:spPr>
            <a:xfrm>
              <a:off x="673511" y="1886563"/>
              <a:ext cx="2160000" cy="612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AE0335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C00000"/>
                  </a:solidFill>
                  <a:latin typeface="+mj-lt"/>
                </a:rPr>
                <a:t>Requirements</a:t>
              </a:r>
              <a:r>
                <a:rPr lang="en-US" altLang="zh-CN" sz="2000" b="1" dirty="0">
                  <a:solidFill>
                    <a:srgbClr val="C00000"/>
                  </a:solidFill>
                </a:rPr>
                <a:t> </a:t>
              </a:r>
              <a:endParaRPr lang="zh-CN" altLang="en-US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5" name="矩形: 圆角 4"/>
          <p:cNvSpPr/>
          <p:nvPr/>
        </p:nvSpPr>
        <p:spPr>
          <a:xfrm>
            <a:off x="1258953" y="136013"/>
            <a:ext cx="2520000" cy="792000"/>
          </a:xfrm>
          <a:prstGeom prst="roundRect">
            <a:avLst/>
          </a:prstGeom>
          <a:solidFill>
            <a:srgbClr val="AE0335"/>
          </a:solidFill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Purposes</a:t>
            </a:r>
            <a:endParaRPr lang="zh-CN" altLang="en-US" b="1" dirty="0"/>
          </a:p>
        </p:txBody>
      </p:sp>
      <p:sp>
        <p:nvSpPr>
          <p:cNvPr id="21" name="任意多边形: 形状 20"/>
          <p:cNvSpPr/>
          <p:nvPr/>
        </p:nvSpPr>
        <p:spPr>
          <a:xfrm>
            <a:off x="331003" y="1032512"/>
            <a:ext cx="720000" cy="360000"/>
          </a:xfrm>
          <a:custGeom>
            <a:avLst/>
            <a:gdLst>
              <a:gd name="connsiteX0" fmla="*/ 0 w 944490"/>
              <a:gd name="connsiteY0" fmla="*/ 0 h 595084"/>
              <a:gd name="connsiteX1" fmla="*/ 795719 w 944490"/>
              <a:gd name="connsiteY1" fmla="*/ 0 h 595084"/>
              <a:gd name="connsiteX2" fmla="*/ 944490 w 944490"/>
              <a:gd name="connsiteY2" fmla="*/ 297542 h 595084"/>
              <a:gd name="connsiteX3" fmla="*/ 795719 w 944490"/>
              <a:gd name="connsiteY3" fmla="*/ 595084 h 595084"/>
              <a:gd name="connsiteX4" fmla="*/ 0 w 944490"/>
              <a:gd name="connsiteY4" fmla="*/ 595084 h 595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4490" h="595084">
                <a:moveTo>
                  <a:pt x="0" y="0"/>
                </a:moveTo>
                <a:lnTo>
                  <a:pt x="795719" y="0"/>
                </a:lnTo>
                <a:lnTo>
                  <a:pt x="944490" y="297542"/>
                </a:lnTo>
                <a:lnTo>
                  <a:pt x="795719" y="595084"/>
                </a:lnTo>
                <a:lnTo>
                  <a:pt x="0" y="595084"/>
                </a:lnTo>
                <a:close/>
              </a:path>
            </a:pathLst>
          </a:custGeom>
          <a:solidFill>
            <a:srgbClr val="AE033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Arial" panose="020B0604020202020204" pitchFamily="34" charset="0"/>
              <a:cs typeface="+mn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69782" y="1068275"/>
            <a:ext cx="103970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>
                <a:solidFill>
                  <a:srgbClr val="AE0335"/>
                </a:solidFill>
                <a:latin typeface="+mj-lt"/>
                <a:ea typeface="汉仪大宋简" panose="02010600000101010101" charset="-122"/>
              </a:rPr>
              <a:t>Structure</a:t>
            </a:r>
            <a:endParaRPr lang="en-US" altLang="zh-CN" sz="2000" b="1" dirty="0">
              <a:solidFill>
                <a:srgbClr val="AE0335"/>
              </a:solidFill>
              <a:latin typeface="+mj-lt"/>
              <a:ea typeface="汉仪大宋简" panose="02010600000101010101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62337" y="1037691"/>
            <a:ext cx="472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03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51011" y="1998841"/>
            <a:ext cx="5753430" cy="737043"/>
          </a:xfrm>
          <a:prstGeom prst="rect">
            <a:avLst/>
          </a:prstGeom>
          <a:solidFill>
            <a:srgbClr val="AE0335"/>
          </a:solidFill>
          <a:ln>
            <a:solidFill>
              <a:srgbClr val="AE03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zh-CN" sz="2200" b="1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Calibri Light" panose="020F03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Key Modules of Pulsar Navigation</a:t>
            </a:r>
            <a:endParaRPr lang="en-US" altLang="zh-CN" sz="2200" b="1" noProof="0" dirty="0">
              <a:ln>
                <a:noFill/>
              </a:ln>
              <a:solidFill>
                <a:prstClr val="white"/>
              </a:solidFill>
              <a:uLnTx/>
              <a:uFillTx/>
              <a:latin typeface="Calibri Light" panose="020F03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6027726" y="2735885"/>
            <a:ext cx="0" cy="850434"/>
          </a:xfrm>
          <a:prstGeom prst="straightConnector1">
            <a:avLst/>
          </a:prstGeom>
          <a:ln>
            <a:solidFill>
              <a:srgbClr val="AE0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194561" y="3586319"/>
            <a:ext cx="7666330" cy="0"/>
          </a:xfrm>
          <a:prstGeom prst="line">
            <a:avLst/>
          </a:prstGeom>
          <a:ln>
            <a:solidFill>
              <a:srgbClr val="AE03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216507" y="3586318"/>
            <a:ext cx="0" cy="532138"/>
          </a:xfrm>
          <a:prstGeom prst="line">
            <a:avLst/>
          </a:prstGeom>
          <a:ln>
            <a:solidFill>
              <a:srgbClr val="AE03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027726" y="3586319"/>
            <a:ext cx="0" cy="532138"/>
          </a:xfrm>
          <a:prstGeom prst="line">
            <a:avLst/>
          </a:prstGeom>
          <a:ln>
            <a:solidFill>
              <a:srgbClr val="AE03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9860890" y="3586318"/>
            <a:ext cx="0" cy="532138"/>
          </a:xfrm>
          <a:prstGeom prst="line">
            <a:avLst/>
          </a:prstGeom>
          <a:ln>
            <a:solidFill>
              <a:srgbClr val="AE03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46739" y="4118456"/>
            <a:ext cx="3169056" cy="875227"/>
          </a:xfrm>
          <a:prstGeom prst="rect">
            <a:avLst/>
          </a:prstGeom>
          <a:solidFill>
            <a:srgbClr val="AE0335"/>
          </a:solidFill>
          <a:ln>
            <a:solidFill>
              <a:srgbClr val="AE03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zh-CN" sz="2200" b="1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Calibri Light" panose="020F03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Signal Detection Module</a:t>
            </a:r>
            <a:endParaRPr lang="en-US" altLang="zh-CN" sz="2200" b="1" noProof="0" dirty="0">
              <a:ln>
                <a:noFill/>
              </a:ln>
              <a:solidFill>
                <a:prstClr val="white"/>
              </a:solidFill>
              <a:uLnTx/>
              <a:uFillTx/>
              <a:latin typeface="Calibri Light" panose="020F03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242817" y="4118457"/>
            <a:ext cx="3569818" cy="875227"/>
          </a:xfrm>
          <a:prstGeom prst="rect">
            <a:avLst/>
          </a:prstGeom>
          <a:solidFill>
            <a:srgbClr val="AE0335"/>
          </a:solidFill>
          <a:ln>
            <a:solidFill>
              <a:srgbClr val="AE03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zh-CN" sz="2200" b="1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Calibri Light" panose="020F03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Time Synchronization Module</a:t>
            </a:r>
            <a:endParaRPr lang="en-US" altLang="zh-CN" sz="2200" b="1" noProof="0" dirty="0">
              <a:ln>
                <a:noFill/>
              </a:ln>
              <a:solidFill>
                <a:prstClr val="white"/>
              </a:solidFill>
              <a:uLnTx/>
              <a:uFillTx/>
              <a:latin typeface="Calibri Light" panose="020F03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239657" y="4118456"/>
            <a:ext cx="3242467" cy="875227"/>
          </a:xfrm>
          <a:prstGeom prst="rect">
            <a:avLst/>
          </a:prstGeom>
          <a:solidFill>
            <a:srgbClr val="AE0335"/>
          </a:solidFill>
          <a:ln>
            <a:solidFill>
              <a:srgbClr val="AE03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zh-CN" sz="2200" b="1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Calibri Light" panose="020F03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Positioning Module</a:t>
            </a:r>
            <a:endParaRPr lang="en-US" altLang="zh-CN" sz="2200" b="1" noProof="0" dirty="0">
              <a:ln>
                <a:noFill/>
              </a:ln>
              <a:solidFill>
                <a:prstClr val="white"/>
              </a:solidFill>
              <a:uLnTx/>
              <a:uFillTx/>
              <a:latin typeface="Calibri Light" panose="020F03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530600" y="5473700"/>
            <a:ext cx="487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Fig. 1-1 Key Modules of Pulsar Navigation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77800" y="924230"/>
            <a:ext cx="11952000" cy="0"/>
          </a:xfrm>
          <a:prstGeom prst="line">
            <a:avLst/>
          </a:prstGeom>
          <a:ln w="28575">
            <a:solidFill>
              <a:srgbClr val="AE033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图片 6" descr="文本&#10;&#10;描述已自动生成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7" t="36605" r="74008" b="37282"/>
          <a:stretch>
            <a:fillRect/>
          </a:stretch>
        </p:blipFill>
        <p:spPr>
          <a:xfrm>
            <a:off x="0" y="127819"/>
            <a:ext cx="816077" cy="766916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3662518" y="303569"/>
            <a:ext cx="8187173" cy="612000"/>
            <a:chOff x="673511" y="1886563"/>
            <a:chExt cx="8187173" cy="612000"/>
          </a:xfrm>
        </p:grpSpPr>
        <p:sp>
          <p:nvSpPr>
            <p:cNvPr id="6" name="矩形: 圆角 5"/>
            <p:cNvSpPr/>
            <p:nvPr/>
          </p:nvSpPr>
          <p:spPr>
            <a:xfrm>
              <a:off x="6700684" y="1886563"/>
              <a:ext cx="2160000" cy="612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AE0335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C00000"/>
                  </a:solidFill>
                  <a:latin typeface="+mj-lt"/>
                </a:rPr>
                <a:t>Other Factors</a:t>
              </a:r>
              <a:r>
                <a:rPr lang="en-US" altLang="zh-CN" sz="2000" b="1" dirty="0">
                  <a:solidFill>
                    <a:srgbClr val="C00000"/>
                  </a:solidFill>
                </a:rPr>
                <a:t> </a:t>
              </a:r>
              <a:endParaRPr lang="zh-CN" altLang="en-US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11" name="矩形: 圆角 10"/>
            <p:cNvSpPr/>
            <p:nvPr/>
          </p:nvSpPr>
          <p:spPr>
            <a:xfrm>
              <a:off x="4689987" y="1886563"/>
              <a:ext cx="2160000" cy="612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AE0335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C00000"/>
                  </a:solidFill>
                </a:rPr>
                <a:t> </a:t>
              </a:r>
              <a:r>
                <a:rPr lang="en-US" altLang="zh-CN" sz="2000" b="1" dirty="0">
                  <a:solidFill>
                    <a:srgbClr val="C00000"/>
                  </a:solidFill>
                  <a:latin typeface="+mj-lt"/>
                </a:rPr>
                <a:t>Performances</a:t>
              </a:r>
              <a:endParaRPr lang="zh-CN" altLang="en-US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12" name="矩形: 圆角 11"/>
            <p:cNvSpPr/>
            <p:nvPr/>
          </p:nvSpPr>
          <p:spPr>
            <a:xfrm>
              <a:off x="2664541" y="1886563"/>
              <a:ext cx="2160000" cy="612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AE0335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C00000"/>
                  </a:solidFill>
                  <a:latin typeface="+mj-lt"/>
                </a:rPr>
                <a:t>System Design</a:t>
              </a:r>
              <a:r>
                <a:rPr lang="en-US" altLang="zh-CN" sz="2000" b="1" dirty="0">
                  <a:solidFill>
                    <a:srgbClr val="C00000"/>
                  </a:solidFill>
                </a:rPr>
                <a:t> </a:t>
              </a:r>
              <a:endParaRPr lang="zh-CN" altLang="en-US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13" name="矩形: 圆角 12"/>
            <p:cNvSpPr/>
            <p:nvPr/>
          </p:nvSpPr>
          <p:spPr>
            <a:xfrm>
              <a:off x="673511" y="1886563"/>
              <a:ext cx="2160000" cy="612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AE0335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C00000"/>
                  </a:solidFill>
                  <a:latin typeface="+mj-lt"/>
                </a:rPr>
                <a:t>Requirements</a:t>
              </a:r>
              <a:r>
                <a:rPr lang="en-US" altLang="zh-CN" sz="2000" b="1" dirty="0">
                  <a:solidFill>
                    <a:srgbClr val="C00000"/>
                  </a:solidFill>
                </a:rPr>
                <a:t> </a:t>
              </a:r>
              <a:endParaRPr lang="zh-CN" altLang="en-US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5" name="矩形: 圆角 4"/>
          <p:cNvSpPr/>
          <p:nvPr/>
        </p:nvSpPr>
        <p:spPr>
          <a:xfrm>
            <a:off x="1258953" y="136013"/>
            <a:ext cx="2520000" cy="792000"/>
          </a:xfrm>
          <a:prstGeom prst="roundRect">
            <a:avLst/>
          </a:prstGeom>
          <a:solidFill>
            <a:srgbClr val="AE0335"/>
          </a:solidFill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Purposes</a:t>
            </a:r>
            <a:endParaRPr lang="zh-CN" altLang="en-US" b="1" dirty="0"/>
          </a:p>
        </p:txBody>
      </p:sp>
      <p:sp>
        <p:nvSpPr>
          <p:cNvPr id="21" name="任意多边形: 形状 20"/>
          <p:cNvSpPr/>
          <p:nvPr/>
        </p:nvSpPr>
        <p:spPr>
          <a:xfrm>
            <a:off x="331003" y="1032512"/>
            <a:ext cx="720000" cy="360000"/>
          </a:xfrm>
          <a:custGeom>
            <a:avLst/>
            <a:gdLst>
              <a:gd name="connsiteX0" fmla="*/ 0 w 944490"/>
              <a:gd name="connsiteY0" fmla="*/ 0 h 595084"/>
              <a:gd name="connsiteX1" fmla="*/ 795719 w 944490"/>
              <a:gd name="connsiteY1" fmla="*/ 0 h 595084"/>
              <a:gd name="connsiteX2" fmla="*/ 944490 w 944490"/>
              <a:gd name="connsiteY2" fmla="*/ 297542 h 595084"/>
              <a:gd name="connsiteX3" fmla="*/ 795719 w 944490"/>
              <a:gd name="connsiteY3" fmla="*/ 595084 h 595084"/>
              <a:gd name="connsiteX4" fmla="*/ 0 w 944490"/>
              <a:gd name="connsiteY4" fmla="*/ 595084 h 595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4490" h="595084">
                <a:moveTo>
                  <a:pt x="0" y="0"/>
                </a:moveTo>
                <a:lnTo>
                  <a:pt x="795719" y="0"/>
                </a:lnTo>
                <a:lnTo>
                  <a:pt x="944490" y="297542"/>
                </a:lnTo>
                <a:lnTo>
                  <a:pt x="795719" y="595084"/>
                </a:lnTo>
                <a:lnTo>
                  <a:pt x="0" y="595084"/>
                </a:lnTo>
                <a:close/>
              </a:path>
            </a:pathLst>
          </a:custGeom>
          <a:solidFill>
            <a:srgbClr val="AE033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Arial" panose="020B0604020202020204" pitchFamily="34" charset="0"/>
              <a:cs typeface="+mn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69782" y="1068275"/>
            <a:ext cx="103970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dirty="0">
                <a:solidFill>
                  <a:srgbClr val="AE0335"/>
                </a:solidFill>
                <a:latin typeface="+mj-lt"/>
                <a:ea typeface="汉仪大宋简" panose="02010600000101010101" charset="-122"/>
              </a:rPr>
              <a:t>Structure</a:t>
            </a:r>
            <a:endParaRPr lang="en-US" altLang="zh-CN" sz="2000" b="1" dirty="0">
              <a:solidFill>
                <a:srgbClr val="AE0335"/>
              </a:solidFill>
              <a:latin typeface="+mj-lt"/>
              <a:ea typeface="汉仪大宋简" panose="02010600000101010101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62337" y="1037691"/>
            <a:ext cx="472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03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19285" y="1140417"/>
            <a:ext cx="5753430" cy="737043"/>
          </a:xfrm>
          <a:prstGeom prst="rect">
            <a:avLst/>
          </a:prstGeom>
          <a:solidFill>
            <a:srgbClr val="AE0335"/>
          </a:solidFill>
          <a:ln>
            <a:solidFill>
              <a:srgbClr val="AE03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zh-CN" sz="2200" b="1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Calibri Light" panose="020F03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Cosmic Environment Detection Module</a:t>
            </a:r>
            <a:endParaRPr lang="en-US" altLang="zh-CN" sz="2200" b="1" noProof="0" dirty="0">
              <a:ln>
                <a:noFill/>
              </a:ln>
              <a:solidFill>
                <a:prstClr val="white"/>
              </a:solidFill>
              <a:uLnTx/>
              <a:uFillTx/>
              <a:latin typeface="Calibri Light" panose="020F03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20" name="直接箭头连接符 19"/>
          <p:cNvCxnSpPr>
            <a:stCxn id="19" idx="2"/>
          </p:cNvCxnSpPr>
          <p:nvPr/>
        </p:nvCxnSpPr>
        <p:spPr>
          <a:xfrm>
            <a:off x="6096000" y="1877460"/>
            <a:ext cx="0" cy="624806"/>
          </a:xfrm>
          <a:prstGeom prst="straightConnector1">
            <a:avLst/>
          </a:prstGeom>
          <a:ln>
            <a:solidFill>
              <a:srgbClr val="AE0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2262835" y="2502267"/>
            <a:ext cx="7666330" cy="0"/>
          </a:xfrm>
          <a:prstGeom prst="line">
            <a:avLst/>
          </a:prstGeom>
          <a:ln>
            <a:solidFill>
              <a:srgbClr val="AE03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284781" y="2502266"/>
            <a:ext cx="0" cy="532138"/>
          </a:xfrm>
          <a:prstGeom prst="line">
            <a:avLst/>
          </a:prstGeom>
          <a:ln>
            <a:solidFill>
              <a:srgbClr val="AE03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6096000" y="2502267"/>
            <a:ext cx="0" cy="532138"/>
          </a:xfrm>
          <a:prstGeom prst="line">
            <a:avLst/>
          </a:prstGeom>
          <a:ln>
            <a:solidFill>
              <a:srgbClr val="AE03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9929164" y="2502266"/>
            <a:ext cx="0" cy="532138"/>
          </a:xfrm>
          <a:prstGeom prst="line">
            <a:avLst/>
          </a:prstGeom>
          <a:ln>
            <a:solidFill>
              <a:srgbClr val="AE03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715013" y="3034404"/>
            <a:ext cx="3169056" cy="1053388"/>
          </a:xfrm>
          <a:prstGeom prst="rect">
            <a:avLst/>
          </a:prstGeom>
          <a:solidFill>
            <a:srgbClr val="AE0335"/>
          </a:solidFill>
          <a:ln>
            <a:solidFill>
              <a:srgbClr val="AE03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zh-CN" sz="2200" b="1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Calibri Light" panose="020F03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Cosmic Large-Scale Observation System (such as gravitational waves)</a:t>
            </a:r>
            <a:endParaRPr lang="en-US" altLang="zh-CN" sz="2200" b="1" noProof="0" dirty="0">
              <a:ln>
                <a:noFill/>
              </a:ln>
              <a:solidFill>
                <a:prstClr val="white"/>
              </a:solidFill>
              <a:uLnTx/>
              <a:uFillTx/>
              <a:latin typeface="Calibri Light" panose="020F03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496712" y="3038480"/>
            <a:ext cx="3169055" cy="1053385"/>
          </a:xfrm>
          <a:prstGeom prst="rect">
            <a:avLst/>
          </a:prstGeom>
          <a:solidFill>
            <a:srgbClr val="AE0335"/>
          </a:solidFill>
          <a:ln>
            <a:solidFill>
              <a:srgbClr val="AE03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zh-CN" sz="2200" b="1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Calibri Light" panose="020F03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Medium-Scale (within the stellar system) Observation System</a:t>
            </a:r>
            <a:endParaRPr lang="en-US" altLang="zh-CN" sz="2200" b="1" noProof="0" dirty="0">
              <a:ln>
                <a:noFill/>
              </a:ln>
              <a:solidFill>
                <a:prstClr val="white"/>
              </a:solidFill>
              <a:uLnTx/>
              <a:uFillTx/>
              <a:latin typeface="Calibri Light" panose="020F03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307932" y="3034404"/>
            <a:ext cx="3169054" cy="1053381"/>
          </a:xfrm>
          <a:prstGeom prst="rect">
            <a:avLst/>
          </a:prstGeom>
          <a:solidFill>
            <a:srgbClr val="AE0335"/>
          </a:solidFill>
          <a:ln>
            <a:solidFill>
              <a:srgbClr val="AE03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zh-CN" sz="2200" b="1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Calibri Light" panose="020F03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Small-Scale (Planetary) Observation and Navigation System</a:t>
            </a:r>
            <a:endParaRPr lang="en-US" altLang="zh-CN" sz="2200" b="1" noProof="0" dirty="0">
              <a:ln>
                <a:noFill/>
              </a:ln>
              <a:solidFill>
                <a:prstClr val="white"/>
              </a:solidFill>
              <a:uLnTx/>
              <a:uFillTx/>
              <a:latin typeface="Calibri Light" panose="020F03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715012" y="4270569"/>
            <a:ext cx="3169055" cy="12455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zh-CN" sz="22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Database of Observable Celestial Bodies in Large-Scale Cosmic Events</a:t>
            </a:r>
            <a:endParaRPr lang="en-US" altLang="zh-CN" sz="2200" b="1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715012" y="5698907"/>
            <a:ext cx="3169055" cy="664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zh-CN" sz="22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Intergalactic Communication Module</a:t>
            </a:r>
            <a:endParaRPr lang="en-US" altLang="zh-CN" sz="2200" b="1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4496711" y="4270569"/>
            <a:ext cx="3169055" cy="664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zh-CN" sz="22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Database of Intra-Stellar Activities</a:t>
            </a:r>
            <a:endParaRPr lang="en-US" altLang="zh-CN" sz="2200" b="1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4496710" y="5121458"/>
            <a:ext cx="3169055" cy="664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zh-CN" sz="22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Near-Real-Time Signal Exchange Module</a:t>
            </a:r>
            <a:endParaRPr lang="en-US" altLang="zh-CN" sz="2200" b="1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8307931" y="4260706"/>
            <a:ext cx="3169055" cy="664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zh-CN" sz="22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Database of Planetary Activities</a:t>
            </a:r>
            <a:endParaRPr lang="en-US" altLang="zh-CN" sz="2200" b="1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8344636" y="5121458"/>
            <a:ext cx="3169055" cy="664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zh-CN" sz="22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Real-Time Signal Exchange Module</a:t>
            </a:r>
            <a:endParaRPr lang="en-US" altLang="zh-CN" sz="2200" b="1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911600" y="63304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Fig. 1-2 Cosmic Environment Detection Module</a:t>
            </a:r>
            <a:endParaRPr lang="en-US" altLang="zh-CN" sz="1800" dirty="0"/>
          </a:p>
          <a:p>
            <a:endParaRPr lang="zh-CN" alt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77800" y="924230"/>
            <a:ext cx="11952000" cy="0"/>
          </a:xfrm>
          <a:prstGeom prst="line">
            <a:avLst/>
          </a:prstGeom>
          <a:ln w="28575">
            <a:solidFill>
              <a:srgbClr val="AE033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图片 6" descr="文本&#10;&#10;描述已自动生成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7" t="36605" r="74008" b="37282"/>
          <a:stretch>
            <a:fillRect/>
          </a:stretch>
        </p:blipFill>
        <p:spPr>
          <a:xfrm>
            <a:off x="0" y="127819"/>
            <a:ext cx="816077" cy="766916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3662518" y="303569"/>
            <a:ext cx="8187173" cy="612000"/>
            <a:chOff x="673511" y="1886563"/>
            <a:chExt cx="8187173" cy="612000"/>
          </a:xfrm>
        </p:grpSpPr>
        <p:sp>
          <p:nvSpPr>
            <p:cNvPr id="6" name="矩形: 圆角 5"/>
            <p:cNvSpPr/>
            <p:nvPr/>
          </p:nvSpPr>
          <p:spPr>
            <a:xfrm>
              <a:off x="6700684" y="1886563"/>
              <a:ext cx="2160000" cy="612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AE0335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C00000"/>
                  </a:solidFill>
                  <a:latin typeface="+mj-lt"/>
                </a:rPr>
                <a:t>Other Factors</a:t>
              </a:r>
              <a:r>
                <a:rPr lang="en-US" altLang="zh-CN" sz="2000" b="1" dirty="0">
                  <a:solidFill>
                    <a:srgbClr val="C00000"/>
                  </a:solidFill>
                </a:rPr>
                <a:t> </a:t>
              </a:r>
              <a:endParaRPr lang="zh-CN" altLang="en-US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11" name="矩形: 圆角 10"/>
            <p:cNvSpPr/>
            <p:nvPr/>
          </p:nvSpPr>
          <p:spPr>
            <a:xfrm>
              <a:off x="4689987" y="1886563"/>
              <a:ext cx="2160000" cy="612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AE0335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C00000"/>
                  </a:solidFill>
                </a:rPr>
                <a:t> </a:t>
              </a:r>
              <a:r>
                <a:rPr lang="en-US" altLang="zh-CN" sz="2000" b="1" dirty="0">
                  <a:solidFill>
                    <a:srgbClr val="C00000"/>
                  </a:solidFill>
                  <a:latin typeface="+mj-lt"/>
                </a:rPr>
                <a:t>Performances</a:t>
              </a:r>
              <a:endParaRPr lang="zh-CN" altLang="en-US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12" name="矩形: 圆角 11"/>
            <p:cNvSpPr/>
            <p:nvPr/>
          </p:nvSpPr>
          <p:spPr>
            <a:xfrm>
              <a:off x="2664541" y="1886563"/>
              <a:ext cx="2160000" cy="612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AE0335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C00000"/>
                  </a:solidFill>
                  <a:latin typeface="+mj-lt"/>
                </a:rPr>
                <a:t>System Design</a:t>
              </a:r>
              <a:r>
                <a:rPr lang="en-US" altLang="zh-CN" sz="2000" b="1" dirty="0">
                  <a:solidFill>
                    <a:srgbClr val="C00000"/>
                  </a:solidFill>
                </a:rPr>
                <a:t> </a:t>
              </a:r>
              <a:endParaRPr lang="zh-CN" altLang="en-US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13" name="矩形: 圆角 12"/>
            <p:cNvSpPr/>
            <p:nvPr/>
          </p:nvSpPr>
          <p:spPr>
            <a:xfrm>
              <a:off x="673511" y="1886563"/>
              <a:ext cx="2160000" cy="612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AE0335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C00000"/>
                  </a:solidFill>
                  <a:latin typeface="+mj-lt"/>
                </a:rPr>
                <a:t>Requirements</a:t>
              </a:r>
              <a:r>
                <a:rPr lang="en-US" altLang="zh-CN" sz="2000" b="1" dirty="0">
                  <a:solidFill>
                    <a:srgbClr val="C00000"/>
                  </a:solidFill>
                </a:rPr>
                <a:t> </a:t>
              </a:r>
              <a:endParaRPr lang="zh-CN" altLang="en-US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5" name="矩形: 圆角 4"/>
          <p:cNvSpPr/>
          <p:nvPr/>
        </p:nvSpPr>
        <p:spPr>
          <a:xfrm>
            <a:off x="1258953" y="136013"/>
            <a:ext cx="2520000" cy="792000"/>
          </a:xfrm>
          <a:prstGeom prst="roundRect">
            <a:avLst/>
          </a:prstGeom>
          <a:solidFill>
            <a:srgbClr val="AE0335"/>
          </a:solidFill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Purposes</a:t>
            </a:r>
            <a:endParaRPr lang="zh-CN" altLang="en-US" b="1" dirty="0"/>
          </a:p>
        </p:txBody>
      </p:sp>
      <p:sp>
        <p:nvSpPr>
          <p:cNvPr id="21" name="任意多边形: 形状 20"/>
          <p:cNvSpPr/>
          <p:nvPr/>
        </p:nvSpPr>
        <p:spPr>
          <a:xfrm>
            <a:off x="331003" y="1032512"/>
            <a:ext cx="720000" cy="360000"/>
          </a:xfrm>
          <a:custGeom>
            <a:avLst/>
            <a:gdLst>
              <a:gd name="connsiteX0" fmla="*/ 0 w 944490"/>
              <a:gd name="connsiteY0" fmla="*/ 0 h 595084"/>
              <a:gd name="connsiteX1" fmla="*/ 795719 w 944490"/>
              <a:gd name="connsiteY1" fmla="*/ 0 h 595084"/>
              <a:gd name="connsiteX2" fmla="*/ 944490 w 944490"/>
              <a:gd name="connsiteY2" fmla="*/ 297542 h 595084"/>
              <a:gd name="connsiteX3" fmla="*/ 795719 w 944490"/>
              <a:gd name="connsiteY3" fmla="*/ 595084 h 595084"/>
              <a:gd name="connsiteX4" fmla="*/ 0 w 944490"/>
              <a:gd name="connsiteY4" fmla="*/ 595084 h 595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4490" h="595084">
                <a:moveTo>
                  <a:pt x="0" y="0"/>
                </a:moveTo>
                <a:lnTo>
                  <a:pt x="795719" y="0"/>
                </a:lnTo>
                <a:lnTo>
                  <a:pt x="944490" y="297542"/>
                </a:lnTo>
                <a:lnTo>
                  <a:pt x="795719" y="595084"/>
                </a:lnTo>
                <a:lnTo>
                  <a:pt x="0" y="595084"/>
                </a:lnTo>
                <a:close/>
              </a:path>
            </a:pathLst>
          </a:custGeom>
          <a:solidFill>
            <a:srgbClr val="AE033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Arial" panose="020B0604020202020204" pitchFamily="34" charset="0"/>
              <a:cs typeface="+mn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69782" y="1068275"/>
            <a:ext cx="103970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>
                <a:solidFill>
                  <a:srgbClr val="AE0335"/>
                </a:solidFill>
                <a:latin typeface="+mj-lt"/>
                <a:ea typeface="汉仪大宋简" panose="02010600000101010101" charset="-122"/>
              </a:rPr>
              <a:t>Structure</a:t>
            </a:r>
            <a:endParaRPr lang="en-US" altLang="zh-CN" sz="2000" b="1" dirty="0">
              <a:solidFill>
                <a:srgbClr val="AE0335"/>
              </a:solidFill>
              <a:latin typeface="+mj-lt"/>
              <a:ea typeface="汉仪大宋简" panose="02010600000101010101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62337" y="1037691"/>
            <a:ext cx="472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03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30385" y="1584917"/>
            <a:ext cx="5753430" cy="737043"/>
          </a:xfrm>
          <a:prstGeom prst="rect">
            <a:avLst/>
          </a:prstGeom>
          <a:solidFill>
            <a:srgbClr val="AE0335"/>
          </a:solidFill>
          <a:ln>
            <a:solidFill>
              <a:srgbClr val="AE03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zh-CN" sz="2200" b="1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Calibri Light" panose="020F03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Basic Cosmic Information Exchange Service</a:t>
            </a:r>
            <a:endParaRPr lang="en-US" altLang="zh-CN" sz="2200" b="1" noProof="0" dirty="0">
              <a:ln>
                <a:noFill/>
              </a:ln>
              <a:solidFill>
                <a:prstClr val="white"/>
              </a:solidFill>
              <a:uLnTx/>
              <a:uFillTx/>
              <a:latin typeface="Calibri Light" panose="020F03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3" name="直接箭头连接符 2"/>
          <p:cNvCxnSpPr>
            <a:stCxn id="2" idx="2"/>
          </p:cNvCxnSpPr>
          <p:nvPr/>
        </p:nvCxnSpPr>
        <p:spPr>
          <a:xfrm>
            <a:off x="6007100" y="2321960"/>
            <a:ext cx="0" cy="624806"/>
          </a:xfrm>
          <a:prstGeom prst="straightConnector1">
            <a:avLst/>
          </a:prstGeom>
          <a:ln>
            <a:solidFill>
              <a:srgbClr val="AE0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173935" y="2946767"/>
            <a:ext cx="7666330" cy="0"/>
          </a:xfrm>
          <a:prstGeom prst="line">
            <a:avLst/>
          </a:prstGeom>
          <a:ln>
            <a:solidFill>
              <a:srgbClr val="AE03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195881" y="2946766"/>
            <a:ext cx="0" cy="532138"/>
          </a:xfrm>
          <a:prstGeom prst="line">
            <a:avLst/>
          </a:prstGeom>
          <a:ln>
            <a:solidFill>
              <a:srgbClr val="AE03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007100" y="2946767"/>
            <a:ext cx="0" cy="532138"/>
          </a:xfrm>
          <a:prstGeom prst="line">
            <a:avLst/>
          </a:prstGeom>
          <a:ln>
            <a:solidFill>
              <a:srgbClr val="AE03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9840264" y="2946766"/>
            <a:ext cx="0" cy="532138"/>
          </a:xfrm>
          <a:prstGeom prst="line">
            <a:avLst/>
          </a:prstGeom>
          <a:ln>
            <a:solidFill>
              <a:srgbClr val="AE03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26113" y="3478904"/>
            <a:ext cx="3169056" cy="1053388"/>
          </a:xfrm>
          <a:prstGeom prst="rect">
            <a:avLst/>
          </a:prstGeom>
          <a:solidFill>
            <a:srgbClr val="AE0335"/>
          </a:solidFill>
          <a:ln>
            <a:solidFill>
              <a:srgbClr val="AE03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zh-CN" sz="2200" b="1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Calibri Light" panose="020F03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Cosmic Event Trigger Detection and Interpretation Module</a:t>
            </a:r>
            <a:endParaRPr lang="en-US" altLang="zh-CN" sz="2200" b="1" noProof="0" dirty="0">
              <a:ln>
                <a:noFill/>
              </a:ln>
              <a:solidFill>
                <a:prstClr val="white"/>
              </a:solidFill>
              <a:uLnTx/>
              <a:uFillTx/>
              <a:latin typeface="Calibri Light" panose="020F03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407812" y="3482980"/>
            <a:ext cx="3169055" cy="1053385"/>
          </a:xfrm>
          <a:prstGeom prst="rect">
            <a:avLst/>
          </a:prstGeom>
          <a:solidFill>
            <a:srgbClr val="AE0335"/>
          </a:solidFill>
          <a:ln>
            <a:solidFill>
              <a:srgbClr val="AE03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zh-CN" sz="2200" b="1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Calibri Light" panose="020F03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Cosmic Consensus Communication Mechanism Based on Large-Scale Observable Events</a:t>
            </a:r>
            <a:endParaRPr lang="en-US" altLang="zh-CN" sz="2200" b="1" noProof="0" dirty="0">
              <a:ln>
                <a:noFill/>
              </a:ln>
              <a:solidFill>
                <a:prstClr val="white"/>
              </a:solidFill>
              <a:uLnTx/>
              <a:uFillTx/>
              <a:latin typeface="Calibri Light" panose="020F03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219032" y="3478904"/>
            <a:ext cx="3169054" cy="1053381"/>
          </a:xfrm>
          <a:prstGeom prst="rect">
            <a:avLst/>
          </a:prstGeom>
          <a:solidFill>
            <a:srgbClr val="AE0335"/>
          </a:solidFill>
          <a:ln>
            <a:solidFill>
              <a:srgbClr val="AE03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zh-CN" sz="2200" b="1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Calibri Light" panose="020F03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Cosmic Event Occurrence and Broadcasting System</a:t>
            </a:r>
            <a:endParaRPr lang="en-US" altLang="zh-CN" sz="2200" b="1" noProof="0" dirty="0">
              <a:ln>
                <a:noFill/>
              </a:ln>
              <a:solidFill>
                <a:prstClr val="white"/>
              </a:solidFill>
              <a:uLnTx/>
              <a:uFillTx/>
              <a:latin typeface="Calibri Light" panose="020F03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8219031" y="4705206"/>
            <a:ext cx="3169055" cy="664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zh-CN" sz="22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Pulsar Signal Modulation System</a:t>
            </a:r>
            <a:endParaRPr lang="en-US" altLang="zh-CN" sz="2200" b="1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581400" y="57970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Fig. 1-3 Basic Cosmic Information Exchange Service</a:t>
            </a:r>
            <a:endParaRPr lang="en-US" altLang="zh-CN" sz="1800" dirty="0"/>
          </a:p>
          <a:p>
            <a:endParaRPr lang="zh-CN" alt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77800" y="924230"/>
            <a:ext cx="11952000" cy="0"/>
          </a:xfrm>
          <a:prstGeom prst="line">
            <a:avLst/>
          </a:prstGeom>
          <a:ln w="28575">
            <a:solidFill>
              <a:srgbClr val="AE033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图片 6" descr="文本&#10;&#10;描述已自动生成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7" t="36605" r="74008" b="37282"/>
          <a:stretch>
            <a:fillRect/>
          </a:stretch>
        </p:blipFill>
        <p:spPr>
          <a:xfrm>
            <a:off x="0" y="127819"/>
            <a:ext cx="816077" cy="766916"/>
          </a:xfrm>
          <a:prstGeom prst="rect">
            <a:avLst/>
          </a:prstGeom>
        </p:spPr>
      </p:pic>
      <p:sp>
        <p:nvSpPr>
          <p:cNvPr id="6" name="矩形: 圆角 5"/>
          <p:cNvSpPr/>
          <p:nvPr/>
        </p:nvSpPr>
        <p:spPr>
          <a:xfrm>
            <a:off x="9689691" y="303569"/>
            <a:ext cx="2160000" cy="612000"/>
          </a:xfrm>
          <a:prstGeom prst="roundRect">
            <a:avLst/>
          </a:prstGeom>
          <a:solidFill>
            <a:schemeClr val="bg1"/>
          </a:solidFill>
          <a:ln>
            <a:solidFill>
              <a:srgbClr val="AE0335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  <a:latin typeface="+mj-lt"/>
              </a:rPr>
              <a:t>Other Factors</a:t>
            </a:r>
            <a:r>
              <a:rPr lang="en-US" altLang="zh-CN" sz="2000" b="1" dirty="0">
                <a:solidFill>
                  <a:srgbClr val="C00000"/>
                </a:solidFill>
              </a:rPr>
              <a:t> 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7678994" y="303569"/>
            <a:ext cx="2160000" cy="612000"/>
          </a:xfrm>
          <a:prstGeom prst="roundRect">
            <a:avLst/>
          </a:prstGeom>
          <a:solidFill>
            <a:schemeClr val="bg1"/>
          </a:solidFill>
          <a:ln>
            <a:solidFill>
              <a:srgbClr val="AE0335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+mj-lt"/>
              </a:rPr>
              <a:t>Performances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5653548" y="303569"/>
            <a:ext cx="2160000" cy="612000"/>
          </a:xfrm>
          <a:prstGeom prst="roundRect">
            <a:avLst/>
          </a:prstGeom>
          <a:solidFill>
            <a:schemeClr val="bg1"/>
          </a:solidFill>
          <a:ln>
            <a:solidFill>
              <a:srgbClr val="AE0335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  <a:latin typeface="+mj-lt"/>
              </a:rPr>
              <a:t>System Design</a:t>
            </a:r>
            <a:r>
              <a:rPr lang="en-US" altLang="zh-CN" sz="2000" b="1" dirty="0">
                <a:solidFill>
                  <a:srgbClr val="C00000"/>
                </a:solidFill>
              </a:rPr>
              <a:t> 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3278253" y="123313"/>
            <a:ext cx="2520000" cy="792000"/>
          </a:xfrm>
          <a:prstGeom prst="roundRect">
            <a:avLst/>
          </a:prstGeom>
          <a:solidFill>
            <a:srgbClr val="AE0335"/>
          </a:solidFill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Requirements</a:t>
            </a:r>
            <a:endParaRPr lang="zh-CN" altLang="en-US" b="1" dirty="0"/>
          </a:p>
        </p:txBody>
      </p:sp>
      <p:sp>
        <p:nvSpPr>
          <p:cNvPr id="13" name="矩形: 圆角 12"/>
          <p:cNvSpPr/>
          <p:nvPr/>
        </p:nvSpPr>
        <p:spPr>
          <a:xfrm>
            <a:off x="1376518" y="303569"/>
            <a:ext cx="2160000" cy="612000"/>
          </a:xfrm>
          <a:prstGeom prst="roundRect">
            <a:avLst/>
          </a:prstGeom>
          <a:solidFill>
            <a:schemeClr val="bg1"/>
          </a:solidFill>
          <a:ln>
            <a:solidFill>
              <a:srgbClr val="AE0335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  <a:latin typeface="+mj-lt"/>
              </a:rPr>
              <a:t>Purposes</a:t>
            </a:r>
            <a:r>
              <a:rPr lang="en-US" altLang="zh-CN" sz="2000" b="1" dirty="0">
                <a:solidFill>
                  <a:srgbClr val="C00000"/>
                </a:solidFill>
              </a:rPr>
              <a:t> 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pic>
        <p:nvPicPr>
          <p:cNvPr id="16" name="图片 15" descr="未命名文件(2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94" y="878542"/>
            <a:ext cx="10978684" cy="5091952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2743200" y="5949434"/>
            <a:ext cx="7569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Fig. </a:t>
            </a:r>
            <a:r>
              <a:rPr lang="en-US" altLang="zh-CN" dirty="0"/>
              <a:t>2</a:t>
            </a:r>
            <a:r>
              <a:rPr lang="en-US" altLang="zh-CN" sz="1800" dirty="0"/>
              <a:t>-1 Basic scheme of X-ray pulsar-based spacecraft positioning system</a:t>
            </a:r>
            <a:endParaRPr lang="en-US" altLang="zh-CN" sz="1800" dirty="0"/>
          </a:p>
          <a:p>
            <a:endParaRPr lang="zh-CN" alt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77800" y="924230"/>
            <a:ext cx="11952000" cy="0"/>
          </a:xfrm>
          <a:prstGeom prst="line">
            <a:avLst/>
          </a:prstGeom>
          <a:ln w="28575">
            <a:solidFill>
              <a:srgbClr val="AE033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图片 6" descr="文本&#10;&#10;描述已自动生成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7" t="36605" r="74008" b="37282"/>
          <a:stretch>
            <a:fillRect/>
          </a:stretch>
        </p:blipFill>
        <p:spPr>
          <a:xfrm>
            <a:off x="0" y="127819"/>
            <a:ext cx="816077" cy="766916"/>
          </a:xfrm>
          <a:prstGeom prst="rect">
            <a:avLst/>
          </a:prstGeom>
        </p:spPr>
      </p:pic>
      <p:sp>
        <p:nvSpPr>
          <p:cNvPr id="6" name="矩形: 圆角 5"/>
          <p:cNvSpPr/>
          <p:nvPr/>
        </p:nvSpPr>
        <p:spPr>
          <a:xfrm>
            <a:off x="9689691" y="303569"/>
            <a:ext cx="2160000" cy="612000"/>
          </a:xfrm>
          <a:prstGeom prst="roundRect">
            <a:avLst/>
          </a:prstGeom>
          <a:solidFill>
            <a:schemeClr val="bg1"/>
          </a:solidFill>
          <a:ln>
            <a:solidFill>
              <a:srgbClr val="AE0335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  <a:latin typeface="+mj-lt"/>
              </a:rPr>
              <a:t>Other Factors</a:t>
            </a:r>
            <a:r>
              <a:rPr lang="en-US" altLang="zh-CN" sz="2000" b="1" dirty="0">
                <a:solidFill>
                  <a:srgbClr val="C00000"/>
                </a:solidFill>
              </a:rPr>
              <a:t> 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7678994" y="303569"/>
            <a:ext cx="2160000" cy="612000"/>
          </a:xfrm>
          <a:prstGeom prst="roundRect">
            <a:avLst/>
          </a:prstGeom>
          <a:solidFill>
            <a:schemeClr val="bg1"/>
          </a:solidFill>
          <a:ln>
            <a:solidFill>
              <a:srgbClr val="AE0335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+mj-lt"/>
              </a:rPr>
              <a:t>Performances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5653548" y="303569"/>
            <a:ext cx="2160000" cy="612000"/>
          </a:xfrm>
          <a:prstGeom prst="roundRect">
            <a:avLst/>
          </a:prstGeom>
          <a:solidFill>
            <a:schemeClr val="bg1"/>
          </a:solidFill>
          <a:ln>
            <a:solidFill>
              <a:srgbClr val="AE0335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  <a:latin typeface="+mj-lt"/>
              </a:rPr>
              <a:t>System Design</a:t>
            </a:r>
            <a:r>
              <a:rPr lang="en-US" altLang="zh-CN" sz="2000" b="1" dirty="0">
                <a:solidFill>
                  <a:srgbClr val="C00000"/>
                </a:solidFill>
              </a:rPr>
              <a:t> 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3278253" y="123313"/>
            <a:ext cx="2520000" cy="792000"/>
          </a:xfrm>
          <a:prstGeom prst="roundRect">
            <a:avLst/>
          </a:prstGeom>
          <a:solidFill>
            <a:srgbClr val="AE0335"/>
          </a:solidFill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Requirements</a:t>
            </a:r>
            <a:endParaRPr lang="zh-CN" altLang="en-US" b="1" dirty="0"/>
          </a:p>
        </p:txBody>
      </p:sp>
      <p:sp>
        <p:nvSpPr>
          <p:cNvPr id="13" name="矩形: 圆角 12"/>
          <p:cNvSpPr/>
          <p:nvPr/>
        </p:nvSpPr>
        <p:spPr>
          <a:xfrm>
            <a:off x="1376518" y="303569"/>
            <a:ext cx="2160000" cy="612000"/>
          </a:xfrm>
          <a:prstGeom prst="roundRect">
            <a:avLst/>
          </a:prstGeom>
          <a:solidFill>
            <a:schemeClr val="bg1"/>
          </a:solidFill>
          <a:ln>
            <a:solidFill>
              <a:srgbClr val="AE0335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  <a:latin typeface="+mj-lt"/>
              </a:rPr>
              <a:t>Purposes</a:t>
            </a:r>
            <a:r>
              <a:rPr lang="en-US" altLang="zh-CN" sz="2000" b="1" dirty="0">
                <a:solidFill>
                  <a:srgbClr val="C00000"/>
                </a:solidFill>
              </a:rPr>
              <a:t> 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156200" y="6101834"/>
            <a:ext cx="7569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Fig. </a:t>
            </a:r>
            <a:r>
              <a:rPr lang="en-US" altLang="zh-CN" dirty="0"/>
              <a:t>2</a:t>
            </a:r>
            <a:r>
              <a:rPr lang="en-US" altLang="zh-CN" sz="1800" dirty="0"/>
              <a:t>-</a:t>
            </a:r>
            <a:r>
              <a:rPr lang="en-US" altLang="zh-CN" dirty="0"/>
              <a:t>2 Requirements</a:t>
            </a:r>
            <a:endParaRPr lang="en-US" altLang="zh-CN" sz="1800" dirty="0"/>
          </a:p>
          <a:p>
            <a:endParaRPr lang="zh-CN" altLang="en-US" sz="1800" dirty="0"/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4824995" y="1647276"/>
            <a:ext cx="2930101" cy="12642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pacecraft-borne </a:t>
            </a:r>
            <a:r>
              <a:rPr lang="en-US" altLang="zh-CN" sz="240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omputational </a:t>
            </a:r>
            <a:r>
              <a:rPr lang="en-US" altLang="zh-CN" sz="240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40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evice</a:t>
            </a:r>
            <a:endParaRPr lang="zh-CN" altLang="en-US" sz="2400">
              <a:solidFill>
                <a:srgbClr val="000000">
                  <a:lumMod val="65000"/>
                  <a:lumOff val="3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7126850" y="4844722"/>
            <a:ext cx="3265094" cy="12642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avigation </a:t>
            </a:r>
            <a:r>
              <a:rPr lang="en-US" altLang="zh-CN" sz="240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odel </a:t>
            </a:r>
            <a:r>
              <a:rPr lang="en-US" altLang="zh-CN" sz="240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lgorithms </a:t>
            </a:r>
            <a:r>
              <a:rPr lang="en-US" altLang="zh-CN" sz="240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40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atabase</a:t>
            </a:r>
            <a:endParaRPr lang="zh-CN" altLang="en-US" sz="2400">
              <a:solidFill>
                <a:srgbClr val="000000">
                  <a:lumMod val="65000"/>
                  <a:lumOff val="3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411305" y="1836569"/>
            <a:ext cx="2015360" cy="12642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X-ray</a:t>
            </a:r>
            <a:r>
              <a:rPr lang="en-US" altLang="zh-CN" sz="240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zh-CN" altLang="en-US" sz="240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etecto</a:t>
            </a:r>
            <a:r>
              <a:rPr lang="en-US" altLang="zh-CN" sz="240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altLang="zh-CN" sz="2400">
              <a:solidFill>
                <a:srgbClr val="000000">
                  <a:lumMod val="65000"/>
                  <a:lumOff val="3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2463123" y="4845420"/>
            <a:ext cx="2689496" cy="126428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pacecraft-borne </a:t>
            </a:r>
            <a:endParaRPr lang="en-US" altLang="zh-CN" sz="2400">
              <a:solidFill>
                <a:srgbClr val="000000">
                  <a:lumMod val="65000"/>
                  <a:lumOff val="3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tomic </a:t>
            </a:r>
            <a:r>
              <a:rPr lang="en-US" altLang="zh-CN" sz="240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endParaRPr lang="zh-CN" altLang="en-US" sz="2400">
              <a:solidFill>
                <a:srgbClr val="000000">
                  <a:lumMod val="65000"/>
                  <a:lumOff val="3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/>
          <p:cNvSpPr/>
          <p:nvPr>
            <p:custDataLst>
              <p:tags r:id="rId6"/>
            </p:custDataLst>
          </p:nvPr>
        </p:nvSpPr>
        <p:spPr>
          <a:xfrm>
            <a:off x="5442474" y="2932127"/>
            <a:ext cx="1616046" cy="1615459"/>
          </a:xfrm>
          <a:prstGeom prst="ellipse">
            <a:avLst/>
          </a:prstGeom>
          <a:solidFill>
            <a:srgbClr val="FFC000">
              <a:alpha val="15000"/>
            </a:srgbClr>
          </a:solidFill>
          <a:ln>
            <a:noFill/>
          </a:ln>
        </p:spPr>
        <p:style>
          <a:lnRef idx="2">
            <a:srgbClr val="376FFF">
              <a:shade val="50000"/>
            </a:srgbClr>
          </a:lnRef>
          <a:fillRef idx="1">
            <a:srgbClr val="376FFF"/>
          </a:fillRef>
          <a:effectRef idx="0">
            <a:srgbClr val="376FFF"/>
          </a:effectRef>
          <a:fontRef idx="minor">
            <a:srgbClr val="FFFFFF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4" name="椭圆 13"/>
          <p:cNvSpPr/>
          <p:nvPr>
            <p:custDataLst>
              <p:tags r:id="rId7"/>
            </p:custDataLst>
          </p:nvPr>
        </p:nvSpPr>
        <p:spPr>
          <a:xfrm>
            <a:off x="5525860" y="3016100"/>
            <a:ext cx="1449274" cy="144927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152400">
              <a:srgbClr val="FFC000">
                <a:lumMod val="20000"/>
                <a:lumOff val="80000"/>
                <a:alpha val="60000"/>
              </a:srgbClr>
            </a:innerShdw>
          </a:effectLst>
        </p:spPr>
        <p:style>
          <a:lnRef idx="2">
            <a:srgbClr val="376FFF">
              <a:shade val="50000"/>
            </a:srgbClr>
          </a:lnRef>
          <a:fillRef idx="1">
            <a:srgbClr val="376FFF"/>
          </a:fillRef>
          <a:effectRef idx="0">
            <a:srgbClr val="376FFF"/>
          </a:effectRef>
          <a:fontRef idx="minor">
            <a:srgbClr val="FFFFFF"/>
          </a:fontRef>
        </p:style>
        <p:txBody>
          <a:bodyPr vertOverflow="overflow" horzOverflow="overflow" vert="horz" wrap="square" tIns="288290" bIns="0" numCol="1" spcCol="0" rtlCol="0" fromWordArt="0" anchor="t" anchorCtr="0" forceAA="0" compatLnSpc="1">
            <a:normAutofit/>
          </a:bodyPr>
          <a:lstStyle/>
          <a:p>
            <a:pPr lvl="0" algn="ctr">
              <a:buClrTx/>
              <a:buSzTx/>
              <a:buFontTx/>
            </a:pPr>
            <a:endParaRPr lang="zh-CN" altLang="en-US" sz="1600" b="1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微软雅黑" panose="020B0503020204020204" charset="-122"/>
            </a:endParaRPr>
          </a:p>
        </p:txBody>
      </p:sp>
      <p:sp>
        <p:nvSpPr>
          <p:cNvPr id="15" name="椭圆 14"/>
          <p:cNvSpPr/>
          <p:nvPr>
            <p:custDataLst>
              <p:tags r:id="rId8"/>
            </p:custDataLst>
          </p:nvPr>
        </p:nvSpPr>
        <p:spPr>
          <a:xfrm>
            <a:off x="5601025" y="3090678"/>
            <a:ext cx="1298357" cy="1298357"/>
          </a:xfrm>
          <a:prstGeom prst="ellipse">
            <a:avLst/>
          </a:prstGeom>
          <a:noFill/>
          <a:ln w="12700">
            <a:gradFill>
              <a:gsLst>
                <a:gs pos="0">
                  <a:srgbClr val="FFFFFF">
                    <a:alpha val="45000"/>
                  </a:srgbClr>
                </a:gs>
                <a:gs pos="100000">
                  <a:srgbClr val="FFFFFF">
                    <a:alpha val="45000"/>
                  </a:srgbClr>
                </a:gs>
                <a:gs pos="75000">
                  <a:srgbClr val="FFFFFF">
                    <a:alpha val="0"/>
                  </a:srgbClr>
                </a:gs>
                <a:gs pos="25000">
                  <a:srgbClr val="FFFFFF">
                    <a:alpha val="0"/>
                  </a:srgbClr>
                </a:gs>
              </a:gsLst>
              <a:lin ang="5400000" scaled="1"/>
            </a:gradFill>
          </a:ln>
          <a:effectLst>
            <a:outerShdw dist="12700" dir="5400000" algn="t" rotWithShape="0">
              <a:srgbClr val="FFC000">
                <a:lumMod val="75000"/>
                <a:alpha val="30000"/>
              </a:srgbClr>
            </a:outerShdw>
          </a:effectLst>
        </p:spPr>
        <p:style>
          <a:lnRef idx="2">
            <a:srgbClr val="376FFF">
              <a:shade val="50000"/>
            </a:srgbClr>
          </a:lnRef>
          <a:fillRef idx="1">
            <a:srgbClr val="376FFF"/>
          </a:fillRef>
          <a:effectRef idx="0">
            <a:srgbClr val="376FFF"/>
          </a:effectRef>
          <a:fontRef idx="minor">
            <a:srgbClr val="FFFFFF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buClrTx/>
              <a:buSzTx/>
              <a:buFontTx/>
            </a:pPr>
            <a:endParaRPr lang="zh-CN" altLang="en-US" sz="1600" b="1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微软雅黑" panose="020B0503020204020204" charset="-122"/>
            </a:endParaRPr>
          </a:p>
        </p:txBody>
      </p:sp>
      <p:sp>
        <p:nvSpPr>
          <p:cNvPr id="18" name="弧形 17"/>
          <p:cNvSpPr/>
          <p:nvPr>
            <p:custDataLst>
              <p:tags r:id="rId9"/>
            </p:custDataLst>
          </p:nvPr>
        </p:nvSpPr>
        <p:spPr>
          <a:xfrm flipV="1">
            <a:off x="5222851" y="2715440"/>
            <a:ext cx="2054704" cy="2054704"/>
          </a:xfrm>
          <a:prstGeom prst="arc">
            <a:avLst>
              <a:gd name="adj1" fmla="val 1352946"/>
              <a:gd name="adj2" fmla="val 10848491"/>
            </a:avLst>
          </a:prstGeom>
          <a:ln w="44450" cap="rnd">
            <a:solidFill>
              <a:srgbClr val="FFC000">
                <a:alpha val="50000"/>
              </a:srgbClr>
            </a:solidFill>
            <a:headEnd type="triangle"/>
          </a:ln>
        </p:spPr>
        <p:style>
          <a:lnRef idx="1">
            <a:srgbClr val="376FFF"/>
          </a:lnRef>
          <a:fillRef idx="0">
            <a:srgbClr val="376FFF"/>
          </a:fillRef>
          <a:effectRef idx="0">
            <a:srgbClr val="376FFF"/>
          </a:effectRef>
          <a:fontRef idx="minor">
            <a:srgbClr val="000000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9" name="椭圆 18"/>
          <p:cNvSpPr/>
          <p:nvPr>
            <p:custDataLst>
              <p:tags r:id="rId10"/>
            </p:custDataLst>
          </p:nvPr>
        </p:nvSpPr>
        <p:spPr>
          <a:xfrm>
            <a:off x="7904586" y="2932127"/>
            <a:ext cx="1616046" cy="1615459"/>
          </a:xfrm>
          <a:prstGeom prst="ellipse">
            <a:avLst/>
          </a:prstGeom>
          <a:solidFill>
            <a:srgbClr val="FF7429">
              <a:alpha val="15000"/>
            </a:srgbClr>
          </a:solidFill>
          <a:ln>
            <a:noFill/>
          </a:ln>
        </p:spPr>
        <p:style>
          <a:lnRef idx="2">
            <a:srgbClr val="376FFF">
              <a:shade val="50000"/>
            </a:srgbClr>
          </a:lnRef>
          <a:fillRef idx="1">
            <a:srgbClr val="376FFF"/>
          </a:fillRef>
          <a:effectRef idx="0">
            <a:srgbClr val="376FFF"/>
          </a:effectRef>
          <a:fontRef idx="minor">
            <a:srgbClr val="FFFFFF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20" name="椭圆 19"/>
          <p:cNvSpPr/>
          <p:nvPr>
            <p:custDataLst>
              <p:tags r:id="rId11"/>
            </p:custDataLst>
          </p:nvPr>
        </p:nvSpPr>
        <p:spPr>
          <a:xfrm>
            <a:off x="7987972" y="3016100"/>
            <a:ext cx="1449274" cy="144927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innerShdw blurRad="152400">
              <a:srgbClr val="FF7429">
                <a:lumMod val="20000"/>
                <a:lumOff val="80000"/>
                <a:alpha val="60000"/>
              </a:srgbClr>
            </a:innerShdw>
          </a:effectLst>
        </p:spPr>
        <p:style>
          <a:lnRef idx="2">
            <a:srgbClr val="376FFF">
              <a:shade val="50000"/>
            </a:srgbClr>
          </a:lnRef>
          <a:fillRef idx="1">
            <a:srgbClr val="376FFF"/>
          </a:fillRef>
          <a:effectRef idx="0">
            <a:srgbClr val="376FFF"/>
          </a:effectRef>
          <a:fontRef idx="minor">
            <a:srgbClr val="FFFFFF"/>
          </a:fontRef>
        </p:style>
        <p:txBody>
          <a:bodyPr vertOverflow="overflow" horzOverflow="overflow" vert="horz" wrap="square" tIns="288290" bIns="0" numCol="1" spcCol="0" rtlCol="0" fromWordArt="0" anchor="t" anchorCtr="0" forceAA="0" compatLnSpc="1">
            <a:normAutofit/>
          </a:bodyPr>
          <a:lstStyle/>
          <a:p>
            <a:pPr lvl="0" algn="ctr">
              <a:buClrTx/>
              <a:buSzTx/>
              <a:buFontTx/>
            </a:pPr>
            <a:endParaRPr lang="zh-CN" altLang="en-US" sz="1600" b="1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微软雅黑" panose="020B0503020204020204" charset="-122"/>
            </a:endParaRPr>
          </a:p>
        </p:txBody>
      </p:sp>
      <p:sp>
        <p:nvSpPr>
          <p:cNvPr id="21" name="椭圆 20"/>
          <p:cNvSpPr/>
          <p:nvPr>
            <p:custDataLst>
              <p:tags r:id="rId12"/>
            </p:custDataLst>
          </p:nvPr>
        </p:nvSpPr>
        <p:spPr>
          <a:xfrm>
            <a:off x="8063137" y="3090678"/>
            <a:ext cx="1298357" cy="1298357"/>
          </a:xfrm>
          <a:prstGeom prst="ellipse">
            <a:avLst/>
          </a:prstGeom>
          <a:noFill/>
          <a:ln w="12700">
            <a:gradFill>
              <a:gsLst>
                <a:gs pos="0">
                  <a:srgbClr val="FFFFFF">
                    <a:alpha val="45000"/>
                  </a:srgbClr>
                </a:gs>
                <a:gs pos="100000">
                  <a:srgbClr val="FFFFFF">
                    <a:alpha val="45000"/>
                  </a:srgbClr>
                </a:gs>
                <a:gs pos="75000">
                  <a:srgbClr val="FFFFFF">
                    <a:alpha val="0"/>
                  </a:srgbClr>
                </a:gs>
                <a:gs pos="25000">
                  <a:srgbClr val="FFFFFF">
                    <a:alpha val="0"/>
                  </a:srgbClr>
                </a:gs>
              </a:gsLst>
              <a:lin ang="5400000" scaled="1"/>
            </a:gradFill>
          </a:ln>
          <a:effectLst>
            <a:outerShdw dist="12700" dir="5400000" algn="t" rotWithShape="0">
              <a:srgbClr val="FF7429">
                <a:lumMod val="75000"/>
                <a:alpha val="30000"/>
              </a:srgbClr>
            </a:outerShdw>
          </a:effectLst>
        </p:spPr>
        <p:style>
          <a:lnRef idx="2">
            <a:srgbClr val="376FFF">
              <a:shade val="50000"/>
            </a:srgbClr>
          </a:lnRef>
          <a:fillRef idx="1">
            <a:srgbClr val="376FFF"/>
          </a:fillRef>
          <a:effectRef idx="0">
            <a:srgbClr val="376FFF"/>
          </a:effectRef>
          <a:fontRef idx="minor">
            <a:srgbClr val="FFFFFF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buClrTx/>
              <a:buSzTx/>
              <a:buFontTx/>
            </a:pPr>
            <a:endParaRPr lang="zh-CN" altLang="en-US" sz="1600" b="1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微软雅黑" panose="020B0503020204020204" charset="-122"/>
            </a:endParaRPr>
          </a:p>
        </p:txBody>
      </p:sp>
      <p:sp>
        <p:nvSpPr>
          <p:cNvPr id="22" name="弧形 21"/>
          <p:cNvSpPr/>
          <p:nvPr>
            <p:custDataLst>
              <p:tags r:id="rId13"/>
            </p:custDataLst>
          </p:nvPr>
        </p:nvSpPr>
        <p:spPr>
          <a:xfrm flipV="1">
            <a:off x="7684963" y="2715440"/>
            <a:ext cx="2054704" cy="2054704"/>
          </a:xfrm>
          <a:prstGeom prst="arc">
            <a:avLst>
              <a:gd name="adj1" fmla="val 10822527"/>
              <a:gd name="adj2" fmla="val 20157622"/>
            </a:avLst>
          </a:prstGeom>
          <a:ln w="44450" cap="rnd">
            <a:solidFill>
              <a:srgbClr val="FF7429">
                <a:alpha val="50000"/>
              </a:srgbClr>
            </a:solidFill>
            <a:headEnd type="none"/>
            <a:tailEnd type="triangle"/>
          </a:ln>
          <a:effectLst/>
        </p:spPr>
        <p:style>
          <a:lnRef idx="1">
            <a:srgbClr val="376FFF"/>
          </a:lnRef>
          <a:fillRef idx="0">
            <a:srgbClr val="376FFF"/>
          </a:fillRef>
          <a:effectRef idx="0">
            <a:srgbClr val="376FFF"/>
          </a:effectRef>
          <a:fontRef idx="minor">
            <a:srgbClr val="000000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23" name="椭圆 22"/>
          <p:cNvSpPr/>
          <p:nvPr>
            <p:custDataLst>
              <p:tags r:id="rId14"/>
            </p:custDataLst>
          </p:nvPr>
        </p:nvSpPr>
        <p:spPr>
          <a:xfrm>
            <a:off x="617456" y="2932127"/>
            <a:ext cx="1616046" cy="161545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rgbClr val="376FFF">
              <a:shade val="50000"/>
            </a:srgbClr>
          </a:lnRef>
          <a:fillRef idx="1">
            <a:srgbClr val="376FFF"/>
          </a:fillRef>
          <a:effectRef idx="0">
            <a:srgbClr val="376FFF"/>
          </a:effectRef>
          <a:fontRef idx="minor">
            <a:srgbClr val="FFFFFF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24" name="椭圆 23"/>
          <p:cNvSpPr/>
          <p:nvPr>
            <p:custDataLst>
              <p:tags r:id="rId15"/>
            </p:custDataLst>
          </p:nvPr>
        </p:nvSpPr>
        <p:spPr>
          <a:xfrm>
            <a:off x="700842" y="3016100"/>
            <a:ext cx="1449274" cy="144927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innerShdw blurRad="152400">
              <a:srgbClr val="376FFF">
                <a:lumMod val="20000"/>
                <a:lumOff val="80000"/>
                <a:alpha val="60000"/>
              </a:srgbClr>
            </a:innerShdw>
          </a:effectLst>
        </p:spPr>
        <p:style>
          <a:lnRef idx="2">
            <a:srgbClr val="376FFF">
              <a:shade val="50000"/>
            </a:srgbClr>
          </a:lnRef>
          <a:fillRef idx="1">
            <a:srgbClr val="376FFF"/>
          </a:fillRef>
          <a:effectRef idx="0">
            <a:srgbClr val="376FFF"/>
          </a:effectRef>
          <a:fontRef idx="minor">
            <a:srgbClr val="FFFFFF"/>
          </a:fontRef>
        </p:style>
        <p:txBody>
          <a:bodyPr vertOverflow="overflow" horzOverflow="overflow" vert="horz" wrap="square" lIns="136525" tIns="288290" rIns="136525" bIns="0" numCol="1" spcCol="0" rtlCol="0" fromWordArt="0" anchor="t" anchorCtr="0" forceAA="0" compatLnSpc="1">
            <a:normAutofit/>
          </a:bodyPr>
          <a:lstStyle/>
          <a:p>
            <a:pPr lvl="0" algn="ctr">
              <a:buClrTx/>
              <a:buSzTx/>
              <a:buFontTx/>
            </a:pPr>
            <a:endParaRPr lang="zh-CN" altLang="en-US" sz="1600" b="1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微软雅黑" panose="020B0503020204020204" charset="-122"/>
            </a:endParaRPr>
          </a:p>
        </p:txBody>
      </p:sp>
      <p:sp>
        <p:nvSpPr>
          <p:cNvPr id="25" name="椭圆 24"/>
          <p:cNvSpPr/>
          <p:nvPr>
            <p:custDataLst>
              <p:tags r:id="rId16"/>
            </p:custDataLst>
          </p:nvPr>
        </p:nvSpPr>
        <p:spPr>
          <a:xfrm>
            <a:off x="776007" y="3090678"/>
            <a:ext cx="1298357" cy="1298357"/>
          </a:xfrm>
          <a:prstGeom prst="ellipse">
            <a:avLst/>
          </a:prstGeom>
          <a:noFill/>
          <a:ln w="12700">
            <a:gradFill>
              <a:gsLst>
                <a:gs pos="0">
                  <a:srgbClr val="FFFFFF">
                    <a:alpha val="45000"/>
                  </a:srgbClr>
                </a:gs>
                <a:gs pos="100000">
                  <a:srgbClr val="FFFFFF">
                    <a:alpha val="45000"/>
                  </a:srgbClr>
                </a:gs>
                <a:gs pos="75000">
                  <a:srgbClr val="FFFFFF">
                    <a:alpha val="0"/>
                  </a:srgbClr>
                </a:gs>
                <a:gs pos="25000">
                  <a:srgbClr val="FFFFFF">
                    <a:alpha val="0"/>
                  </a:srgbClr>
                </a:gs>
              </a:gsLst>
              <a:lin ang="5400000" scaled="1"/>
            </a:gradFill>
          </a:ln>
          <a:effectLst>
            <a:outerShdw dist="12700" dir="5400000" algn="t" rotWithShape="0">
              <a:srgbClr val="376FFF">
                <a:lumMod val="75000"/>
                <a:alpha val="30000"/>
              </a:srgbClr>
            </a:outerShdw>
          </a:effectLst>
        </p:spPr>
        <p:style>
          <a:lnRef idx="2">
            <a:srgbClr val="376FFF">
              <a:shade val="50000"/>
            </a:srgbClr>
          </a:lnRef>
          <a:fillRef idx="1">
            <a:srgbClr val="376FFF"/>
          </a:fillRef>
          <a:effectRef idx="0">
            <a:srgbClr val="376FFF"/>
          </a:effectRef>
          <a:fontRef idx="minor">
            <a:srgbClr val="FFFFFF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buClrTx/>
              <a:buSzTx/>
              <a:buFontTx/>
            </a:pPr>
            <a:endParaRPr lang="zh-CN" altLang="en-US" sz="1600" b="1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微软雅黑" panose="020B0503020204020204" charset="-122"/>
            </a:endParaRPr>
          </a:p>
        </p:txBody>
      </p:sp>
      <p:sp>
        <p:nvSpPr>
          <p:cNvPr id="26" name="弧形 25"/>
          <p:cNvSpPr/>
          <p:nvPr>
            <p:custDataLst>
              <p:tags r:id="rId17"/>
            </p:custDataLst>
          </p:nvPr>
        </p:nvSpPr>
        <p:spPr>
          <a:xfrm flipV="1">
            <a:off x="397833" y="2715440"/>
            <a:ext cx="2054704" cy="2054704"/>
          </a:xfrm>
          <a:prstGeom prst="arc">
            <a:avLst>
              <a:gd name="adj1" fmla="val 1352946"/>
              <a:gd name="adj2" fmla="val 10848491"/>
            </a:avLst>
          </a:prstGeom>
          <a:ln w="44450" cap="rnd">
            <a:solidFill>
              <a:srgbClr val="376FFF">
                <a:alpha val="50000"/>
              </a:srgbClr>
            </a:solidFill>
            <a:headEnd type="triangle"/>
          </a:ln>
          <a:effectLst/>
        </p:spPr>
        <p:style>
          <a:lnRef idx="1">
            <a:srgbClr val="376FFF"/>
          </a:lnRef>
          <a:fillRef idx="0">
            <a:srgbClr val="376FFF"/>
          </a:fillRef>
          <a:effectRef idx="0">
            <a:srgbClr val="376FFF"/>
          </a:effectRef>
          <a:fontRef idx="minor">
            <a:srgbClr val="000000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27" name="椭圆 26"/>
          <p:cNvSpPr/>
          <p:nvPr>
            <p:custDataLst>
              <p:tags r:id="rId18"/>
            </p:custDataLst>
          </p:nvPr>
        </p:nvSpPr>
        <p:spPr>
          <a:xfrm>
            <a:off x="2989914" y="2932127"/>
            <a:ext cx="1616046" cy="1615459"/>
          </a:xfrm>
          <a:prstGeom prst="ellipse">
            <a:avLst/>
          </a:prstGeom>
          <a:solidFill>
            <a:srgbClr val="17D594">
              <a:alpha val="15000"/>
            </a:srgbClr>
          </a:solidFill>
          <a:ln>
            <a:noFill/>
          </a:ln>
        </p:spPr>
        <p:style>
          <a:lnRef idx="2">
            <a:srgbClr val="376FFF">
              <a:shade val="50000"/>
            </a:srgbClr>
          </a:lnRef>
          <a:fillRef idx="1">
            <a:srgbClr val="376FFF"/>
          </a:fillRef>
          <a:effectRef idx="0">
            <a:srgbClr val="376FFF"/>
          </a:effectRef>
          <a:fontRef idx="minor">
            <a:srgbClr val="FFFFFF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28" name="椭圆 27"/>
          <p:cNvSpPr/>
          <p:nvPr>
            <p:custDataLst>
              <p:tags r:id="rId19"/>
            </p:custDataLst>
          </p:nvPr>
        </p:nvSpPr>
        <p:spPr>
          <a:xfrm>
            <a:off x="3064859" y="3047650"/>
            <a:ext cx="1449274" cy="144927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  <a:effectLst>
            <a:innerShdw blurRad="152400">
              <a:srgbClr val="17D594">
                <a:lumMod val="20000"/>
                <a:lumOff val="80000"/>
                <a:alpha val="60000"/>
              </a:srgbClr>
            </a:innerShdw>
          </a:effectLst>
        </p:spPr>
        <p:style>
          <a:lnRef idx="2">
            <a:srgbClr val="376FFF">
              <a:shade val="50000"/>
            </a:srgbClr>
          </a:lnRef>
          <a:fillRef idx="1">
            <a:srgbClr val="376FFF"/>
          </a:fillRef>
          <a:effectRef idx="0">
            <a:srgbClr val="376FFF"/>
          </a:effectRef>
          <a:fontRef idx="minor">
            <a:srgbClr val="FFFFFF"/>
          </a:fontRef>
        </p:style>
        <p:txBody>
          <a:bodyPr vertOverflow="overflow" horzOverflow="overflow" vert="horz" wrap="square" tIns="288290" bIns="0" numCol="1" spcCol="0" rtlCol="0" fromWordArt="0" anchor="t" anchorCtr="0" forceAA="0" compatLnSpc="1">
            <a:normAutofit/>
          </a:bodyPr>
          <a:lstStyle/>
          <a:p>
            <a:pPr lvl="0" algn="ctr">
              <a:buClrTx/>
              <a:buSzTx/>
              <a:buFontTx/>
            </a:pPr>
            <a:endParaRPr lang="zh-CN" altLang="en-US" sz="1600" b="1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微软雅黑" panose="020B0503020204020204" charset="-122"/>
            </a:endParaRPr>
          </a:p>
        </p:txBody>
      </p:sp>
      <p:sp>
        <p:nvSpPr>
          <p:cNvPr id="29" name="椭圆 28"/>
          <p:cNvSpPr/>
          <p:nvPr>
            <p:custDataLst>
              <p:tags r:id="rId20"/>
            </p:custDataLst>
          </p:nvPr>
        </p:nvSpPr>
        <p:spPr>
          <a:xfrm>
            <a:off x="3148465" y="3090678"/>
            <a:ext cx="1298357" cy="1298357"/>
          </a:xfrm>
          <a:prstGeom prst="ellipse">
            <a:avLst/>
          </a:prstGeom>
          <a:noFill/>
          <a:ln w="12700">
            <a:gradFill>
              <a:gsLst>
                <a:gs pos="0">
                  <a:srgbClr val="FFFFFF">
                    <a:alpha val="45000"/>
                  </a:srgbClr>
                </a:gs>
                <a:gs pos="100000">
                  <a:srgbClr val="FFFFFF">
                    <a:alpha val="45000"/>
                  </a:srgbClr>
                </a:gs>
                <a:gs pos="75000">
                  <a:srgbClr val="FFFFFF">
                    <a:alpha val="0"/>
                  </a:srgbClr>
                </a:gs>
                <a:gs pos="25000">
                  <a:srgbClr val="FFFFFF">
                    <a:alpha val="0"/>
                  </a:srgbClr>
                </a:gs>
              </a:gsLst>
              <a:lin ang="5400000" scaled="1"/>
            </a:gradFill>
          </a:ln>
          <a:effectLst>
            <a:outerShdw dist="12700" dir="5400000" algn="t" rotWithShape="0">
              <a:srgbClr val="17D594">
                <a:lumMod val="75000"/>
                <a:alpha val="30000"/>
              </a:srgbClr>
            </a:outerShdw>
          </a:effectLst>
        </p:spPr>
        <p:style>
          <a:lnRef idx="2">
            <a:srgbClr val="376FFF">
              <a:shade val="50000"/>
            </a:srgbClr>
          </a:lnRef>
          <a:fillRef idx="1">
            <a:srgbClr val="376FFF"/>
          </a:fillRef>
          <a:effectRef idx="0">
            <a:srgbClr val="376FFF"/>
          </a:effectRef>
          <a:fontRef idx="minor">
            <a:srgbClr val="FFFFFF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buClrTx/>
              <a:buSzTx/>
              <a:buFontTx/>
            </a:pPr>
            <a:endParaRPr lang="zh-CN" altLang="en-US" sz="1600" b="1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微软雅黑" panose="020B0503020204020204" charset="-122"/>
            </a:endParaRPr>
          </a:p>
        </p:txBody>
      </p:sp>
      <p:sp>
        <p:nvSpPr>
          <p:cNvPr id="30" name="弧形 29"/>
          <p:cNvSpPr/>
          <p:nvPr>
            <p:custDataLst>
              <p:tags r:id="rId21"/>
            </p:custDataLst>
          </p:nvPr>
        </p:nvSpPr>
        <p:spPr>
          <a:xfrm flipV="1">
            <a:off x="2770291" y="2715440"/>
            <a:ext cx="2054704" cy="2054704"/>
          </a:xfrm>
          <a:prstGeom prst="arc">
            <a:avLst>
              <a:gd name="adj1" fmla="val 10822527"/>
              <a:gd name="adj2" fmla="val 20157622"/>
            </a:avLst>
          </a:prstGeom>
          <a:ln w="44450" cap="rnd">
            <a:solidFill>
              <a:srgbClr val="17D594">
                <a:alpha val="50000"/>
              </a:srgbClr>
            </a:solidFill>
            <a:headEnd type="none"/>
            <a:tailEnd type="triangle"/>
          </a:ln>
          <a:effectLst/>
        </p:spPr>
        <p:style>
          <a:lnRef idx="1">
            <a:srgbClr val="376FFF"/>
          </a:lnRef>
          <a:fillRef idx="0">
            <a:srgbClr val="376FFF"/>
          </a:fillRef>
          <a:effectRef idx="0">
            <a:srgbClr val="376FFF"/>
          </a:effectRef>
          <a:fontRef idx="minor">
            <a:srgbClr val="000000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>
            <p:custDataLst>
              <p:tags r:id="rId22"/>
            </p:custDataLst>
          </p:nvPr>
        </p:nvSpPr>
        <p:spPr>
          <a:xfrm>
            <a:off x="10026261" y="1644665"/>
            <a:ext cx="2020645" cy="12642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ulsar </a:t>
            </a:r>
            <a:r>
              <a:rPr lang="en-US" altLang="zh-CN" sz="240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odel </a:t>
            </a:r>
            <a:endParaRPr lang="en-US" altLang="zh-CN" sz="2400">
              <a:solidFill>
                <a:srgbClr val="000000">
                  <a:lumMod val="65000"/>
                  <a:lumOff val="3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40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atabase</a:t>
            </a:r>
            <a:endParaRPr lang="zh-CN" altLang="en-US" sz="2400">
              <a:solidFill>
                <a:srgbClr val="000000">
                  <a:lumMod val="65000"/>
                  <a:lumOff val="3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椭圆 31"/>
          <p:cNvSpPr/>
          <p:nvPr>
            <p:custDataLst>
              <p:tags r:id="rId23"/>
            </p:custDataLst>
          </p:nvPr>
        </p:nvSpPr>
        <p:spPr>
          <a:xfrm>
            <a:off x="10233393" y="2932127"/>
            <a:ext cx="1616046" cy="1615459"/>
          </a:xfrm>
          <a:prstGeom prst="ellipse">
            <a:avLst/>
          </a:prstGeom>
          <a:solidFill>
            <a:srgbClr val="F84949">
              <a:alpha val="15000"/>
            </a:srgbClr>
          </a:solidFill>
          <a:ln>
            <a:noFill/>
          </a:ln>
        </p:spPr>
        <p:style>
          <a:lnRef idx="2">
            <a:srgbClr val="376FFF">
              <a:shade val="50000"/>
            </a:srgbClr>
          </a:lnRef>
          <a:fillRef idx="1">
            <a:srgbClr val="376FFF"/>
          </a:fillRef>
          <a:effectRef idx="0">
            <a:srgbClr val="376FFF"/>
          </a:effectRef>
          <a:fontRef idx="minor">
            <a:srgbClr val="FFFFFF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33" name="椭圆 32"/>
          <p:cNvSpPr/>
          <p:nvPr>
            <p:custDataLst>
              <p:tags r:id="rId24"/>
            </p:custDataLst>
          </p:nvPr>
        </p:nvSpPr>
        <p:spPr>
          <a:xfrm>
            <a:off x="10316779" y="3016100"/>
            <a:ext cx="1449274" cy="144927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innerShdw blurRad="152400">
              <a:srgbClr val="376FFF">
                <a:lumMod val="20000"/>
                <a:lumOff val="80000"/>
                <a:alpha val="60000"/>
              </a:srgbClr>
            </a:innerShdw>
          </a:effectLst>
        </p:spPr>
        <p:style>
          <a:lnRef idx="2">
            <a:srgbClr val="376FFF">
              <a:shade val="50000"/>
            </a:srgbClr>
          </a:lnRef>
          <a:fillRef idx="1">
            <a:srgbClr val="376FFF"/>
          </a:fillRef>
          <a:effectRef idx="0">
            <a:srgbClr val="376FFF"/>
          </a:effectRef>
          <a:fontRef idx="minor">
            <a:srgbClr val="FFFFFF"/>
          </a:fontRef>
        </p:style>
        <p:txBody>
          <a:bodyPr vertOverflow="overflow" horzOverflow="overflow" vert="horz" wrap="square" tIns="288290" bIns="0" numCol="1" spcCol="0" rtlCol="0" fromWordArt="0" anchor="t" anchorCtr="0" forceAA="0" compatLnSpc="1">
            <a:normAutofit/>
          </a:bodyPr>
          <a:lstStyle/>
          <a:p>
            <a:pPr lvl="0" algn="ctr">
              <a:buClrTx/>
              <a:buSzTx/>
              <a:buFontTx/>
            </a:pPr>
            <a:endParaRPr lang="zh-CN" altLang="en-US" sz="1600" b="1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微软雅黑" panose="020B0503020204020204" charset="-122"/>
            </a:endParaRPr>
          </a:p>
        </p:txBody>
      </p:sp>
      <p:sp>
        <p:nvSpPr>
          <p:cNvPr id="34" name="椭圆 33"/>
          <p:cNvSpPr/>
          <p:nvPr>
            <p:custDataLst>
              <p:tags r:id="rId25"/>
            </p:custDataLst>
          </p:nvPr>
        </p:nvSpPr>
        <p:spPr>
          <a:xfrm>
            <a:off x="10391944" y="3090678"/>
            <a:ext cx="1298357" cy="1298357"/>
          </a:xfrm>
          <a:prstGeom prst="ellipse">
            <a:avLst/>
          </a:prstGeom>
          <a:noFill/>
          <a:ln w="12700">
            <a:gradFill>
              <a:gsLst>
                <a:gs pos="0">
                  <a:srgbClr val="FFFFFF">
                    <a:alpha val="45000"/>
                  </a:srgbClr>
                </a:gs>
                <a:gs pos="100000">
                  <a:srgbClr val="FFFFFF">
                    <a:alpha val="45000"/>
                  </a:srgbClr>
                </a:gs>
                <a:gs pos="75000">
                  <a:srgbClr val="FFFFFF">
                    <a:alpha val="0"/>
                  </a:srgbClr>
                </a:gs>
                <a:gs pos="25000">
                  <a:srgbClr val="FFFFFF">
                    <a:alpha val="0"/>
                  </a:srgbClr>
                </a:gs>
              </a:gsLst>
              <a:lin ang="5400000" scaled="1"/>
            </a:gradFill>
          </a:ln>
          <a:effectLst>
            <a:outerShdw dist="12700" dir="5400000" algn="t" rotWithShape="0">
              <a:srgbClr val="F84949">
                <a:lumMod val="75000"/>
                <a:alpha val="30000"/>
              </a:srgbClr>
            </a:outerShdw>
          </a:effectLst>
        </p:spPr>
        <p:style>
          <a:lnRef idx="2">
            <a:srgbClr val="376FFF">
              <a:shade val="50000"/>
            </a:srgbClr>
          </a:lnRef>
          <a:fillRef idx="1">
            <a:srgbClr val="376FFF"/>
          </a:fillRef>
          <a:effectRef idx="0">
            <a:srgbClr val="376FFF"/>
          </a:effectRef>
          <a:fontRef idx="minor">
            <a:srgbClr val="FFFFFF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buClrTx/>
              <a:buSzTx/>
              <a:buFontTx/>
            </a:pPr>
            <a:endParaRPr lang="zh-CN" altLang="en-US" sz="1600" b="1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微软雅黑" panose="020B0503020204020204" charset="-122"/>
            </a:endParaRPr>
          </a:p>
        </p:txBody>
      </p:sp>
      <p:sp>
        <p:nvSpPr>
          <p:cNvPr id="35" name="弧形 34"/>
          <p:cNvSpPr/>
          <p:nvPr>
            <p:custDataLst>
              <p:tags r:id="rId26"/>
            </p:custDataLst>
          </p:nvPr>
        </p:nvSpPr>
        <p:spPr>
          <a:xfrm flipV="1">
            <a:off x="10009232" y="2678714"/>
            <a:ext cx="2054704" cy="2054704"/>
          </a:xfrm>
          <a:prstGeom prst="arc">
            <a:avLst>
              <a:gd name="adj1" fmla="val 1352946"/>
              <a:gd name="adj2" fmla="val 10848491"/>
            </a:avLst>
          </a:prstGeom>
          <a:ln w="44450" cap="rnd">
            <a:solidFill>
              <a:srgbClr val="F84949">
                <a:alpha val="50000"/>
              </a:srgbClr>
            </a:solidFill>
            <a:headEnd type="triangle"/>
          </a:ln>
          <a:effectLst/>
        </p:spPr>
        <p:style>
          <a:lnRef idx="1">
            <a:srgbClr val="376FFF"/>
          </a:lnRef>
          <a:fillRef idx="0">
            <a:srgbClr val="376FFF"/>
          </a:fillRef>
          <a:effectRef idx="0">
            <a:srgbClr val="376FFF"/>
          </a:effectRef>
          <a:fontRef idx="minor">
            <a:srgbClr val="000000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255" y="3371458"/>
            <a:ext cx="1200015" cy="707313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95" y="3293356"/>
            <a:ext cx="1154334" cy="830439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807" y="3315464"/>
            <a:ext cx="1117334" cy="836822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105397" y="3366704"/>
            <a:ext cx="1207259" cy="741891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0580570" y="3202304"/>
            <a:ext cx="958759" cy="1055931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389.47165354330707,&quot;left&quot;:81.13913385826768,&quot;top&quot;:122.48976377952756,&quot;width&quot;:797.7218110236221}"/>
</p:tagLst>
</file>

<file path=ppt/tags/tag10.xml><?xml version="1.0" encoding="utf-8"?>
<p:tagLst xmlns:p="http://schemas.openxmlformats.org/presentationml/2006/main">
  <p:tag name="KSO_WM_DIAGRAM_VIRTUALLY_FRAME" val="{&quot;height&quot;:389.47165354330707,&quot;left&quot;:81.13913385826768,&quot;top&quot;:122.48976377952756,&quot;width&quot;:797.7218110236221}"/>
</p:tagLst>
</file>

<file path=ppt/tags/tag11.xml><?xml version="1.0" encoding="utf-8"?>
<p:tagLst xmlns:p="http://schemas.openxmlformats.org/presentationml/2006/main">
  <p:tag name="KSO_WM_DIAGRAM_VIRTUALLY_FRAME" val="{&quot;height&quot;:389.47165354330707,&quot;left&quot;:81.13913385826768,&quot;top&quot;:122.48976377952756,&quot;width&quot;:797.7218110236221}"/>
</p:tagLst>
</file>

<file path=ppt/tags/tag12.xml><?xml version="1.0" encoding="utf-8"?>
<p:tagLst xmlns:p="http://schemas.openxmlformats.org/presentationml/2006/main">
  <p:tag name="KSO_WM_DIAGRAM_VIRTUALLY_FRAME" val="{&quot;height&quot;:389.47165354330707,&quot;left&quot;:81.13913385826768,&quot;top&quot;:122.48976377952756,&quot;width&quot;:797.7218110236221}"/>
</p:tagLst>
</file>

<file path=ppt/tags/tag13.xml><?xml version="1.0" encoding="utf-8"?>
<p:tagLst xmlns:p="http://schemas.openxmlformats.org/presentationml/2006/main">
  <p:tag name="KSO_WM_DIAGRAM_VIRTUALLY_FRAME" val="{&quot;height&quot;:389.47165354330707,&quot;left&quot;:81.13913385826768,&quot;top&quot;:122.48976377952756,&quot;width&quot;:797.7218110236221}"/>
</p:tagLst>
</file>

<file path=ppt/tags/tag14.xml><?xml version="1.0" encoding="utf-8"?>
<p:tagLst xmlns:p="http://schemas.openxmlformats.org/presentationml/2006/main">
  <p:tag name="KSO_WM_DIAGRAM_VIRTUALLY_FRAME" val="{&quot;height&quot;:389.47165354330707,&quot;left&quot;:81.13913385826768,&quot;top&quot;:122.48976377952756,&quot;width&quot;:797.7218110236221}"/>
</p:tagLst>
</file>

<file path=ppt/tags/tag15.xml><?xml version="1.0" encoding="utf-8"?>
<p:tagLst xmlns:p="http://schemas.openxmlformats.org/presentationml/2006/main">
  <p:tag name="KSO_WM_DIAGRAM_VIRTUALLY_FRAME" val="{&quot;height&quot;:389.47165354330707,&quot;left&quot;:81.13913385826768,&quot;top&quot;:122.48976377952756,&quot;width&quot;:797.7218110236221}"/>
</p:tagLst>
</file>

<file path=ppt/tags/tag16.xml><?xml version="1.0" encoding="utf-8"?>
<p:tagLst xmlns:p="http://schemas.openxmlformats.org/presentationml/2006/main">
  <p:tag name="KSO_WM_DIAGRAM_VIRTUALLY_FRAME" val="{&quot;height&quot;:389.47165354330707,&quot;left&quot;:81.13913385826768,&quot;top&quot;:122.48976377952756,&quot;width&quot;:797.7218110236221}"/>
</p:tagLst>
</file>

<file path=ppt/tags/tag17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3_1"/>
  <p:tag name="KSO_WM_UNIT_ID" val="diagram20230939_4*m_h_f*1_3_1"/>
  <p:tag name="KSO_WM_TEMPLATE_CATEGORY" val="diagram"/>
  <p:tag name="KSO_WM_TEMPLATE_INDEX" val="20230939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UNIT_VALUE" val="60"/>
  <p:tag name="KSO_WM_DIAGRAM_MAX_ITEMCNT" val="6"/>
  <p:tag name="KSO_WM_DIAGRAM_MIN_ITEMCNT" val="2"/>
  <p:tag name="KSO_WM_DIAGRAM_VIRTUALLY_FRAME" val="{&quot;height&quot;:316.8999938964844,&quot;left&quot;:63.675027163047346,&quot;top&quot;:122.17500305175781,&quot;width&quot;:843.3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输入你的智能图形项正文&#10;请尽量言简意赅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]}"/>
</p:tagLst>
</file>

<file path=ppt/tags/tag18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4_1"/>
  <p:tag name="KSO_WM_UNIT_ID" val="diagram20230939_4*m_h_f*1_4_1"/>
  <p:tag name="KSO_WM_TEMPLATE_CATEGORY" val="diagram"/>
  <p:tag name="KSO_WM_TEMPLATE_INDEX" val="20230939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MAX_ITEMCNT" val="6"/>
  <p:tag name="KSO_WM_DIAGRAM_MIN_ITEMCNT" val="2"/>
  <p:tag name="KSO_WM_DIAGRAM_VIRTUALLY_FRAME" val="{&quot;height&quot;:316.8999938964844,&quot;left&quot;:63.675027163047346,&quot;top&quot;:122.17500305175781,&quot;width&quot;:843.3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60"/>
  <p:tag name="KSO_WM_UNIT_PRESET_TEXT" val="输入你的智能图形项正文&#10;请尽量言简意赅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]}"/>
</p:tagLst>
</file>

<file path=ppt/tags/tag19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230939_4*m_h_f*1_1_1"/>
  <p:tag name="KSO_WM_TEMPLATE_CATEGORY" val="diagram"/>
  <p:tag name="KSO_WM_TEMPLATE_INDEX" val="20230939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UNIT_VALUE" val="60"/>
  <p:tag name="KSO_WM_DIAGRAM_MAX_ITEMCNT" val="6"/>
  <p:tag name="KSO_WM_DIAGRAM_MIN_ITEMCNT" val="2"/>
  <p:tag name="KSO_WM_DIAGRAM_VIRTUALLY_FRAME" val="{&quot;height&quot;:316.8999938964844,&quot;left&quot;:63.675027163047346,&quot;top&quot;:122.17500305175781,&quot;width&quot;:843.3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输入你的智能图形项正文&#10;请尽量言简意赅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]}"/>
</p:tagLst>
</file>

<file path=ppt/tags/tag2.xml><?xml version="1.0" encoding="utf-8"?>
<p:tagLst xmlns:p="http://schemas.openxmlformats.org/presentationml/2006/main">
  <p:tag name="KSO_WM_DIAGRAM_VIRTUALLY_FRAME" val="{&quot;height&quot;:389.47165354330707,&quot;left&quot;:81.13913385826768,&quot;top&quot;:122.48976377952756,&quot;width&quot;:797.7218110236221}"/>
</p:tagLst>
</file>

<file path=ppt/tags/tag20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diagram20230939_4*m_h_f*1_2_1"/>
  <p:tag name="KSO_WM_TEMPLATE_CATEGORY" val="diagram"/>
  <p:tag name="KSO_WM_TEMPLATE_INDEX" val="20230939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MAX_ITEMCNT" val="6"/>
  <p:tag name="KSO_WM_DIAGRAM_MIN_ITEMCNT" val="2"/>
  <p:tag name="KSO_WM_DIAGRAM_VIRTUALLY_FRAME" val="{&quot;height&quot;:316.8999938964844,&quot;left&quot;:63.675027163047346,&quot;top&quot;:122.17500305175781,&quot;width&quot;:843.3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60"/>
  <p:tag name="KSO_WM_UNIT_PRESET_TEXT" val="输入你的智能图形项正文&#10;请尽量言简意赅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]}"/>
</p:tagLst>
</file>

<file path=ppt/tags/tag2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0939_4*m_h_i*1_3_3"/>
  <p:tag name="KSO_WM_TEMPLATE_CATEGORY" val="diagram"/>
  <p:tag name="KSO_WM_TEMPLATE_INDEX" val="20230939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UNIT_TYPE" val="m_h_i"/>
  <p:tag name="KSO_WM_UNIT_INDEX" val="1_3_3"/>
  <p:tag name="KSO_WM_DIAGRAM_MAX_ITEMCNT" val="6"/>
  <p:tag name="KSO_WM_DIAGRAM_MIN_ITEMCNT" val="2"/>
  <p:tag name="KSO_WM_DIAGRAM_VIRTUALLY_FRAME" val="{&quot;height&quot;:316.8999938964844,&quot;left&quot;:63.675027163047346,&quot;top&quot;:122.17500305175781,&quot;width&quot;:843.3000244140625}"/>
  <p:tag name="KSO_WM_DIAGRAM_COLOR_MATCH_VALUE" val="{&quot;shape&quot;:{&quot;fill&quot;:{&quot;solid&quot;:{&quot;brightness&quot;:0,&quot;colorType&quot;:1,&quot;foreColorIndex&quot;:7,&quot;transparency&quot;:0.850000023841857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7"/>
  <p:tag name="KSO_WM_UNIT_FILL_FORE_SCHEMECOLOR_INDEX_BRIGHTNESS" val="0"/>
  <p:tag name="KSO_WM_DIAGRAM_USE_COLOR_VALUE" val="{&quot;color_scheme&quot;:1,&quot;color_type&quot;:1,&quot;theme_color_indexes&quot;:[]}"/>
</p:tagLst>
</file>

<file path=ppt/tags/tag2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0939_4*m_h_i*1_3_1"/>
  <p:tag name="KSO_WM_TEMPLATE_CATEGORY" val="diagram"/>
  <p:tag name="KSO_WM_TEMPLATE_INDEX" val="20230939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UNIT_ISCONTENTSTITLE" val="0"/>
  <p:tag name="KSO_WM_UNIT_ISNUMDGMTITLE" val="0"/>
  <p:tag name="KSO_WM_UNIT_NOCLEAR" val="0"/>
  <p:tag name="KSO_WM_UNIT_TYPE" val="m_h_i"/>
  <p:tag name="KSO_WM_UNIT_INDEX" val="1_3_1"/>
  <p:tag name="KSO_WM_DIAGRAM_MAX_ITEMCNT" val="6"/>
  <p:tag name="KSO_WM_DIAGRAM_MIN_ITEMCNT" val="2"/>
  <p:tag name="KSO_WM_DIAGRAM_VIRTUALLY_FRAME" val="{&quot;height&quot;:316.8999938964844,&quot;left&quot;:63.675027163047346,&quot;top&quot;:122.17500305175781,&quot;width&quot;:843.3000244140625}"/>
  <p:tag name="KSO_WM_DIAGRAM_COLOR_MATCH_VALUE" val="{&quot;shape&quot;:{&quot;fill&quot;:{&quot;solid&quot;:{&quot;brightness&quot;:0,&quot;colorType&quot;:1,&quot;foreColorIndex&quot;:7,&quot;transparency&quot;:0},&quot;type&quot;:1},&quot;glow&quot;:{&quot;colorType&quot;:0},&quot;line&quot;:{&quot;type&quot;:0},&quot;shadow&quot;:{&quot;brightness&quot;:0.800000011920929,&quot;colorType&quot;:1,&quot;foreColorIndex&quot;:7,&quot;transparency&quot;:0.4000000059604645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7"/>
  <p:tag name="KSO_WM_UNIT_FILL_FORE_SCHEMECOLOR_INDEX_BRIGHTNESS" val="0"/>
  <p:tag name="KSO_WM_DIAGRAM_USE_COLOR_VALUE" val="{&quot;color_scheme&quot;:1,&quot;color_type&quot;:1,&quot;theme_color_indexes&quot;:[]}"/>
</p:tagLst>
</file>

<file path=ppt/tags/tag2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0939_4*m_h_i*1_3_4"/>
  <p:tag name="KSO_WM_TEMPLATE_CATEGORY" val="diagram"/>
  <p:tag name="KSO_WM_TEMPLATE_INDEX" val="20230939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UNIT_TYPE" val="m_h_i"/>
  <p:tag name="KSO_WM_UNIT_INDEX" val="1_3_4"/>
  <p:tag name="KSO_WM_DIAGRAM_MAX_ITEMCNT" val="6"/>
  <p:tag name="KSO_WM_DIAGRAM_MIN_ITEMCNT" val="2"/>
  <p:tag name="KSO_WM_DIAGRAM_VIRTUALLY_FRAME" val="{&quot;height&quot;:316.8999938964844,&quot;left&quot;:63.675027163047346,&quot;top&quot;:122.17500305175781,&quot;width&quot;:843.3000244140625}"/>
  <p:tag name="KSO_WM_DIAGRAM_COLOR_MATCH_VALUE" val="{&quot;shape&quot;:{&quot;fill&quot;:{&quot;type&quot;:0},&quot;glow&quot;:{&quot;colorType&quot;:0},&quot;line&quot;:{&quot;gradient&quot;:[{&quot;brightness&quot;:0,&quot;colorType&quot;:2,&quot;pos&quot;:0,&quot;rgb&quot;:&quot;#ffffff&quot;,&quot;transparency&quot;:0.550000011920929},{&quot;brightness&quot;:0,&quot;colorType&quot;:2,&quot;pos&quot;:1,&quot;rgb&quot;:&quot;#ffffff&quot;,&quot;transparency&quot;:0.550000011920929},{&quot;brightness&quot;:0,&quot;colorType&quot;:2,&quot;pos&quot;:0.75,&quot;rgb&quot;:&quot;#ffffff&quot;,&quot;transparency&quot;:1},{&quot;brightness&quot;:0,&quot;colorType&quot;:2,&quot;pos&quot;:0.25,&quot;rgb&quot;:&quot;#ffffff&quot;,&quot;transparency&quot;:1}],&quot;type&quot;:2},&quot;shadow&quot;:{&quot;brightness&quot;:-0.25,&quot;colorType&quot;:1,&quot;foreColorIndex&quot;:7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</p:tagLst>
</file>

<file path=ppt/tags/tag2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0939_4*m_h_i*1_3_2"/>
  <p:tag name="KSO_WM_TEMPLATE_CATEGORY" val="diagram"/>
  <p:tag name="KSO_WM_TEMPLATE_INDEX" val="20230939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UNIT_TYPE" val="m_h_i"/>
  <p:tag name="KSO_WM_UNIT_INDEX" val="1_3_2"/>
  <p:tag name="KSO_WM_DIAGRAM_MAX_ITEMCNT" val="6"/>
  <p:tag name="KSO_WM_DIAGRAM_MIN_ITEMCNT" val="2"/>
  <p:tag name="KSO_WM_DIAGRAM_VIRTUALLY_FRAME" val="{&quot;height&quot;:316.8999938964844,&quot;left&quot;:63.675027163047346,&quot;top&quot;:122.17500305175781,&quot;width&quot;:843.3000244140625}"/>
  <p:tag name="KSO_WM_DIAGRAM_COLOR_MATCH_VALUE" val="{&quot;shape&quot;:{&quot;fill&quot;:{&quot;type&quot;:0},&quot;glow&quot;:{&quot;colorType&quot;:0},&quot;line&quot;:{&quot;solidLine&quot;:{&quot;brightness&quot;:0,&quot;colorType&quot;:1,&quot;foreColorIndex&quot;:7,&quot;transparency&quot;:0.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7"/>
  <p:tag name="KSO_WM_DIAGRAM_USE_COLOR_VALUE" val="{&quot;color_scheme&quot;:1,&quot;color_type&quot;:1,&quot;theme_color_indexes&quot;:[]}"/>
</p:tagLst>
</file>

<file path=ppt/tags/tag2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0939_4*m_h_i*1_4_3"/>
  <p:tag name="KSO_WM_TEMPLATE_CATEGORY" val="diagram"/>
  <p:tag name="KSO_WM_TEMPLATE_INDEX" val="20230939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UNIT_TYPE" val="m_h_i"/>
  <p:tag name="KSO_WM_UNIT_INDEX" val="1_4_3"/>
  <p:tag name="KSO_WM_DIAGRAM_MAX_ITEMCNT" val="6"/>
  <p:tag name="KSO_WM_DIAGRAM_MIN_ITEMCNT" val="2"/>
  <p:tag name="KSO_WM_DIAGRAM_VIRTUALLY_FRAME" val="{&quot;height&quot;:316.8999938964844,&quot;left&quot;:63.675027163047346,&quot;top&quot;:122.17500305175781,&quot;width&quot;:843.3000244140625}"/>
  <p:tag name="KSO_WM_DIAGRAM_COLOR_MATCH_VALUE" val="{&quot;shape&quot;:{&quot;fill&quot;:{&quot;solid&quot;:{&quot;brightness&quot;:0,&quot;colorType&quot;:1,&quot;foreColorIndex&quot;:8,&quot;transparency&quot;:0.850000023841857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8"/>
  <p:tag name="KSO_WM_UNIT_FILL_FORE_SCHEMECOLOR_INDEX_BRIGHTNESS" val="0"/>
  <p:tag name="KSO_WM_DIAGRAM_USE_COLOR_VALUE" val="{&quot;color_scheme&quot;:1,&quot;color_type&quot;:1,&quot;theme_color_indexes&quot;:[]}"/>
</p:tagLst>
</file>

<file path=ppt/tags/tag2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0939_4*m_h_i*1_4_1"/>
  <p:tag name="KSO_WM_TEMPLATE_CATEGORY" val="diagram"/>
  <p:tag name="KSO_WM_TEMPLATE_INDEX" val="20230939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UNIT_ISCONTENTSTITLE" val="0"/>
  <p:tag name="KSO_WM_UNIT_ISNUMDGMTITLE" val="0"/>
  <p:tag name="KSO_WM_UNIT_NOCLEAR" val="0"/>
  <p:tag name="KSO_WM_UNIT_TYPE" val="m_h_i"/>
  <p:tag name="KSO_WM_UNIT_INDEX" val="1_4_1"/>
  <p:tag name="KSO_WM_DIAGRAM_MAX_ITEMCNT" val="6"/>
  <p:tag name="KSO_WM_DIAGRAM_MIN_ITEMCNT" val="2"/>
  <p:tag name="KSO_WM_DIAGRAM_VIRTUALLY_FRAME" val="{&quot;height&quot;:316.8999938964844,&quot;left&quot;:63.675027163047346,&quot;top&quot;:122.17500305175781,&quot;width&quot;:843.3000244140625}"/>
  <p:tag name="KSO_WM_DIAGRAM_COLOR_MATCH_VALUE" val="{&quot;shape&quot;:{&quot;fill&quot;:{&quot;solid&quot;:{&quot;brightness&quot;:0,&quot;colorType&quot;:1,&quot;foreColorIndex&quot;:8,&quot;transparency&quot;:0},&quot;type&quot;:1},&quot;glow&quot;:{&quot;colorType&quot;:0},&quot;line&quot;:{&quot;type&quot;:0},&quot;shadow&quot;:{&quot;brightness&quot;:0.800000011920929,&quot;colorType&quot;:1,&quot;foreColorIndex&quot;:8,&quot;transparency&quot;:0.4000000059604645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8"/>
  <p:tag name="KSO_WM_UNIT_FILL_FORE_SCHEMECOLOR_INDEX_BRIGHTNESS" val="0"/>
  <p:tag name="KSO_WM_DIAGRAM_USE_COLOR_VALUE" val="{&quot;color_scheme&quot;:1,&quot;color_type&quot;:1,&quot;theme_color_indexes&quot;:[]}"/>
</p:tagLst>
</file>

<file path=ppt/tags/tag2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0939_4*m_h_i*1_4_4"/>
  <p:tag name="KSO_WM_TEMPLATE_CATEGORY" val="diagram"/>
  <p:tag name="KSO_WM_TEMPLATE_INDEX" val="20230939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UNIT_TYPE" val="m_h_i"/>
  <p:tag name="KSO_WM_UNIT_INDEX" val="1_4_4"/>
  <p:tag name="KSO_WM_DIAGRAM_MAX_ITEMCNT" val="6"/>
  <p:tag name="KSO_WM_DIAGRAM_MIN_ITEMCNT" val="2"/>
  <p:tag name="KSO_WM_DIAGRAM_VIRTUALLY_FRAME" val="{&quot;height&quot;:316.8999938964844,&quot;left&quot;:63.675027163047346,&quot;top&quot;:122.17500305175781,&quot;width&quot;:843.3000244140625}"/>
  <p:tag name="KSO_WM_DIAGRAM_COLOR_MATCH_VALUE" val="{&quot;shape&quot;:{&quot;fill&quot;:{&quot;type&quot;:0},&quot;glow&quot;:{&quot;colorType&quot;:0},&quot;line&quot;:{&quot;gradient&quot;:[{&quot;brightness&quot;:0,&quot;colorType&quot;:2,&quot;pos&quot;:0,&quot;rgb&quot;:&quot;#ffffff&quot;,&quot;transparency&quot;:0.550000011920929},{&quot;brightness&quot;:0,&quot;colorType&quot;:2,&quot;pos&quot;:1,&quot;rgb&quot;:&quot;#ffffff&quot;,&quot;transparency&quot;:0.550000011920929},{&quot;brightness&quot;:0,&quot;colorType&quot;:2,&quot;pos&quot;:0.75,&quot;rgb&quot;:&quot;#ffffff&quot;,&quot;transparency&quot;:1},{&quot;brightness&quot;:0,&quot;colorType&quot;:2,&quot;pos&quot;:0.25,&quot;rgb&quot;:&quot;#ffffff&quot;,&quot;transparency&quot;:1}],&quot;type&quot;:2},&quot;shadow&quot;:{&quot;brightness&quot;:-0.25,&quot;colorType&quot;:1,&quot;foreColorIndex&quot;:8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</p:tagLst>
</file>

<file path=ppt/tags/tag2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0939_4*m_h_i*1_4_2"/>
  <p:tag name="KSO_WM_TEMPLATE_CATEGORY" val="diagram"/>
  <p:tag name="KSO_WM_TEMPLATE_INDEX" val="20230939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UNIT_TYPE" val="m_h_i"/>
  <p:tag name="KSO_WM_UNIT_INDEX" val="1_4_2"/>
  <p:tag name="KSO_WM_DIAGRAM_MAX_ITEMCNT" val="6"/>
  <p:tag name="KSO_WM_DIAGRAM_MIN_ITEMCNT" val="2"/>
  <p:tag name="KSO_WM_DIAGRAM_VIRTUALLY_FRAME" val="{&quot;height&quot;:316.8999938964844,&quot;left&quot;:63.675027163047346,&quot;top&quot;:122.17500305175781,&quot;width&quot;:843.3000244140625}"/>
  <p:tag name="KSO_WM_DIAGRAM_COLOR_MATCH_VALUE" val="{&quot;shape&quot;:{&quot;fill&quot;:{&quot;type&quot;:0},&quot;glow&quot;:{&quot;colorType&quot;:0},&quot;line&quot;:{&quot;solidLine&quot;:{&quot;brightness&quot;:0,&quot;colorType&quot;:1,&quot;foreColorIndex&quot;:8,&quot;transparency&quot;:0.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8"/>
  <p:tag name="KSO_WM_DIAGRAM_USE_COLOR_VALUE" val="{&quot;color_scheme&quot;:1,&quot;color_type&quot;:1,&quot;theme_color_indexes&quot;:[]}"/>
</p:tagLst>
</file>

<file path=ppt/tags/tag2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0939_4*m_h_i*1_1_4"/>
  <p:tag name="KSO_WM_TEMPLATE_CATEGORY" val="diagram"/>
  <p:tag name="KSO_WM_TEMPLATE_INDEX" val="20230939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UNIT_TYPE" val="m_h_i"/>
  <p:tag name="KSO_WM_UNIT_INDEX" val="1_1_4"/>
  <p:tag name="KSO_WM_DIAGRAM_MAX_ITEMCNT" val="6"/>
  <p:tag name="KSO_WM_DIAGRAM_MIN_ITEMCNT" val="2"/>
  <p:tag name="KSO_WM_DIAGRAM_VIRTUALLY_FRAME" val="{&quot;height&quot;:316.8999938964844,&quot;left&quot;:63.675027163047346,&quot;top&quot;:122.17500305175781,&quot;width&quot;:843.3000244140625}"/>
  <p:tag name="KSO_WM_DIAGRAM_COLOR_MATCH_VALUE" val="{&quot;shape&quot;:{&quot;fill&quot;:{&quot;solid&quot;:{&quot;brightness&quot;:0,&quot;colorType&quot;:1,&quot;foreColorIndex&quot;:5,&quot;transparency&quot;:0.850000023841857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DIAGRAM_USE_COLOR_VALUE" val="{&quot;color_scheme&quot;:1,&quot;color_type&quot;:1,&quot;theme_color_indexes&quot;:[]}"/>
</p:tagLst>
</file>

<file path=ppt/tags/tag3.xml><?xml version="1.0" encoding="utf-8"?>
<p:tagLst xmlns:p="http://schemas.openxmlformats.org/presentationml/2006/main">
  <p:tag name="KSO_WM_DIAGRAM_VIRTUALLY_FRAME" val="{&quot;height&quot;:389.47165354330707,&quot;left&quot;:81.13913385826768,&quot;top&quot;:122.48976377952756,&quot;width&quot;:797.7218110236221}"/>
</p:tagLst>
</file>

<file path=ppt/tags/tag3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0939_4*m_h_i*1_1_1"/>
  <p:tag name="KSO_WM_TEMPLATE_CATEGORY" val="diagram"/>
  <p:tag name="KSO_WM_TEMPLATE_INDEX" val="20230939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UNIT_ISCONTENTSTITLE" val="0"/>
  <p:tag name="KSO_WM_UNIT_ISNUMDGMTITLE" val="0"/>
  <p:tag name="KSO_WM_UNIT_NOCLEAR" val="0"/>
  <p:tag name="KSO_WM_UNIT_TYPE" val="m_h_i"/>
  <p:tag name="KSO_WM_UNIT_INDEX" val="1_1_1"/>
  <p:tag name="KSO_WM_DIAGRAM_MAX_ITEMCNT" val="6"/>
  <p:tag name="KSO_WM_DIAGRAM_MIN_ITEMCNT" val="2"/>
  <p:tag name="KSO_WM_DIAGRAM_VIRTUALLY_FRAME" val="{&quot;height&quot;:316.8999938964844,&quot;left&quot;:63.675027163047346,&quot;top&quot;:122.17500305175781,&quot;width&quot;:843.300024414062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brightness&quot;:0.800000011920929,&quot;colorType&quot;:1,&quot;foreColorIndex&quot;:5,&quot;transparency&quot;:0.4000000059604645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DIAGRAM_USE_COLOR_VALUE" val="{&quot;color_scheme&quot;:1,&quot;color_type&quot;:1,&quot;theme_color_indexes&quot;:[]}"/>
</p:tagLst>
</file>

<file path=ppt/tags/tag3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0939_4*m_h_i*1_1_2"/>
  <p:tag name="KSO_WM_TEMPLATE_CATEGORY" val="diagram"/>
  <p:tag name="KSO_WM_TEMPLATE_INDEX" val="20230939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UNIT_TYPE" val="m_h_i"/>
  <p:tag name="KSO_WM_UNIT_INDEX" val="1_1_2"/>
  <p:tag name="KSO_WM_DIAGRAM_MAX_ITEMCNT" val="6"/>
  <p:tag name="KSO_WM_DIAGRAM_MIN_ITEMCNT" val="2"/>
  <p:tag name="KSO_WM_DIAGRAM_VIRTUALLY_FRAME" val="{&quot;height&quot;:316.8999938964844,&quot;left&quot;:63.675027163047346,&quot;top&quot;:122.17500305175781,&quot;width&quot;:843.3000244140625}"/>
  <p:tag name="KSO_WM_DIAGRAM_COLOR_MATCH_VALUE" val="{&quot;shape&quot;:{&quot;fill&quot;:{&quot;type&quot;:0},&quot;glow&quot;:{&quot;colorType&quot;:0},&quot;line&quot;:{&quot;gradient&quot;:[{&quot;brightness&quot;:0,&quot;colorType&quot;:2,&quot;pos&quot;:0,&quot;rgb&quot;:&quot;#ffffff&quot;,&quot;transparency&quot;:0.550000011920929},{&quot;brightness&quot;:0,&quot;colorType&quot;:2,&quot;pos&quot;:1,&quot;rgb&quot;:&quot;#ffffff&quot;,&quot;transparency&quot;:0.550000011920929},{&quot;brightness&quot;:0,&quot;colorType&quot;:2,&quot;pos&quot;:0.75,&quot;rgb&quot;:&quot;#ffffff&quot;,&quot;transparency&quot;:1},{&quot;brightness&quot;:0,&quot;colorType&quot;:2,&quot;pos&quot;:0.25,&quot;rgb&quot;:&quot;#ffffff&quot;,&quot;transparency&quot;:1}],&quot;type&quot;:2},&quot;shadow&quot;:{&quot;brightness&quot;:-0.25,&quot;colorType&quot;:1,&quot;foreColorIndex&quot;:5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</p:tagLst>
</file>

<file path=ppt/tags/tag3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0939_4*m_h_i*1_1_3"/>
  <p:tag name="KSO_WM_TEMPLATE_CATEGORY" val="diagram"/>
  <p:tag name="KSO_WM_TEMPLATE_INDEX" val="20230939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UNIT_TYPE" val="m_h_i"/>
  <p:tag name="KSO_WM_UNIT_INDEX" val="1_1_3"/>
  <p:tag name="KSO_WM_DIAGRAM_MAX_ITEMCNT" val="6"/>
  <p:tag name="KSO_WM_DIAGRAM_MIN_ITEMCNT" val="2"/>
  <p:tag name="KSO_WM_DIAGRAM_VIRTUALLY_FRAME" val="{&quot;height&quot;:316.8999938964844,&quot;left&quot;:63.675027163047346,&quot;top&quot;:122.17500305175781,&quot;width&quot;:843.3000244140625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.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DIAGRAM_USE_COLOR_VALUE" val="{&quot;color_scheme&quot;:1,&quot;color_type&quot;:1,&quot;theme_color_indexes&quot;:[]}"/>
</p:tagLst>
</file>

<file path=ppt/tags/tag3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0939_4*m_h_i*1_2_3"/>
  <p:tag name="KSO_WM_TEMPLATE_CATEGORY" val="diagram"/>
  <p:tag name="KSO_WM_TEMPLATE_INDEX" val="20230939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UNIT_TYPE" val="m_h_i"/>
  <p:tag name="KSO_WM_UNIT_INDEX" val="1_2_3"/>
  <p:tag name="KSO_WM_DIAGRAM_MAX_ITEMCNT" val="6"/>
  <p:tag name="KSO_WM_DIAGRAM_MIN_ITEMCNT" val="2"/>
  <p:tag name="KSO_WM_DIAGRAM_VIRTUALLY_FRAME" val="{&quot;height&quot;:316.8999938964844,&quot;left&quot;:63.675027163047346,&quot;top&quot;:122.17500305175781,&quot;width&quot;:843.3000244140625}"/>
  <p:tag name="KSO_WM_DIAGRAM_COLOR_MATCH_VALUE" val="{&quot;shape&quot;:{&quot;fill&quot;:{&quot;solid&quot;:{&quot;brightness&quot;:0,&quot;colorType&quot;:1,&quot;foreColorIndex&quot;:6,&quot;transparency&quot;:0.850000023841857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6"/>
  <p:tag name="KSO_WM_UNIT_FILL_FORE_SCHEMECOLOR_INDEX_BRIGHTNESS" val="0"/>
  <p:tag name="KSO_WM_DIAGRAM_USE_COLOR_VALUE" val="{&quot;color_scheme&quot;:1,&quot;color_type&quot;:1,&quot;theme_color_indexes&quot;:[]}"/>
</p:tagLst>
</file>

<file path=ppt/tags/tag3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0939_4*m_h_i*1_2_1"/>
  <p:tag name="KSO_WM_TEMPLATE_CATEGORY" val="diagram"/>
  <p:tag name="KSO_WM_TEMPLATE_INDEX" val="20230939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UNIT_ISCONTENTSTITLE" val="0"/>
  <p:tag name="KSO_WM_UNIT_ISNUMDGMTITLE" val="0"/>
  <p:tag name="KSO_WM_UNIT_NOCLEAR" val="0"/>
  <p:tag name="KSO_WM_UNIT_TYPE" val="m_h_i"/>
  <p:tag name="KSO_WM_UNIT_INDEX" val="1_2_1"/>
  <p:tag name="KSO_WM_DIAGRAM_MAX_ITEMCNT" val="6"/>
  <p:tag name="KSO_WM_DIAGRAM_MIN_ITEMCNT" val="2"/>
  <p:tag name="KSO_WM_DIAGRAM_VIRTUALLY_FRAME" val="{&quot;height&quot;:316.8999938964844,&quot;left&quot;:63.675027163047346,&quot;top&quot;:122.17500305175781,&quot;width&quot;:843.3000244140625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brightness&quot;:0.800000011920929,&quot;colorType&quot;:1,&quot;foreColorIndex&quot;:6,&quot;transparency&quot;:0.4000000059604645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6"/>
  <p:tag name="KSO_WM_UNIT_FILL_FORE_SCHEMECOLOR_INDEX_BRIGHTNESS" val="0"/>
  <p:tag name="KSO_WM_DIAGRAM_USE_COLOR_VALUE" val="{&quot;color_scheme&quot;:1,&quot;color_type&quot;:1,&quot;theme_color_indexes&quot;:[]}"/>
</p:tagLst>
</file>

<file path=ppt/tags/tag3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0939_4*m_h_i*1_2_4"/>
  <p:tag name="KSO_WM_TEMPLATE_CATEGORY" val="diagram"/>
  <p:tag name="KSO_WM_TEMPLATE_INDEX" val="20230939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UNIT_TYPE" val="m_h_i"/>
  <p:tag name="KSO_WM_UNIT_INDEX" val="1_2_4"/>
  <p:tag name="KSO_WM_DIAGRAM_MAX_ITEMCNT" val="6"/>
  <p:tag name="KSO_WM_DIAGRAM_MIN_ITEMCNT" val="2"/>
  <p:tag name="KSO_WM_DIAGRAM_VIRTUALLY_FRAME" val="{&quot;height&quot;:316.8999938964844,&quot;left&quot;:63.675027163047346,&quot;top&quot;:122.17500305175781,&quot;width&quot;:843.3000244140625}"/>
  <p:tag name="KSO_WM_DIAGRAM_COLOR_MATCH_VALUE" val="{&quot;shape&quot;:{&quot;fill&quot;:{&quot;type&quot;:0},&quot;glow&quot;:{&quot;colorType&quot;:0},&quot;line&quot;:{&quot;gradient&quot;:[{&quot;brightness&quot;:0,&quot;colorType&quot;:2,&quot;pos&quot;:0,&quot;rgb&quot;:&quot;#ffffff&quot;,&quot;transparency&quot;:0.550000011920929},{&quot;brightness&quot;:0,&quot;colorType&quot;:2,&quot;pos&quot;:1,&quot;rgb&quot;:&quot;#ffffff&quot;,&quot;transparency&quot;:0.550000011920929},{&quot;brightness&quot;:0,&quot;colorType&quot;:2,&quot;pos&quot;:0.75,&quot;rgb&quot;:&quot;#ffffff&quot;,&quot;transparency&quot;:1},{&quot;brightness&quot;:0,&quot;colorType&quot;:2,&quot;pos&quot;:0.25,&quot;rgb&quot;:&quot;#ffffff&quot;,&quot;transparency&quot;:1}],&quot;type&quot;:2},&quot;shadow&quot;:{&quot;brightness&quot;:-0.25,&quot;colorType&quot;:1,&quot;foreColorIndex&quot;:6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</p:tagLst>
</file>

<file path=ppt/tags/tag3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0939_4*m_h_i*1_2_2"/>
  <p:tag name="KSO_WM_TEMPLATE_CATEGORY" val="diagram"/>
  <p:tag name="KSO_WM_TEMPLATE_INDEX" val="20230939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UNIT_TYPE" val="m_h_i"/>
  <p:tag name="KSO_WM_UNIT_INDEX" val="1_2_2"/>
  <p:tag name="KSO_WM_DIAGRAM_MAX_ITEMCNT" val="6"/>
  <p:tag name="KSO_WM_DIAGRAM_MIN_ITEMCNT" val="2"/>
  <p:tag name="KSO_WM_DIAGRAM_VIRTUALLY_FRAME" val="{&quot;height&quot;:316.8999938964844,&quot;left&quot;:63.675027163047346,&quot;top&quot;:122.17500305175781,&quot;width&quot;:843.3000244140625}"/>
  <p:tag name="KSO_WM_DIAGRAM_COLOR_MATCH_VALUE" val="{&quot;shape&quot;:{&quot;fill&quot;:{&quot;type&quot;:0},&quot;glow&quot;:{&quot;colorType&quot;:0},&quot;line&quot;:{&quot;solidLine&quot;:{&quot;brightness&quot;:0,&quot;colorType&quot;:1,&quot;foreColorIndex&quot;:6,&quot;transparency&quot;:0.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6"/>
  <p:tag name="KSO_WM_DIAGRAM_USE_COLOR_VALUE" val="{&quot;color_scheme&quot;:1,&quot;color_type&quot;:1,&quot;theme_color_indexes&quot;:[]}"/>
</p:tagLst>
</file>

<file path=ppt/tags/tag37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5_1"/>
  <p:tag name="KSO_WM_UNIT_ID" val="diagram20230939_4*m_h_f*1_5_1"/>
  <p:tag name="KSO_WM_TEMPLATE_CATEGORY" val="diagram"/>
  <p:tag name="KSO_WM_TEMPLATE_INDEX" val="20230939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MAX_ITEMCNT" val="6"/>
  <p:tag name="KSO_WM_DIAGRAM_MIN_ITEMCNT" val="2"/>
  <p:tag name="KSO_WM_DIAGRAM_VIRTUALLY_FRAME" val="{&quot;height&quot;:316.8999938964844,&quot;left&quot;:63.675027163047346,&quot;top&quot;:122.17500305175781,&quot;width&quot;:843.3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60"/>
  <p:tag name="KSO_WM_UNIT_PRESET_TEXT" val="输入你的智能图形项正文&#10;请尽量言简意赅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]}"/>
</p:tagLst>
</file>

<file path=ppt/tags/tag3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0939_4*m_h_i*1_5_3"/>
  <p:tag name="KSO_WM_TEMPLATE_CATEGORY" val="diagram"/>
  <p:tag name="KSO_WM_TEMPLATE_INDEX" val="20230939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UNIT_TYPE" val="m_h_i"/>
  <p:tag name="KSO_WM_UNIT_INDEX" val="1_5_3"/>
  <p:tag name="KSO_WM_DIAGRAM_MAX_ITEMCNT" val="6"/>
  <p:tag name="KSO_WM_DIAGRAM_MIN_ITEMCNT" val="2"/>
  <p:tag name="KSO_WM_DIAGRAM_VIRTUALLY_FRAME" val="{&quot;height&quot;:316.8999938964844,&quot;left&quot;:63.675027163047346,&quot;top&quot;:122.17500305175781,&quot;width&quot;:843.3000244140625}"/>
  <p:tag name="KSO_WM_DIAGRAM_COLOR_MATCH_VALUE" val="{&quot;shape&quot;:{&quot;fill&quot;:{&quot;solid&quot;:{&quot;brightness&quot;:0,&quot;colorType&quot;:1,&quot;foreColorIndex&quot;:9,&quot;transparency&quot;:0.850000023841857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9"/>
  <p:tag name="KSO_WM_UNIT_FILL_FORE_SCHEMECOLOR_INDEX_BRIGHTNESS" val="0"/>
  <p:tag name="KSO_WM_DIAGRAM_USE_COLOR_VALUE" val="{&quot;color_scheme&quot;:1,&quot;color_type&quot;:1,&quot;theme_color_indexes&quot;:[]}"/>
</p:tagLst>
</file>

<file path=ppt/tags/tag3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0939_4*m_h_i*1_5_1"/>
  <p:tag name="KSO_WM_TEMPLATE_CATEGORY" val="diagram"/>
  <p:tag name="KSO_WM_TEMPLATE_INDEX" val="20230939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UNIT_ISCONTENTSTITLE" val="0"/>
  <p:tag name="KSO_WM_UNIT_ISNUMDGMTITLE" val="0"/>
  <p:tag name="KSO_WM_UNIT_NOCLEAR" val="0"/>
  <p:tag name="KSO_WM_UNIT_TYPE" val="m_h_i"/>
  <p:tag name="KSO_WM_UNIT_INDEX" val="1_5_1"/>
  <p:tag name="KSO_WM_DIAGRAM_MAX_ITEMCNT" val="6"/>
  <p:tag name="KSO_WM_DIAGRAM_MIN_ITEMCNT" val="2"/>
  <p:tag name="KSO_WM_DIAGRAM_VIRTUALLY_FRAME" val="{&quot;height&quot;:316.8999938964844,&quot;left&quot;:63.675027163047346,&quot;top&quot;:122.17500305175781,&quot;width&quot;:843.3000244140625}"/>
  <p:tag name="KSO_WM_DIAGRAM_COLOR_MATCH_VALUE" val="{&quot;shape&quot;:{&quot;fill&quot;:{&quot;solid&quot;:{&quot;brightness&quot;:0,&quot;colorType&quot;:1,&quot;foreColorIndex&quot;:9,&quot;transparency&quot;:0},&quot;type&quot;:1},&quot;glow&quot;:{&quot;colorType&quot;:0},&quot;line&quot;:{&quot;type&quot;:0},&quot;shadow&quot;:{&quot;brightness&quot;:0.800000011920929,&quot;colorType&quot;:1,&quot;foreColorIndex&quot;:5,&quot;transparency&quot;:0.4000000059604645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9"/>
  <p:tag name="KSO_WM_UNIT_FILL_FORE_SCHEMECOLOR_INDEX_BRIGHTNESS" val="0"/>
  <p:tag name="KSO_WM_DIAGRAM_USE_COLOR_VALUE" val="{&quot;color_scheme&quot;:1,&quot;color_type&quot;:1,&quot;theme_color_indexes&quot;:[]}"/>
</p:tagLst>
</file>

<file path=ppt/tags/tag4.xml><?xml version="1.0" encoding="utf-8"?>
<p:tagLst xmlns:p="http://schemas.openxmlformats.org/presentationml/2006/main">
  <p:tag name="KSO_WM_DIAGRAM_VIRTUALLY_FRAME" val="{&quot;height&quot;:389.47165354330707,&quot;left&quot;:81.13913385826768,&quot;top&quot;:122.48976377952756,&quot;width&quot;:797.7218110236221}"/>
</p:tagLst>
</file>

<file path=ppt/tags/tag4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0939_4*m_h_i*1_5_4"/>
  <p:tag name="KSO_WM_TEMPLATE_CATEGORY" val="diagram"/>
  <p:tag name="KSO_WM_TEMPLATE_INDEX" val="20230939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UNIT_TYPE" val="m_h_i"/>
  <p:tag name="KSO_WM_UNIT_INDEX" val="1_5_4"/>
  <p:tag name="KSO_WM_DIAGRAM_MAX_ITEMCNT" val="6"/>
  <p:tag name="KSO_WM_DIAGRAM_MIN_ITEMCNT" val="2"/>
  <p:tag name="KSO_WM_DIAGRAM_VIRTUALLY_FRAME" val="{&quot;height&quot;:316.8999938964844,&quot;left&quot;:63.675027163047346,&quot;top&quot;:122.17500305175781,&quot;width&quot;:843.3000244140625}"/>
  <p:tag name="KSO_WM_DIAGRAM_COLOR_MATCH_VALUE" val="{&quot;shape&quot;:{&quot;fill&quot;:{&quot;type&quot;:0},&quot;glow&quot;:{&quot;colorType&quot;:0},&quot;line&quot;:{&quot;gradient&quot;:[{&quot;brightness&quot;:0,&quot;colorType&quot;:2,&quot;pos&quot;:0,&quot;rgb&quot;:&quot;#ffffff&quot;,&quot;transparency&quot;:0.550000011920929},{&quot;brightness&quot;:0,&quot;colorType&quot;:2,&quot;pos&quot;:1,&quot;rgb&quot;:&quot;#ffffff&quot;,&quot;transparency&quot;:0.550000011920929},{&quot;brightness&quot;:0,&quot;colorType&quot;:2,&quot;pos&quot;:0.75,&quot;rgb&quot;:&quot;#ffffff&quot;,&quot;transparency&quot;:1},{&quot;brightness&quot;:0,&quot;colorType&quot;:2,&quot;pos&quot;:0.25,&quot;rgb&quot;:&quot;#ffffff&quot;,&quot;transparency&quot;:1}],&quot;type&quot;:2},&quot;shadow&quot;:{&quot;brightness&quot;:-0.25,&quot;colorType&quot;:1,&quot;foreColorIndex&quot;:9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</p:tagLst>
</file>

<file path=ppt/tags/tag4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0939_4*m_h_i*1_5_2"/>
  <p:tag name="KSO_WM_TEMPLATE_CATEGORY" val="diagram"/>
  <p:tag name="KSO_WM_TEMPLATE_INDEX" val="20230939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UNIT_TYPE" val="m_h_i"/>
  <p:tag name="KSO_WM_UNIT_INDEX" val="1_5_2"/>
  <p:tag name="KSO_WM_DIAGRAM_MAX_ITEMCNT" val="6"/>
  <p:tag name="KSO_WM_DIAGRAM_MIN_ITEMCNT" val="2"/>
  <p:tag name="KSO_WM_DIAGRAM_VIRTUALLY_FRAME" val="{&quot;height&quot;:316.8999938964844,&quot;left&quot;:63.675027163047346,&quot;top&quot;:122.17500305175781,&quot;width&quot;:843.3000244140625}"/>
  <p:tag name="KSO_WM_DIAGRAM_COLOR_MATCH_VALUE" val="{&quot;shape&quot;:{&quot;fill&quot;:{&quot;type&quot;:0},&quot;glow&quot;:{&quot;colorType&quot;:0},&quot;line&quot;:{&quot;solidLine&quot;:{&quot;brightness&quot;:0,&quot;colorType&quot;:1,&quot;foreColorIndex&quot;:9,&quot;transparency&quot;:0.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9"/>
  <p:tag name="KSO_WM_DIAGRAM_USE_COLOR_VALUE" val="{&quot;color_scheme&quot;:1,&quot;color_type&quot;:1,&quot;theme_color_indexes&quot;:[]}"/>
</p:tagLst>
</file>

<file path=ppt/tags/tag42.xml><?xml version="1.0" encoding="utf-8"?>
<p:tagLst xmlns:p="http://schemas.openxmlformats.org/presentationml/2006/main">
  <p:tag name="commondata" val="eyJoZGlkIjoiNDVhN2VhNjkzM2I1YTMwNWI4ODU4Y2I4OWYxZGVkNDQifQ=="/>
</p:tagLst>
</file>

<file path=ppt/tags/tag5.xml><?xml version="1.0" encoding="utf-8"?>
<p:tagLst xmlns:p="http://schemas.openxmlformats.org/presentationml/2006/main">
  <p:tag name="KSO_WM_DIAGRAM_VIRTUALLY_FRAME" val="{&quot;height&quot;:389.47165354330707,&quot;left&quot;:81.13913385826768,&quot;top&quot;:122.48976377952756,&quot;width&quot;:797.7218110236221}"/>
</p:tagLst>
</file>

<file path=ppt/tags/tag6.xml><?xml version="1.0" encoding="utf-8"?>
<p:tagLst xmlns:p="http://schemas.openxmlformats.org/presentationml/2006/main">
  <p:tag name="KSO_WM_DIAGRAM_VIRTUALLY_FRAME" val="{&quot;height&quot;:389.47165354330707,&quot;left&quot;:81.13913385826768,&quot;top&quot;:122.48976377952756,&quot;width&quot;:797.7218110236221}"/>
</p:tagLst>
</file>

<file path=ppt/tags/tag7.xml><?xml version="1.0" encoding="utf-8"?>
<p:tagLst xmlns:p="http://schemas.openxmlformats.org/presentationml/2006/main">
  <p:tag name="KSO_WM_DIAGRAM_VIRTUALLY_FRAME" val="{&quot;height&quot;:389.47165354330707,&quot;left&quot;:81.13913385826768,&quot;top&quot;:122.48976377952756,&quot;width&quot;:797.7218110236221}"/>
</p:tagLst>
</file>

<file path=ppt/tags/tag8.xml><?xml version="1.0" encoding="utf-8"?>
<p:tagLst xmlns:p="http://schemas.openxmlformats.org/presentationml/2006/main">
  <p:tag name="KSO_WM_DIAGRAM_VIRTUALLY_FRAME" val="{&quot;height&quot;:389.47165354330707,&quot;left&quot;:81.13913385826768,&quot;top&quot;:122.48976377952756,&quot;width&quot;:797.7218110236221}"/>
</p:tagLst>
</file>

<file path=ppt/tags/tag9.xml><?xml version="1.0" encoding="utf-8"?>
<p:tagLst xmlns:p="http://schemas.openxmlformats.org/presentationml/2006/main">
  <p:tag name="KSO_WM_DIAGRAM_VIRTUALLY_FRAME" val="{&quot;height&quot;:389.47165354330707,&quot;left&quot;:81.13913385826768,&quot;top&quot;:122.48976377952756,&quot;width&quot;:797.7218110236221}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7704</Words>
  <Application>WPS 演示</Application>
  <PresentationFormat>宽屏</PresentationFormat>
  <Paragraphs>470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Arial</vt:lpstr>
      <vt:lpstr>宋体</vt:lpstr>
      <vt:lpstr>Wingdings</vt:lpstr>
      <vt:lpstr>ADLaM Display</vt:lpstr>
      <vt:lpstr>Calibri</vt:lpstr>
      <vt:lpstr>Arial</vt:lpstr>
      <vt:lpstr>汉仪大宋简</vt:lpstr>
      <vt:lpstr>微软雅黑</vt:lpstr>
      <vt:lpstr>Segoe UI</vt:lpstr>
      <vt:lpstr>Calibri Light</vt:lpstr>
      <vt:lpstr>Times New Roman</vt:lpstr>
      <vt:lpstr>Arial Unicode MS</vt:lpstr>
      <vt:lpstr>等线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筱筱</dc:creator>
  <cp:lastModifiedBy>宋彦霖</cp:lastModifiedBy>
  <cp:revision>54</cp:revision>
  <dcterms:created xsi:type="dcterms:W3CDTF">2023-08-09T12:44:00Z</dcterms:created>
  <dcterms:modified xsi:type="dcterms:W3CDTF">2024-11-13T12:45:30Z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A27FA7DF7357432F93844AA5DABE5A23_12</vt:lpwstr>
  </property>
  <property fmtid="{D5CDD505-2E9C-101B-9397-08002B2CF9AE}" pid="3" name="KSOProductBuildVer">
    <vt:lpwstr>2052-12.1.0.18608</vt:lpwstr>
  </property>
</Properties>
</file>