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sldIdLst>
    <p:sldId id="2745" r:id="rId2"/>
    <p:sldId id="2746" r:id="rId3"/>
    <p:sldId id="2747" r:id="rId4"/>
    <p:sldId id="2817" r:id="rId5"/>
    <p:sldId id="2803" r:id="rId6"/>
    <p:sldId id="2952" r:id="rId7"/>
    <p:sldId id="2953" r:id="rId8"/>
    <p:sldId id="2954" r:id="rId9"/>
    <p:sldId id="2818" r:id="rId10"/>
    <p:sldId id="2906" r:id="rId11"/>
    <p:sldId id="2863" r:id="rId12"/>
    <p:sldId id="2828" r:id="rId13"/>
    <p:sldId id="2958" r:id="rId14"/>
    <p:sldId id="2956" r:id="rId15"/>
    <p:sldId id="2963" r:id="rId16"/>
    <p:sldId id="2957" r:id="rId17"/>
    <p:sldId id="2960" r:id="rId18"/>
    <p:sldId id="2961" r:id="rId19"/>
    <p:sldId id="2962" r:id="rId20"/>
  </p:sldIdLst>
  <p:sldSz cx="12858750" cy="7232650"/>
  <p:notesSz cx="6858000" cy="9144000"/>
  <p:custDataLst>
    <p:tags r:id="rId2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66">
          <p15:clr>
            <a:srgbClr val="A4A3A4"/>
          </p15:clr>
        </p15:guide>
        <p15:guide id="2" orient="horz" pos="4183">
          <p15:clr>
            <a:srgbClr val="A4A3A4"/>
          </p15:clr>
        </p15:guide>
        <p15:guide id="3" pos="4050">
          <p15:clr>
            <a:srgbClr val="A4A3A4"/>
          </p15:clr>
        </p15:guide>
        <p15:guide id="4" pos="449">
          <p15:clr>
            <a:srgbClr val="A4A3A4"/>
          </p15:clr>
        </p15:guide>
        <p15:guide id="5" pos="75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ADD6FF"/>
    <a:srgbClr val="003366"/>
    <a:srgbClr val="212E3C"/>
    <a:srgbClr val="03A9F0"/>
    <a:srgbClr val="006600"/>
    <a:srgbClr val="FBBF09"/>
    <a:srgbClr val="EF4232"/>
    <a:srgbClr val="0033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2986" autoAdjust="0"/>
  </p:normalViewPr>
  <p:slideViewPr>
    <p:cSldViewPr>
      <p:cViewPr varScale="1">
        <p:scale>
          <a:sx n="105" d="100"/>
          <a:sy n="105" d="100"/>
        </p:scale>
        <p:origin x="78" y="150"/>
      </p:cViewPr>
      <p:guideLst>
        <p:guide orient="horz" pos="366"/>
        <p:guide orient="horz" pos="4183"/>
        <p:guide pos="4050"/>
        <p:guide pos="449"/>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2022/7/21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039" y="6703596"/>
            <a:ext cx="2893219" cy="386187"/>
          </a:xfrm>
          <a:prstGeom prst="rect">
            <a:avLst/>
          </a:prstGeom>
        </p:spPr>
        <p:txBody>
          <a:bodyPr/>
          <a:lstStyle/>
          <a:p>
            <a:fld id="{E3AD87B8-9A4B-45E2-BBE5-FB86ADE287A3}" type="datetimeFigureOut">
              <a:rPr lang="zh-CN" altLang="en-US" smtClean="0"/>
              <a:t>2022/7/21</a:t>
            </a:fld>
            <a:endParaRPr lang="zh-CN" altLang="en-US"/>
          </a:p>
        </p:txBody>
      </p:sp>
      <p:sp>
        <p:nvSpPr>
          <p:cNvPr id="3" name="页脚占位符 2"/>
          <p:cNvSpPr>
            <a:spLocks noGrp="1"/>
          </p:cNvSpPr>
          <p:nvPr>
            <p:ph type="ftr" sz="quarter" idx="11"/>
          </p:nvPr>
        </p:nvSpPr>
        <p:spPr>
          <a:xfrm>
            <a:off x="4259461" y="6703596"/>
            <a:ext cx="4339828"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492" y="6703596"/>
            <a:ext cx="2893219" cy="386187"/>
          </a:xfrm>
          <a:prstGeom prst="rect">
            <a:avLst/>
          </a:prstGeom>
        </p:spPr>
        <p:txBody>
          <a:bodyPr/>
          <a:lstStyle/>
          <a:p>
            <a:fld id="{37AAA611-6692-4583-86AB-5AB9B972BD4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84039" y="385072"/>
            <a:ext cx="11090672" cy="1397978"/>
          </a:xfrm>
        </p:spPr>
        <p:txBody>
          <a:bodyPr/>
          <a:lstStyle/>
          <a:p>
            <a:r>
              <a:rPr lang="zh-CN" altLang="en-US"/>
              <a:t>单击此处编辑母版标题样式</a:t>
            </a:r>
          </a:p>
        </p:txBody>
      </p:sp>
      <p:sp>
        <p:nvSpPr>
          <p:cNvPr id="3" name="内容占位符 2"/>
          <p:cNvSpPr>
            <a:spLocks noGrp="1"/>
          </p:cNvSpPr>
          <p:nvPr>
            <p:ph idx="1"/>
          </p:nvPr>
        </p:nvSpPr>
        <p:spPr>
          <a:xfrm>
            <a:off x="884039" y="1925358"/>
            <a:ext cx="11090672"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84039" y="6703595"/>
            <a:ext cx="2893219" cy="385072"/>
          </a:xfrm>
        </p:spPr>
        <p:txBody>
          <a:bodyPr/>
          <a:lstStyle/>
          <a:p>
            <a:fld id="{5AF6B5FF-11F0-4704-966F-F98EA9F5EB29}" type="datetimeFigureOut">
              <a:rPr lang="zh-CN" altLang="en-US" smtClean="0"/>
              <a:t>2022/7/21</a:t>
            </a:fld>
            <a:endParaRPr lang="zh-CN" altLang="en-US"/>
          </a:p>
        </p:txBody>
      </p:sp>
      <p:sp>
        <p:nvSpPr>
          <p:cNvPr id="5" name="页脚占位符 4"/>
          <p:cNvSpPr>
            <a:spLocks noGrp="1"/>
          </p:cNvSpPr>
          <p:nvPr>
            <p:ph type="ftr" sz="quarter" idx="11"/>
          </p:nvPr>
        </p:nvSpPr>
        <p:spPr>
          <a:xfrm>
            <a:off x="4259461" y="6703595"/>
            <a:ext cx="4339828" cy="385072"/>
          </a:xfrm>
        </p:spPr>
        <p:txBody>
          <a:bodyPr/>
          <a:lstStyle/>
          <a:p>
            <a:endParaRPr lang="zh-CN" altLang="en-US"/>
          </a:p>
        </p:txBody>
      </p:sp>
      <p:sp>
        <p:nvSpPr>
          <p:cNvPr id="6" name="灯片编号占位符 5"/>
          <p:cNvSpPr>
            <a:spLocks noGrp="1"/>
          </p:cNvSpPr>
          <p:nvPr>
            <p:ph type="sldNum" sz="quarter" idx="12"/>
          </p:nvPr>
        </p:nvSpPr>
        <p:spPr>
          <a:xfrm>
            <a:off x="9081492" y="6703595"/>
            <a:ext cx="2893219" cy="385072"/>
          </a:xfrm>
        </p:spPr>
        <p:txBody>
          <a:bodyPr/>
          <a:lstStyle/>
          <a:p>
            <a:fld id="{C772663A-3EF1-4125-A4AA-535BF0478EC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xml"/><Relationship Id="rId7" Type="http://schemas.openxmlformats.org/officeDocument/2006/relationships/image" Target="../media/image1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668655" y="1960245"/>
            <a:ext cx="1125156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buNone/>
            </a:pPr>
            <a:r>
              <a:rPr lang="en-US" altLang="zh-CN" sz="4800" b="1" cap="all" dirty="0">
                <a:solidFill>
                  <a:schemeClr val="accent1"/>
                </a:solidFill>
                <a:cs typeface="Arial" panose="020B0604020202020204" pitchFamily="34" charset="0"/>
              </a:rPr>
              <a:t>RSIDAS</a:t>
            </a:r>
            <a:r>
              <a:rPr lang="zh-CN" altLang="en-US" sz="4800" b="1" cap="all" dirty="0">
                <a:solidFill>
                  <a:schemeClr val="accent1"/>
                </a:solidFill>
                <a:cs typeface="Arial" panose="020B0604020202020204" pitchFamily="34" charset="0"/>
              </a:rPr>
              <a:t>遥感解译平台</a:t>
            </a:r>
          </a:p>
          <a:p>
            <a:pPr algn="ctr">
              <a:lnSpc>
                <a:spcPct val="120000"/>
              </a:lnSpc>
              <a:buNone/>
            </a:pPr>
            <a:r>
              <a:rPr lang="zh-CN" altLang="en-US" sz="1400" b="1" cap="all" dirty="0">
                <a:solidFill>
                  <a:schemeClr val="accent1"/>
                </a:solidFill>
                <a:cs typeface="Arial" panose="020B0604020202020204" pitchFamily="34" charset="0"/>
              </a:rPr>
              <a:t>RSIDAS remote sensing interpretation platform</a:t>
            </a:r>
          </a:p>
        </p:txBody>
      </p:sp>
      <p:sp>
        <p:nvSpPr>
          <p:cNvPr id="2" name="文本框 1"/>
          <p:cNvSpPr txBox="1"/>
          <p:nvPr/>
        </p:nvSpPr>
        <p:spPr>
          <a:xfrm>
            <a:off x="2540635" y="4552950"/>
            <a:ext cx="7258685" cy="368300"/>
          </a:xfrm>
          <a:prstGeom prst="rect">
            <a:avLst/>
          </a:prstGeom>
          <a:noFill/>
        </p:spPr>
        <p:txBody>
          <a:bodyPr wrap="square" rtlCol="0">
            <a:spAutoFit/>
          </a:bodyPr>
          <a:lstStyle/>
          <a:p>
            <a:pPr algn="ctr"/>
            <a:r>
              <a:rPr lang="zh-CN" altLang="en-US" b="1">
                <a:solidFill>
                  <a:schemeClr val="accent1"/>
                </a:solidFill>
                <a:latin typeface="+mn-ea"/>
                <a:ea typeface="+mn-ea"/>
                <a:cs typeface="+mn-ea"/>
              </a:rPr>
              <a:t>队名：</a:t>
            </a:r>
            <a:r>
              <a:rPr lang="en-US" altLang="zh-CN" b="1">
                <a:solidFill>
                  <a:schemeClr val="accent1"/>
                </a:solidFill>
                <a:latin typeface="+mn-ea"/>
                <a:ea typeface="+mn-ea"/>
                <a:cs typeface="+mn-ea"/>
              </a:rPr>
              <a:t>RSIDAS            </a:t>
            </a:r>
            <a:r>
              <a:rPr lang="zh-CN" altLang="en-US" b="1">
                <a:solidFill>
                  <a:schemeClr val="accent1"/>
                </a:solidFill>
                <a:latin typeface="+mn-ea"/>
                <a:ea typeface="+mn-ea"/>
                <a:cs typeface="+mn-ea"/>
              </a:rPr>
              <a:t>编号：</a:t>
            </a:r>
            <a:r>
              <a:rPr lang="en-US" altLang="zh-CN" b="1">
                <a:solidFill>
                  <a:schemeClr val="accent1"/>
                </a:solidFill>
                <a:latin typeface="+mn-ea"/>
                <a:ea typeface="+mn-ea"/>
                <a:cs typeface="+mn-ea"/>
              </a:rPr>
              <a:t>97012744</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329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4"/>
                                        </p:tgtEl>
                                      </p:cBhvr>
                                    </p:animEffect>
                                    <p:animScale>
                                      <p:cBhvr>
                                        <p:cTn id="15"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565164" y="2824491"/>
            <a:ext cx="3960439" cy="676910"/>
          </a:xfrm>
          <a:prstGeom prst="rect">
            <a:avLst/>
          </a:prstGeom>
          <a:noFill/>
        </p:spPr>
        <p:txBody>
          <a:bodyPr wrap="square" lIns="0" tIns="0" rIns="0" bIns="0" rtlCol="0">
            <a:spAutoFit/>
          </a:bodyPr>
          <a:lstStyle/>
          <a:p>
            <a:r>
              <a:rPr lang="en-US" altLang="zh-CN" sz="4400" b="1" dirty="0">
                <a:solidFill>
                  <a:schemeClr val="accent1"/>
                </a:solidFill>
                <a:latin typeface="微软雅黑" panose="020B0503020204020204" pitchFamily="34" charset="-122"/>
                <a:ea typeface="微软雅黑" panose="020B0503020204020204" pitchFamily="34" charset="-122"/>
                <a:cs typeface="+mn-ea"/>
                <a:sym typeface="+mn-lt"/>
              </a:rPr>
              <a:t>Web</a:t>
            </a:r>
            <a:r>
              <a:rPr lang="zh-CN" altLang="en-US" sz="4400" b="1" dirty="0">
                <a:solidFill>
                  <a:schemeClr val="accent1"/>
                </a:solidFill>
                <a:latin typeface="微软雅黑" panose="020B0503020204020204" pitchFamily="34" charset="-122"/>
                <a:ea typeface="微软雅黑" panose="020B0503020204020204" pitchFamily="34" charset="-122"/>
                <a:cs typeface="+mn-ea"/>
                <a:sym typeface="+mn-lt"/>
              </a:rPr>
              <a:t>开发模块</a:t>
            </a:r>
          </a:p>
        </p:txBody>
      </p:sp>
      <p:sp>
        <p:nvSpPr>
          <p:cNvPr id="14" name="TextBox 49"/>
          <p:cNvSpPr txBox="1"/>
          <p:nvPr/>
        </p:nvSpPr>
        <p:spPr>
          <a:xfrm>
            <a:off x="5565164" y="3832549"/>
            <a:ext cx="5183515" cy="215265"/>
          </a:xfrm>
          <a:prstGeom prst="rect">
            <a:avLst/>
          </a:prstGeom>
          <a:noFill/>
        </p:spPr>
        <p:txBody>
          <a:bodyPr wrap="square" lIns="0" tIns="0" rIns="0" bIns="0" rtlCol="0">
            <a:spAutoFit/>
          </a:bodyPr>
          <a:lstStyle/>
          <a:p>
            <a:pPr eaLnBrk="0" hangingPunct="0"/>
            <a:r>
              <a:rPr lang="zh-CN" altLang="en-US" sz="1400" dirty="0">
                <a:solidFill>
                  <a:schemeClr val="accent1"/>
                </a:solidFill>
                <a:latin typeface="微软雅黑" panose="020B0503020204020204" pitchFamily="34" charset="-122"/>
                <a:ea typeface="微软雅黑" panose="020B0503020204020204" pitchFamily="34" charset="-122"/>
                <a:cs typeface="+mn-ea"/>
                <a:sym typeface="+mn-lt"/>
              </a:rPr>
              <a:t>Web development module</a:t>
            </a:r>
          </a:p>
        </p:txBody>
      </p:sp>
      <p:sp>
        <p:nvSpPr>
          <p:cNvPr id="15" name="矩形 259"/>
          <p:cNvSpPr>
            <a:spLocks noChangeArrowheads="1"/>
          </p:cNvSpPr>
          <p:nvPr/>
        </p:nvSpPr>
        <p:spPr bwMode="auto">
          <a:xfrm>
            <a:off x="3189277" y="2248805"/>
            <a:ext cx="219644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02</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578" y="695926"/>
            <a:ext cx="3641090" cy="675640"/>
          </a:xfrm>
          <a:prstGeom prst="rect">
            <a:avLst/>
          </a:prstGeom>
          <a:solidFill>
            <a:schemeClr val="accent1">
              <a:lumMod val="75000"/>
            </a:schemeClr>
          </a:solidFill>
        </p:spPr>
        <p:txBody>
          <a:bodyPr wrap="none" rtlCol="0">
            <a:spAutoFit/>
          </a:bodyPr>
          <a:lstStyle/>
          <a:p>
            <a:r>
              <a:rPr lang="en-US" altLang="zh-CN" sz="3795" b="1" dirty="0">
                <a:solidFill>
                  <a:schemeClr val="bg1"/>
                </a:solidFill>
              </a:rPr>
              <a:t>02 Web</a:t>
            </a:r>
            <a:r>
              <a:rPr lang="zh-CN" altLang="en-US" sz="3795" b="1" dirty="0">
                <a:solidFill>
                  <a:schemeClr val="bg1"/>
                </a:solidFill>
              </a:rPr>
              <a:t>开发模块</a:t>
            </a:r>
          </a:p>
        </p:txBody>
      </p:sp>
      <p:cxnSp>
        <p:nvCxnSpPr>
          <p:cNvPr id="3" name="直接连接符 2"/>
          <p:cNvCxnSpPr/>
          <p:nvPr/>
        </p:nvCxnSpPr>
        <p:spPr>
          <a:xfrm>
            <a:off x="932562" y="1389938"/>
            <a:ext cx="1192583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54" y="1921732"/>
            <a:ext cx="12858044" cy="42430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框 5"/>
          <p:cNvSpPr txBox="1"/>
          <p:nvPr/>
        </p:nvSpPr>
        <p:spPr>
          <a:xfrm>
            <a:off x="925816" y="2107839"/>
            <a:ext cx="1160780" cy="1260475"/>
          </a:xfrm>
          <a:prstGeom prst="rect">
            <a:avLst/>
          </a:prstGeom>
          <a:solidFill>
            <a:schemeClr val="accent1">
              <a:lumMod val="75000"/>
            </a:schemeClr>
          </a:solidFill>
        </p:spPr>
        <p:txBody>
          <a:bodyPr wrap="none" rtlCol="0">
            <a:spAutoFit/>
          </a:bodyPr>
          <a:lstStyle/>
          <a:p>
            <a:r>
              <a:rPr lang="en-US" altLang="zh-CN" sz="7595" dirty="0">
                <a:solidFill>
                  <a:schemeClr val="bg1"/>
                </a:solidFill>
              </a:rPr>
              <a:t>04</a:t>
            </a:r>
            <a:endParaRPr lang="zh-CN" altLang="en-US" sz="7595" dirty="0">
              <a:solidFill>
                <a:schemeClr val="bg1"/>
              </a:solidFill>
            </a:endParaRPr>
          </a:p>
        </p:txBody>
      </p:sp>
      <p:sp>
        <p:nvSpPr>
          <p:cNvPr id="15" name="文本框 14"/>
          <p:cNvSpPr txBox="1"/>
          <p:nvPr/>
        </p:nvSpPr>
        <p:spPr>
          <a:xfrm>
            <a:off x="3767524" y="2102848"/>
            <a:ext cx="1172116" cy="1261114"/>
          </a:xfrm>
          <a:prstGeom prst="rect">
            <a:avLst/>
          </a:prstGeom>
          <a:solidFill>
            <a:schemeClr val="accent1">
              <a:lumMod val="75000"/>
            </a:schemeClr>
          </a:solidFill>
        </p:spPr>
        <p:txBody>
          <a:bodyPr wrap="none" rtlCol="0">
            <a:spAutoFit/>
          </a:bodyPr>
          <a:lstStyle/>
          <a:p>
            <a:r>
              <a:rPr lang="en-US" altLang="zh-CN" sz="7595" dirty="0">
                <a:solidFill>
                  <a:schemeClr val="bg1"/>
                </a:solidFill>
              </a:rPr>
              <a:t>05</a:t>
            </a:r>
            <a:endParaRPr lang="zh-CN" altLang="en-US" sz="7595" dirty="0">
              <a:solidFill>
                <a:schemeClr val="bg1"/>
              </a:solidFill>
            </a:endParaRPr>
          </a:p>
        </p:txBody>
      </p:sp>
      <p:sp>
        <p:nvSpPr>
          <p:cNvPr id="18" name="文本框 17"/>
          <p:cNvSpPr txBox="1"/>
          <p:nvPr/>
        </p:nvSpPr>
        <p:spPr>
          <a:xfrm>
            <a:off x="7040924" y="2102848"/>
            <a:ext cx="1160780" cy="1260475"/>
          </a:xfrm>
          <a:prstGeom prst="rect">
            <a:avLst/>
          </a:prstGeom>
          <a:solidFill>
            <a:schemeClr val="accent1">
              <a:lumMod val="75000"/>
            </a:schemeClr>
          </a:solidFill>
        </p:spPr>
        <p:txBody>
          <a:bodyPr wrap="none" rtlCol="0">
            <a:spAutoFit/>
          </a:bodyPr>
          <a:lstStyle/>
          <a:p>
            <a:r>
              <a:rPr lang="en-US" altLang="zh-CN" sz="7595" dirty="0">
                <a:solidFill>
                  <a:schemeClr val="bg1"/>
                </a:solidFill>
              </a:rPr>
              <a:t>06</a:t>
            </a:r>
            <a:endParaRPr lang="zh-CN" altLang="en-US" sz="7595" dirty="0">
              <a:solidFill>
                <a:schemeClr val="bg1"/>
              </a:solidFill>
            </a:endParaRPr>
          </a:p>
        </p:txBody>
      </p:sp>
      <p:sp>
        <p:nvSpPr>
          <p:cNvPr id="21" name="文本框 20"/>
          <p:cNvSpPr txBox="1"/>
          <p:nvPr/>
        </p:nvSpPr>
        <p:spPr>
          <a:xfrm>
            <a:off x="10605201" y="2102848"/>
            <a:ext cx="1160780" cy="1260475"/>
          </a:xfrm>
          <a:prstGeom prst="rect">
            <a:avLst/>
          </a:prstGeom>
          <a:solidFill>
            <a:schemeClr val="accent1">
              <a:lumMod val="75000"/>
            </a:schemeClr>
          </a:solidFill>
        </p:spPr>
        <p:txBody>
          <a:bodyPr wrap="none" rtlCol="0">
            <a:spAutoFit/>
          </a:bodyPr>
          <a:lstStyle/>
          <a:p>
            <a:r>
              <a:rPr lang="en-US" altLang="zh-CN" sz="7595" dirty="0">
                <a:solidFill>
                  <a:schemeClr val="bg1"/>
                </a:solidFill>
              </a:rPr>
              <a:t>07</a:t>
            </a:r>
            <a:endParaRPr lang="zh-CN" altLang="en-US" sz="7595" dirty="0">
              <a:solidFill>
                <a:schemeClr val="bg1"/>
              </a:solidFill>
            </a:endParaRPr>
          </a:p>
        </p:txBody>
      </p:sp>
      <p:sp>
        <p:nvSpPr>
          <p:cNvPr id="8" name="文本框 7"/>
          <p:cNvSpPr txBox="1"/>
          <p:nvPr/>
        </p:nvSpPr>
        <p:spPr>
          <a:xfrm>
            <a:off x="222690" y="3901613"/>
            <a:ext cx="2629872" cy="546100"/>
          </a:xfrm>
          <a:prstGeom prst="rect">
            <a:avLst/>
          </a:prstGeom>
          <a:solidFill>
            <a:schemeClr val="accent1">
              <a:lumMod val="75000"/>
            </a:schemeClr>
          </a:solidFill>
        </p:spPr>
        <p:txBody>
          <a:bodyPr wrap="square" rtlCol="0">
            <a:spAutoFit/>
          </a:bodyPr>
          <a:lstStyle/>
          <a:p>
            <a:pPr algn="ctr"/>
            <a:r>
              <a:rPr lang="zh-CN" altLang="en-US" sz="2955" b="1" dirty="0">
                <a:solidFill>
                  <a:schemeClr val="bg1"/>
                </a:solidFill>
                <a:latin typeface="+mn-ea"/>
                <a:ea typeface="+mn-ea"/>
              </a:rPr>
              <a:t>前端</a:t>
            </a:r>
          </a:p>
        </p:txBody>
      </p:sp>
      <p:sp>
        <p:nvSpPr>
          <p:cNvPr id="9" name="文本框 8"/>
          <p:cNvSpPr txBox="1"/>
          <p:nvPr/>
        </p:nvSpPr>
        <p:spPr>
          <a:xfrm>
            <a:off x="3189015" y="3900273"/>
            <a:ext cx="2520712" cy="546100"/>
          </a:xfrm>
          <a:prstGeom prst="rect">
            <a:avLst/>
          </a:prstGeom>
          <a:solidFill>
            <a:schemeClr val="accent1">
              <a:lumMod val="75000"/>
            </a:schemeClr>
          </a:solidFill>
        </p:spPr>
        <p:txBody>
          <a:bodyPr wrap="square" rtlCol="0">
            <a:spAutoFit/>
          </a:bodyPr>
          <a:lstStyle/>
          <a:p>
            <a:pPr algn="ctr"/>
            <a:r>
              <a:rPr lang="zh-CN" altLang="en-US" sz="2955" b="1" dirty="0">
                <a:solidFill>
                  <a:schemeClr val="bg1"/>
                </a:solidFill>
                <a:latin typeface="+mn-ea"/>
                <a:ea typeface="+mn-ea"/>
              </a:rPr>
              <a:t>数据库</a:t>
            </a:r>
          </a:p>
        </p:txBody>
      </p:sp>
      <p:sp>
        <p:nvSpPr>
          <p:cNvPr id="13" name="文本框 12"/>
          <p:cNvSpPr txBox="1"/>
          <p:nvPr/>
        </p:nvSpPr>
        <p:spPr>
          <a:xfrm>
            <a:off x="6357718" y="3901613"/>
            <a:ext cx="2753095" cy="547073"/>
          </a:xfrm>
          <a:prstGeom prst="rect">
            <a:avLst/>
          </a:prstGeom>
          <a:solidFill>
            <a:schemeClr val="accent1">
              <a:lumMod val="75000"/>
            </a:schemeClr>
          </a:solidFill>
        </p:spPr>
        <p:txBody>
          <a:bodyPr wrap="square" rtlCol="0">
            <a:spAutoFit/>
          </a:bodyPr>
          <a:lstStyle/>
          <a:p>
            <a:pPr algn="ctr"/>
            <a:r>
              <a:rPr lang="zh-CN" altLang="en-US" sz="2955" b="1" dirty="0">
                <a:solidFill>
                  <a:schemeClr val="bg1"/>
                </a:solidFill>
                <a:latin typeface="+mn-ea"/>
                <a:ea typeface="+mn-ea"/>
              </a:rPr>
              <a:t>后端异步架构</a:t>
            </a:r>
          </a:p>
        </p:txBody>
      </p:sp>
      <p:sp>
        <p:nvSpPr>
          <p:cNvPr id="14" name="文本框 13"/>
          <p:cNvSpPr txBox="1"/>
          <p:nvPr/>
        </p:nvSpPr>
        <p:spPr>
          <a:xfrm>
            <a:off x="9975215" y="3900170"/>
            <a:ext cx="2261870" cy="547073"/>
          </a:xfrm>
          <a:prstGeom prst="rect">
            <a:avLst/>
          </a:prstGeom>
          <a:solidFill>
            <a:schemeClr val="accent1">
              <a:lumMod val="75000"/>
            </a:schemeClr>
          </a:solidFill>
        </p:spPr>
        <p:txBody>
          <a:bodyPr wrap="square" rtlCol="0">
            <a:spAutoFit/>
          </a:bodyPr>
          <a:lstStyle/>
          <a:p>
            <a:pPr algn="ctr"/>
            <a:r>
              <a:rPr lang="zh-CN" altLang="en-US" sz="2955" b="1" dirty="0">
                <a:solidFill>
                  <a:schemeClr val="bg1"/>
                </a:solidFill>
                <a:latin typeface="+mn-ea"/>
                <a:ea typeface="+mn-ea"/>
              </a:rPr>
              <a:t>实时进度条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846455" cy="368300"/>
          </a:xfrm>
          <a:prstGeom prst="rect">
            <a:avLst/>
          </a:prstGeom>
          <a:noFill/>
        </p:spPr>
        <p:txBody>
          <a:bodyPr wrap="none" rtlCol="0">
            <a:spAutoFit/>
          </a:bodyPr>
          <a:lstStyle/>
          <a:p>
            <a:r>
              <a:rPr lang="en-US" altLang="zh-CN" b="1">
                <a:latin typeface="+mj-ea"/>
                <a:ea typeface="+mj-ea"/>
                <a:cs typeface="+mj-ea"/>
              </a:rPr>
              <a:t>4.</a:t>
            </a:r>
            <a:r>
              <a:rPr lang="zh-CN" altLang="en-US" b="1">
                <a:latin typeface="+mj-ea"/>
                <a:ea typeface="+mj-ea"/>
                <a:cs typeface="+mj-ea"/>
              </a:rPr>
              <a:t>前端</a:t>
            </a:r>
          </a:p>
        </p:txBody>
      </p:sp>
      <p:sp>
        <p:nvSpPr>
          <p:cNvPr id="9" name="文本框 8"/>
          <p:cNvSpPr txBox="1"/>
          <p:nvPr/>
        </p:nvSpPr>
        <p:spPr>
          <a:xfrm>
            <a:off x="11176412" y="211058"/>
            <a:ext cx="2027366" cy="369332"/>
          </a:xfrm>
          <a:prstGeom prst="rect">
            <a:avLst/>
          </a:prstGeom>
          <a:noFill/>
        </p:spPr>
        <p:txBody>
          <a:bodyPr wrap="square" rtlCol="0">
            <a:spAutoFit/>
          </a:bodyPr>
          <a:lstStyle/>
          <a:p>
            <a:r>
              <a:rPr lang="zh-CN" altLang="en-US" b="1" dirty="0">
                <a:latin typeface="+mn-ea"/>
                <a:ea typeface="+mn-ea"/>
              </a:rPr>
              <a:t>前端实现细节</a:t>
            </a:r>
          </a:p>
        </p:txBody>
      </p:sp>
      <p:sp>
        <p:nvSpPr>
          <p:cNvPr id="11" name="文本框 10"/>
          <p:cNvSpPr txBox="1"/>
          <p:nvPr/>
        </p:nvSpPr>
        <p:spPr>
          <a:xfrm>
            <a:off x="713105" y="2340820"/>
            <a:ext cx="3279140" cy="3754874"/>
          </a:xfrm>
          <a:prstGeom prst="rect">
            <a:avLst/>
          </a:prstGeom>
          <a:noFill/>
        </p:spPr>
        <p:txBody>
          <a:bodyPr wrap="square" rtlCol="0">
            <a:spAutoFit/>
          </a:bodyPr>
          <a:lstStyle/>
          <a:p>
            <a:pPr marL="0" indent="0">
              <a:lnSpc>
                <a:spcPct val="110000"/>
              </a:lnSpc>
              <a:buNone/>
            </a:pPr>
            <a:r>
              <a:rPr lang="en-US" altLang="zh-CN" sz="2000" b="1" dirty="0">
                <a:latin typeface="+mn-ea"/>
                <a:ea typeface="+mn-ea"/>
                <a:cs typeface="+mn-ea"/>
                <a:sym typeface="+mn-ea"/>
              </a:rPr>
              <a:t>1.</a:t>
            </a:r>
            <a:r>
              <a:rPr lang="zh-CN" altLang="en-US" sz="2000" b="1" dirty="0">
                <a:latin typeface="+mn-ea"/>
                <a:ea typeface="+mn-ea"/>
                <a:cs typeface="+mn-ea"/>
                <a:sym typeface="+mn-ea"/>
              </a:rPr>
              <a:t>左右分栏，左为影像列表右为漫游视图（基于</a:t>
            </a:r>
            <a:r>
              <a:rPr lang="en-US" altLang="zh-CN" sz="2000" b="1" dirty="0">
                <a:latin typeface="+mn-ea"/>
                <a:ea typeface="+mn-ea"/>
                <a:cs typeface="+mn-ea"/>
                <a:sym typeface="+mn-ea"/>
              </a:rPr>
              <a:t>canvas</a:t>
            </a:r>
            <a:r>
              <a:rPr lang="zh-CN" altLang="en-US" sz="2000" b="1" dirty="0">
                <a:latin typeface="+mn-ea"/>
                <a:ea typeface="+mn-ea"/>
                <a:cs typeface="+mn-ea"/>
                <a:sym typeface="+mn-ea"/>
              </a:rPr>
              <a:t>开发）</a:t>
            </a:r>
            <a:endParaRPr lang="en-US" altLang="zh-CN" sz="2000" b="1" dirty="0">
              <a:latin typeface="+mn-ea"/>
              <a:ea typeface="+mn-ea"/>
              <a:cs typeface="+mn-ea"/>
              <a:sym typeface="+mn-ea"/>
            </a:endParaRPr>
          </a:p>
          <a:p>
            <a:pPr marL="0" indent="0">
              <a:lnSpc>
                <a:spcPct val="110000"/>
              </a:lnSpc>
              <a:buNone/>
            </a:pPr>
            <a:endParaRPr lang="en-US" altLang="zh-CN" sz="2000" b="1" dirty="0">
              <a:latin typeface="+mn-ea"/>
              <a:ea typeface="+mn-ea"/>
              <a:cs typeface="+mn-ea"/>
              <a:sym typeface="+mn-ea"/>
            </a:endParaRPr>
          </a:p>
          <a:p>
            <a:pPr marL="0" indent="0">
              <a:lnSpc>
                <a:spcPct val="110000"/>
              </a:lnSpc>
              <a:buNone/>
            </a:pPr>
            <a:r>
              <a:rPr lang="en-US" altLang="zh-CN" sz="2000" b="1" dirty="0">
                <a:latin typeface="+mn-ea"/>
                <a:ea typeface="+mn-ea"/>
                <a:cs typeface="+mn-ea"/>
                <a:sym typeface="+mn-ea"/>
              </a:rPr>
              <a:t>2.</a:t>
            </a:r>
            <a:r>
              <a:rPr lang="zh-CN" altLang="en-US" sz="2000" b="1" dirty="0">
                <a:latin typeface="+mn-ea"/>
                <a:ea typeface="+mn-ea"/>
                <a:cs typeface="+mn-ea"/>
                <a:sym typeface="+mn-ea"/>
              </a:rPr>
              <a:t>以影像卡片为单元组织用户上传的影像</a:t>
            </a:r>
            <a:endParaRPr lang="en-US" altLang="zh-CN" sz="2000" b="1" dirty="0">
              <a:latin typeface="+mn-ea"/>
              <a:ea typeface="+mn-ea"/>
              <a:cs typeface="+mn-ea"/>
              <a:sym typeface="+mn-ea"/>
            </a:endParaRPr>
          </a:p>
          <a:p>
            <a:pPr marL="0" indent="0">
              <a:lnSpc>
                <a:spcPct val="110000"/>
              </a:lnSpc>
              <a:buNone/>
            </a:pPr>
            <a:endParaRPr lang="en-US" altLang="zh-CN" sz="2000" b="1" dirty="0">
              <a:latin typeface="+mn-ea"/>
              <a:ea typeface="+mn-ea"/>
              <a:cs typeface="+mn-ea"/>
              <a:sym typeface="+mn-ea"/>
            </a:endParaRPr>
          </a:p>
          <a:p>
            <a:pPr marL="0" indent="0">
              <a:lnSpc>
                <a:spcPct val="110000"/>
              </a:lnSpc>
              <a:buNone/>
            </a:pPr>
            <a:r>
              <a:rPr lang="en-US" altLang="zh-CN" sz="2000" b="1" dirty="0">
                <a:latin typeface="+mn-ea"/>
                <a:ea typeface="+mn-ea"/>
                <a:cs typeface="+mn-ea"/>
                <a:sym typeface="+mn-ea"/>
              </a:rPr>
              <a:t>3.</a:t>
            </a:r>
            <a:r>
              <a:rPr lang="zh-CN" altLang="en-US" sz="2000" b="1" dirty="0">
                <a:latin typeface="+mn-ea"/>
                <a:ea typeface="+mn-ea"/>
                <a:cs typeface="+mn-ea"/>
                <a:sym typeface="+mn-ea"/>
              </a:rPr>
              <a:t>将左侧影像列表以</a:t>
            </a:r>
            <a:r>
              <a:rPr lang="en-US" altLang="zh-CN" sz="2000" b="1" dirty="0">
                <a:latin typeface="+mn-ea"/>
                <a:ea typeface="+mn-ea"/>
                <a:cs typeface="+mn-ea"/>
                <a:sym typeface="+mn-ea"/>
              </a:rPr>
              <a:t>&lt;</a:t>
            </a:r>
            <a:r>
              <a:rPr lang="en-US" altLang="zh-CN" sz="2000" b="1" dirty="0" err="1">
                <a:latin typeface="+mn-ea"/>
                <a:ea typeface="+mn-ea"/>
                <a:cs typeface="+mn-ea"/>
                <a:sym typeface="+mn-ea"/>
              </a:rPr>
              <a:t>iframe</a:t>
            </a:r>
            <a:r>
              <a:rPr lang="en-US" altLang="zh-CN" sz="2000" b="1" dirty="0">
                <a:latin typeface="+mn-ea"/>
                <a:ea typeface="+mn-ea"/>
                <a:cs typeface="+mn-ea"/>
                <a:sym typeface="+mn-ea"/>
              </a:rPr>
              <a:t>&gt;</a:t>
            </a:r>
            <a:r>
              <a:rPr lang="zh-CN" altLang="en-US" sz="2000" b="1" dirty="0">
                <a:latin typeface="+mn-ea"/>
                <a:ea typeface="+mn-ea"/>
                <a:cs typeface="+mn-ea"/>
                <a:sym typeface="+mn-ea"/>
              </a:rPr>
              <a:t>元素嵌入，防止页面比例失调</a:t>
            </a:r>
            <a:endParaRPr lang="en-US" altLang="zh-CN" dirty="0"/>
          </a:p>
          <a:p>
            <a:pPr marL="0" indent="0">
              <a:buNone/>
            </a:pPr>
            <a:endParaRPr lang="zh-CN" altLang="en-US" dirty="0"/>
          </a:p>
        </p:txBody>
      </p:sp>
      <p:sp>
        <p:nvSpPr>
          <p:cNvPr id="18" name="文本框 17"/>
          <p:cNvSpPr txBox="1"/>
          <p:nvPr/>
        </p:nvSpPr>
        <p:spPr>
          <a:xfrm>
            <a:off x="713105" y="1136956"/>
            <a:ext cx="1789400" cy="461665"/>
          </a:xfrm>
          <a:prstGeom prst="rect">
            <a:avLst/>
          </a:prstGeom>
          <a:noFill/>
        </p:spPr>
        <p:txBody>
          <a:bodyPr wrap="square" rtlCol="0">
            <a:spAutoFit/>
          </a:bodyPr>
          <a:lstStyle/>
          <a:p>
            <a:r>
              <a:rPr lang="zh-CN" altLang="en-US" sz="2400" b="1" dirty="0">
                <a:latin typeface="+mn-ea"/>
                <a:ea typeface="+mn-ea"/>
              </a:rPr>
              <a:t>前端布局：</a:t>
            </a:r>
          </a:p>
        </p:txBody>
      </p:sp>
      <p:pic>
        <p:nvPicPr>
          <p:cNvPr id="2" name="图片 1">
            <a:extLst>
              <a:ext uri="{FF2B5EF4-FFF2-40B4-BE49-F238E27FC236}">
                <a16:creationId xmlns:a16="http://schemas.microsoft.com/office/drawing/2014/main" id="{7DA5D932-C8CB-347C-F18C-1E70B3A114E0}"/>
              </a:ext>
            </a:extLst>
          </p:cNvPr>
          <p:cNvPicPr>
            <a:picLocks noChangeAspect="1"/>
          </p:cNvPicPr>
          <p:nvPr/>
        </p:nvPicPr>
        <p:blipFill>
          <a:blip r:embed="rId4"/>
          <a:stretch>
            <a:fillRect/>
          </a:stretch>
        </p:blipFill>
        <p:spPr>
          <a:xfrm>
            <a:off x="4773190" y="2359313"/>
            <a:ext cx="7741345" cy="3962034"/>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1085554" cy="369332"/>
          </a:xfrm>
          <a:prstGeom prst="rect">
            <a:avLst/>
          </a:prstGeom>
          <a:noFill/>
        </p:spPr>
        <p:txBody>
          <a:bodyPr wrap="none" rtlCol="0">
            <a:spAutoFit/>
          </a:bodyPr>
          <a:lstStyle/>
          <a:p>
            <a:r>
              <a:rPr lang="en-US" altLang="zh-CN" b="1" dirty="0">
                <a:latin typeface="+mj-ea"/>
                <a:ea typeface="+mj-ea"/>
                <a:cs typeface="+mj-ea"/>
              </a:rPr>
              <a:t>5.</a:t>
            </a:r>
            <a:r>
              <a:rPr lang="zh-CN" altLang="en-US" b="1" dirty="0">
                <a:latin typeface="+mj-ea"/>
                <a:ea typeface="+mj-ea"/>
                <a:cs typeface="+mj-ea"/>
              </a:rPr>
              <a:t>数据库</a:t>
            </a:r>
          </a:p>
        </p:txBody>
      </p:sp>
      <p:sp>
        <p:nvSpPr>
          <p:cNvPr id="2" name="标题 1"/>
          <p:cNvSpPr>
            <a:spLocks noGrp="1"/>
          </p:cNvSpPr>
          <p:nvPr/>
        </p:nvSpPr>
        <p:spPr>
          <a:xfrm>
            <a:off x="10461823" y="309127"/>
            <a:ext cx="3240359" cy="3206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b="1" dirty="0"/>
              <a:t>数据库及用户内容管理</a:t>
            </a:r>
          </a:p>
        </p:txBody>
      </p:sp>
      <p:pic>
        <p:nvPicPr>
          <p:cNvPr id="4" name="内容占位符 3"/>
          <p:cNvPicPr>
            <a:picLocks noGrp="1" noChangeAspect="1"/>
          </p:cNvPicPr>
          <p:nvPr/>
        </p:nvPicPr>
        <p:blipFill>
          <a:blip r:embed="rId4"/>
          <a:stretch>
            <a:fillRect/>
          </a:stretch>
        </p:blipFill>
        <p:spPr>
          <a:xfrm>
            <a:off x="1754209" y="118371"/>
            <a:ext cx="839313" cy="488714"/>
          </a:xfrm>
          <a:prstGeom prst="rect">
            <a:avLst/>
          </a:prstGeom>
        </p:spPr>
      </p:pic>
      <p:sp>
        <p:nvSpPr>
          <p:cNvPr id="14" name="文本框 13"/>
          <p:cNvSpPr txBox="1"/>
          <p:nvPr/>
        </p:nvSpPr>
        <p:spPr>
          <a:xfrm>
            <a:off x="956767" y="5117748"/>
            <a:ext cx="4128898" cy="1594604"/>
          </a:xfrm>
          <a:prstGeom prst="rect">
            <a:avLst/>
          </a:prstGeom>
          <a:noFill/>
        </p:spPr>
        <p:txBody>
          <a:bodyPr wrap="square" rtlCol="0">
            <a:spAutoFit/>
          </a:bodyPr>
          <a:lstStyle/>
          <a:p>
            <a:pPr>
              <a:lnSpc>
                <a:spcPct val="110000"/>
              </a:lnSpc>
            </a:pPr>
            <a:r>
              <a:rPr lang="en-US" altLang="zh-CN" b="1" dirty="0">
                <a:latin typeface="+mn-ea"/>
                <a:ea typeface="+mn-ea"/>
                <a:cs typeface="+mn-ea"/>
              </a:rPr>
              <a:t>1.</a:t>
            </a:r>
            <a:r>
              <a:rPr lang="zh-CN" altLang="en-US" b="1" dirty="0">
                <a:latin typeface="+mn-ea"/>
                <a:ea typeface="+mn-ea"/>
                <a:cs typeface="+mn-ea"/>
              </a:rPr>
              <a:t>用户表管理用户注册登录</a:t>
            </a:r>
            <a:endParaRPr lang="en-US" altLang="zh-CN" b="1" dirty="0">
              <a:latin typeface="+mn-ea"/>
              <a:ea typeface="+mn-ea"/>
              <a:cs typeface="+mn-ea"/>
            </a:endParaRPr>
          </a:p>
          <a:p>
            <a:pPr>
              <a:lnSpc>
                <a:spcPct val="110000"/>
              </a:lnSpc>
            </a:pPr>
            <a:r>
              <a:rPr lang="en-US" altLang="zh-CN" b="1" dirty="0">
                <a:latin typeface="+mn-ea"/>
                <a:ea typeface="+mn-ea"/>
                <a:cs typeface="+mn-ea"/>
              </a:rPr>
              <a:t>2.</a:t>
            </a:r>
            <a:r>
              <a:rPr lang="zh-CN" altLang="en-US" b="1" dirty="0">
                <a:latin typeface="+mn-ea"/>
                <a:ea typeface="+mn-ea"/>
                <a:cs typeface="+mn-ea"/>
              </a:rPr>
              <a:t>影像卡片表组织用户上传的遥感影像</a:t>
            </a:r>
            <a:endParaRPr lang="en-US" altLang="zh-CN" b="1" dirty="0">
              <a:latin typeface="+mn-ea"/>
              <a:ea typeface="+mn-ea"/>
              <a:cs typeface="+mn-ea"/>
            </a:endParaRPr>
          </a:p>
          <a:p>
            <a:pPr>
              <a:lnSpc>
                <a:spcPct val="110000"/>
              </a:lnSpc>
            </a:pPr>
            <a:r>
              <a:rPr lang="en-US" altLang="zh-CN" b="1" dirty="0">
                <a:latin typeface="+mn-ea"/>
                <a:ea typeface="+mn-ea"/>
                <a:cs typeface="+mn-ea"/>
              </a:rPr>
              <a:t>3.</a:t>
            </a:r>
            <a:r>
              <a:rPr lang="zh-CN" altLang="en-US" b="1" dirty="0">
                <a:latin typeface="+mn-ea"/>
                <a:ea typeface="+mn-ea"/>
                <a:cs typeface="+mn-ea"/>
              </a:rPr>
              <a:t>在影像卡片表中引用用户</a:t>
            </a:r>
            <a:r>
              <a:rPr lang="en-US" altLang="zh-CN" b="1" dirty="0">
                <a:latin typeface="+mn-ea"/>
                <a:ea typeface="+mn-ea"/>
                <a:cs typeface="+mn-ea"/>
              </a:rPr>
              <a:t>id</a:t>
            </a:r>
            <a:r>
              <a:rPr lang="zh-CN" altLang="en-US" b="1" dirty="0">
                <a:latin typeface="+mn-ea"/>
                <a:ea typeface="+mn-ea"/>
                <a:cs typeface="+mn-ea"/>
              </a:rPr>
              <a:t>（外键）</a:t>
            </a:r>
            <a:endParaRPr lang="en-US" altLang="zh-CN" b="1" dirty="0">
              <a:latin typeface="+mn-ea"/>
              <a:ea typeface="+mn-ea"/>
              <a:cs typeface="+mn-ea"/>
            </a:endParaRPr>
          </a:p>
          <a:p>
            <a:pPr>
              <a:lnSpc>
                <a:spcPct val="110000"/>
              </a:lnSpc>
            </a:pPr>
            <a:r>
              <a:rPr lang="zh-CN" altLang="en-US" b="1" dirty="0">
                <a:latin typeface="+mn-ea"/>
                <a:ea typeface="+mn-ea"/>
                <a:cs typeface="+mn-ea"/>
              </a:rPr>
              <a:t>   实现用户</a:t>
            </a:r>
            <a:r>
              <a:rPr lang="en-US" altLang="zh-CN" b="1" dirty="0">
                <a:latin typeface="+mn-ea"/>
                <a:ea typeface="+mn-ea"/>
                <a:cs typeface="+mn-ea"/>
              </a:rPr>
              <a:t>-</a:t>
            </a:r>
            <a:r>
              <a:rPr lang="zh-CN" altLang="en-US" b="1" dirty="0">
                <a:latin typeface="+mn-ea"/>
                <a:ea typeface="+mn-ea"/>
                <a:cs typeface="+mn-ea"/>
              </a:rPr>
              <a:t>卡片一对多的关系</a:t>
            </a:r>
            <a:endParaRPr lang="en-US" altLang="zh-CN" b="1" dirty="0">
              <a:latin typeface="+mn-ea"/>
              <a:ea typeface="+mn-ea"/>
              <a:cs typeface="+mn-ea"/>
            </a:endParaRPr>
          </a:p>
          <a:p>
            <a:pPr>
              <a:lnSpc>
                <a:spcPct val="110000"/>
              </a:lnSpc>
            </a:pPr>
            <a:r>
              <a:rPr lang="en-US" altLang="zh-CN" b="1" dirty="0">
                <a:latin typeface="+mn-ea"/>
                <a:ea typeface="+mn-ea"/>
                <a:cs typeface="+mn-ea"/>
              </a:rPr>
              <a:t>4.</a:t>
            </a:r>
            <a:r>
              <a:rPr lang="zh-CN" altLang="en-US" b="1" dirty="0">
                <a:latin typeface="+mn-ea"/>
                <a:ea typeface="+mn-ea"/>
                <a:cs typeface="+mn-ea"/>
              </a:rPr>
              <a:t>影像存储地址有专门函数动态管理</a:t>
            </a:r>
          </a:p>
        </p:txBody>
      </p:sp>
      <p:grpSp>
        <p:nvGrpSpPr>
          <p:cNvPr id="37" name="组合 36">
            <a:extLst>
              <a:ext uri="{FF2B5EF4-FFF2-40B4-BE49-F238E27FC236}">
                <a16:creationId xmlns:a16="http://schemas.microsoft.com/office/drawing/2014/main" id="{7B20625E-56E0-682A-7C8A-D0556A989B5A}"/>
              </a:ext>
            </a:extLst>
          </p:cNvPr>
          <p:cNvGrpSpPr/>
          <p:nvPr/>
        </p:nvGrpSpPr>
        <p:grpSpPr>
          <a:xfrm>
            <a:off x="6877139" y="872996"/>
            <a:ext cx="3944724" cy="4339077"/>
            <a:chOff x="9165679" y="1132206"/>
            <a:chExt cx="3227790" cy="4502921"/>
          </a:xfrm>
        </p:grpSpPr>
        <p:grpSp>
          <p:nvGrpSpPr>
            <p:cNvPr id="36" name="组合 35">
              <a:extLst>
                <a:ext uri="{FF2B5EF4-FFF2-40B4-BE49-F238E27FC236}">
                  <a16:creationId xmlns:a16="http://schemas.microsoft.com/office/drawing/2014/main" id="{F972889A-D549-5530-8F05-BB48E4EDF22E}"/>
                </a:ext>
              </a:extLst>
            </p:cNvPr>
            <p:cNvGrpSpPr/>
            <p:nvPr/>
          </p:nvGrpSpPr>
          <p:grpSpPr>
            <a:xfrm>
              <a:off x="9165679" y="1132206"/>
              <a:ext cx="3227790" cy="4430193"/>
              <a:chOff x="9165679" y="1132206"/>
              <a:chExt cx="3227790" cy="4430193"/>
            </a:xfrm>
          </p:grpSpPr>
          <p:grpSp>
            <p:nvGrpSpPr>
              <p:cNvPr id="15" name="组合 14">
                <a:extLst>
                  <a:ext uri="{FF2B5EF4-FFF2-40B4-BE49-F238E27FC236}">
                    <a16:creationId xmlns:a16="http://schemas.microsoft.com/office/drawing/2014/main" id="{8E07EF1B-7703-FDCD-8B13-ED73355F616F}"/>
                  </a:ext>
                </a:extLst>
              </p:cNvPr>
              <p:cNvGrpSpPr/>
              <p:nvPr/>
            </p:nvGrpSpPr>
            <p:grpSpPr>
              <a:xfrm>
                <a:off x="9212466" y="3616325"/>
                <a:ext cx="3181003" cy="1946074"/>
                <a:chOff x="800100" y="3395338"/>
                <a:chExt cx="3181003" cy="1946074"/>
              </a:xfrm>
            </p:grpSpPr>
            <p:sp>
              <p:nvSpPr>
                <p:cNvPr id="5" name="矩形 4"/>
                <p:cNvSpPr/>
                <p:nvPr/>
              </p:nvSpPr>
              <p:spPr>
                <a:xfrm>
                  <a:off x="800100" y="3395338"/>
                  <a:ext cx="3181003" cy="1946074"/>
                </a:xfrm>
                <a:prstGeom prst="rect">
                  <a:avLst/>
                </a:prstGeom>
                <a:solidFill>
                  <a:srgbClr val="003366">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884767" y="3471976"/>
                  <a:ext cx="3031066" cy="386072"/>
                </a:xfrm>
                <a:prstGeom prst="rect">
                  <a:avLst/>
                </a:prstGeom>
                <a:solidFill>
                  <a:srgbClr val="FFC000">
                    <a:alpha val="69804"/>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用户表</a:t>
                  </a:r>
                </a:p>
              </p:txBody>
            </p:sp>
            <p:sp>
              <p:nvSpPr>
                <p:cNvPr id="7" name="文本框 6"/>
                <p:cNvSpPr txBox="1"/>
                <p:nvPr/>
              </p:nvSpPr>
              <p:spPr>
                <a:xfrm>
                  <a:off x="884767" y="4035848"/>
                  <a:ext cx="3031066" cy="1200329"/>
                </a:xfrm>
                <a:prstGeom prst="rect">
                  <a:avLst/>
                </a:prstGeom>
                <a:solidFill>
                  <a:schemeClr val="accent4">
                    <a:lumMod val="20000"/>
                    <a:lumOff val="80000"/>
                  </a:schemeClr>
                </a:solidFill>
              </p:spPr>
              <p:txBody>
                <a:bodyPr wrap="square" rtlCol="0">
                  <a:spAutoFit/>
                </a:bodyPr>
                <a:lstStyle/>
                <a:p>
                  <a:r>
                    <a:rPr lang="zh-CN" altLang="en-US" b="1" u="sng" dirty="0">
                      <a:highlight>
                        <a:srgbClr val="FFFF00"/>
                      </a:highlight>
                    </a:rPr>
                    <a:t>用户</a:t>
                  </a:r>
                  <a:r>
                    <a:rPr lang="en-US" altLang="zh-CN" b="1" u="sng" dirty="0">
                      <a:highlight>
                        <a:srgbClr val="FFFF00"/>
                      </a:highlight>
                    </a:rPr>
                    <a:t>id</a:t>
                  </a:r>
                  <a:r>
                    <a:rPr lang="zh-CN" altLang="en-US" b="1" u="sng" dirty="0">
                      <a:highlight>
                        <a:srgbClr val="FFFF00"/>
                      </a:highlight>
                    </a:rPr>
                    <a:t>（主键）：</a:t>
                  </a:r>
                  <a:r>
                    <a:rPr lang="en-US" altLang="zh-CN" b="1" u="sng" dirty="0">
                      <a:highlight>
                        <a:srgbClr val="FFFF00"/>
                      </a:highlight>
                    </a:rPr>
                    <a:t>int</a:t>
                  </a:r>
                </a:p>
                <a:p>
                  <a:r>
                    <a:rPr lang="zh-CN" altLang="en-US" b="1" dirty="0"/>
                    <a:t>用户名：</a:t>
                  </a:r>
                  <a:r>
                    <a:rPr lang="en-US" altLang="zh-CN" b="1" dirty="0"/>
                    <a:t>string</a:t>
                  </a:r>
                </a:p>
                <a:p>
                  <a:r>
                    <a:rPr lang="zh-CN" altLang="en-US" b="1" dirty="0"/>
                    <a:t>密码：</a:t>
                  </a:r>
                  <a:r>
                    <a:rPr lang="en-US" altLang="zh-CN" b="1" dirty="0"/>
                    <a:t>string</a:t>
                  </a:r>
                </a:p>
                <a:p>
                  <a:r>
                    <a:rPr lang="zh-CN" altLang="en-US" b="1" dirty="0"/>
                    <a:t>邮箱：</a:t>
                  </a:r>
                  <a:r>
                    <a:rPr lang="en-US" altLang="zh-CN" b="1" dirty="0"/>
                    <a:t>string</a:t>
                  </a:r>
                </a:p>
              </p:txBody>
            </p:sp>
          </p:grpSp>
          <p:grpSp>
            <p:nvGrpSpPr>
              <p:cNvPr id="13" name="组合 12">
                <a:extLst>
                  <a:ext uri="{FF2B5EF4-FFF2-40B4-BE49-F238E27FC236}">
                    <a16:creationId xmlns:a16="http://schemas.microsoft.com/office/drawing/2014/main" id="{AF0A86AC-5287-D765-5C59-45E39183A44E}"/>
                  </a:ext>
                </a:extLst>
              </p:cNvPr>
              <p:cNvGrpSpPr/>
              <p:nvPr/>
            </p:nvGrpSpPr>
            <p:grpSpPr>
              <a:xfrm>
                <a:off x="9165679" y="1132206"/>
                <a:ext cx="3225800" cy="1925017"/>
                <a:chOff x="6303434" y="1588241"/>
                <a:chExt cx="3225800" cy="1925017"/>
              </a:xfrm>
            </p:grpSpPr>
            <p:sp>
              <p:nvSpPr>
                <p:cNvPr id="3" name="矩形 2"/>
                <p:cNvSpPr/>
                <p:nvPr/>
              </p:nvSpPr>
              <p:spPr>
                <a:xfrm>
                  <a:off x="6303434" y="1588241"/>
                  <a:ext cx="3225800" cy="1925017"/>
                </a:xfrm>
                <a:prstGeom prst="rect">
                  <a:avLst/>
                </a:prstGeom>
                <a:solidFill>
                  <a:srgbClr val="003366">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6400801" y="1690688"/>
                  <a:ext cx="3031066" cy="386072"/>
                </a:xfrm>
                <a:prstGeom prst="rect">
                  <a:avLst/>
                </a:prstGeom>
                <a:solidFill>
                  <a:srgbClr val="FFC000">
                    <a:alpha val="69804"/>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影像卡片表</a:t>
                  </a:r>
                </a:p>
              </p:txBody>
            </p:sp>
            <p:sp>
              <p:nvSpPr>
                <p:cNvPr id="10" name="文本框 9"/>
                <p:cNvSpPr txBox="1"/>
                <p:nvPr/>
              </p:nvSpPr>
              <p:spPr>
                <a:xfrm>
                  <a:off x="6413501" y="2208473"/>
                  <a:ext cx="3031066" cy="1198880"/>
                </a:xfrm>
                <a:prstGeom prst="rect">
                  <a:avLst/>
                </a:prstGeom>
                <a:solidFill>
                  <a:schemeClr val="accent4">
                    <a:lumMod val="20000"/>
                    <a:lumOff val="80000"/>
                  </a:schemeClr>
                </a:solidFill>
              </p:spPr>
              <p:txBody>
                <a:bodyPr wrap="square" rtlCol="0">
                  <a:spAutoFit/>
                </a:bodyPr>
                <a:lstStyle/>
                <a:p>
                  <a:r>
                    <a:rPr lang="zh-CN" altLang="en-US" b="1" dirty="0"/>
                    <a:t>影像</a:t>
                  </a:r>
                  <a:r>
                    <a:rPr lang="en-US" altLang="zh-CN" b="1" dirty="0"/>
                    <a:t>id</a:t>
                  </a:r>
                  <a:r>
                    <a:rPr lang="zh-CN" altLang="en-US" b="1" dirty="0"/>
                    <a:t>（主键）：</a:t>
                  </a:r>
                  <a:r>
                    <a:rPr lang="en-US" altLang="zh-CN" b="1" dirty="0"/>
                    <a:t>int</a:t>
                  </a:r>
                </a:p>
                <a:p>
                  <a:r>
                    <a:rPr lang="zh-CN" altLang="en-US" b="1" dirty="0"/>
                    <a:t>备注：</a:t>
                  </a:r>
                  <a:r>
                    <a:rPr lang="en-US" altLang="zh-CN" b="1" dirty="0"/>
                    <a:t>string</a:t>
                  </a:r>
                </a:p>
                <a:p>
                  <a:r>
                    <a:rPr lang="zh-CN" altLang="en-US" b="1" dirty="0"/>
                    <a:t>本地存储地址：</a:t>
                  </a:r>
                  <a:r>
                    <a:rPr lang="en-US" altLang="zh-CN" b="1" dirty="0"/>
                    <a:t>string</a:t>
                  </a:r>
                </a:p>
                <a:p>
                  <a:r>
                    <a:rPr lang="zh-CN" altLang="en-US" b="1" u="sng" dirty="0">
                      <a:highlight>
                        <a:srgbClr val="FFFF00"/>
                      </a:highlight>
                    </a:rPr>
                    <a:t>用户</a:t>
                  </a:r>
                  <a:r>
                    <a:rPr lang="en-US" altLang="zh-CN" b="1" u="sng" dirty="0">
                      <a:highlight>
                        <a:srgbClr val="FFFF00"/>
                      </a:highlight>
                    </a:rPr>
                    <a:t>id</a:t>
                  </a:r>
                  <a:r>
                    <a:rPr lang="zh-CN" altLang="en-US" b="1" u="sng" dirty="0">
                      <a:highlight>
                        <a:srgbClr val="FFFF00"/>
                      </a:highlight>
                    </a:rPr>
                    <a:t>：</a:t>
                  </a:r>
                  <a:r>
                    <a:rPr lang="en-US" altLang="zh-CN" b="1" u="sng" dirty="0">
                      <a:highlight>
                        <a:srgbClr val="FFFF00"/>
                      </a:highlight>
                    </a:rPr>
                    <a:t>int</a:t>
                  </a:r>
                  <a:r>
                    <a:rPr lang="zh-CN" altLang="en-US" b="1" u="sng" dirty="0">
                      <a:highlight>
                        <a:srgbClr val="FFFF00"/>
                      </a:highlight>
                    </a:rPr>
                    <a:t>（外键）</a:t>
                  </a:r>
                </a:p>
              </p:txBody>
            </p:sp>
          </p:grpSp>
        </p:grpSp>
        <p:sp>
          <p:nvSpPr>
            <p:cNvPr id="20" name="弧形 19">
              <a:extLst>
                <a:ext uri="{FF2B5EF4-FFF2-40B4-BE49-F238E27FC236}">
                  <a16:creationId xmlns:a16="http://schemas.microsoft.com/office/drawing/2014/main" id="{297F34C9-1F4F-A7C7-2EEC-DE1BAFF1CFDA}"/>
                </a:ext>
              </a:extLst>
            </p:cNvPr>
            <p:cNvSpPr/>
            <p:nvPr/>
          </p:nvSpPr>
          <p:spPr>
            <a:xfrm rot="14414984">
              <a:off x="8534451" y="3192198"/>
              <a:ext cx="3180726" cy="1705131"/>
            </a:xfrm>
            <a:prstGeom prst="arc">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grpSp>
      <p:grpSp>
        <p:nvGrpSpPr>
          <p:cNvPr id="35" name="组合 34">
            <a:extLst>
              <a:ext uri="{FF2B5EF4-FFF2-40B4-BE49-F238E27FC236}">
                <a16:creationId xmlns:a16="http://schemas.microsoft.com/office/drawing/2014/main" id="{9DB30E82-45B9-402E-2EC5-27EF96D632C4}"/>
              </a:ext>
            </a:extLst>
          </p:cNvPr>
          <p:cNvGrpSpPr/>
          <p:nvPr/>
        </p:nvGrpSpPr>
        <p:grpSpPr>
          <a:xfrm>
            <a:off x="903109" y="1157727"/>
            <a:ext cx="3403897" cy="3126249"/>
            <a:chOff x="1172791" y="2896245"/>
            <a:chExt cx="4176464" cy="4106314"/>
          </a:xfrm>
        </p:grpSpPr>
        <p:sp>
          <p:nvSpPr>
            <p:cNvPr id="21" name="椭圆 20">
              <a:extLst>
                <a:ext uri="{FF2B5EF4-FFF2-40B4-BE49-F238E27FC236}">
                  <a16:creationId xmlns:a16="http://schemas.microsoft.com/office/drawing/2014/main" id="{012FD335-51AD-F06E-CDA1-F668176223B7}"/>
                </a:ext>
              </a:extLst>
            </p:cNvPr>
            <p:cNvSpPr/>
            <p:nvPr/>
          </p:nvSpPr>
          <p:spPr>
            <a:xfrm>
              <a:off x="1172791" y="4696445"/>
              <a:ext cx="1584176" cy="1289905"/>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t>用户</a:t>
              </a:r>
            </a:p>
          </p:txBody>
        </p:sp>
        <p:sp>
          <p:nvSpPr>
            <p:cNvPr id="22" name="矩形 21">
              <a:extLst>
                <a:ext uri="{FF2B5EF4-FFF2-40B4-BE49-F238E27FC236}">
                  <a16:creationId xmlns:a16="http://schemas.microsoft.com/office/drawing/2014/main" id="{306D8808-DF1E-4168-8792-04DF972AB61E}"/>
                </a:ext>
              </a:extLst>
            </p:cNvPr>
            <p:cNvSpPr/>
            <p:nvPr/>
          </p:nvSpPr>
          <p:spPr>
            <a:xfrm>
              <a:off x="1333782" y="2896245"/>
              <a:ext cx="1584176" cy="1440160"/>
            </a:xfrm>
            <a:prstGeom prst="rect">
              <a:avLst/>
            </a:prstGeom>
            <a:solidFill>
              <a:schemeClr val="accent3">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影像卡片</a:t>
              </a:r>
              <a:r>
                <a:rPr lang="en-US" altLang="zh-CN" dirty="0"/>
                <a:t>1</a:t>
              </a:r>
              <a:endParaRPr lang="zh-CN" altLang="en-US" dirty="0"/>
            </a:p>
          </p:txBody>
        </p:sp>
        <p:sp>
          <p:nvSpPr>
            <p:cNvPr id="25" name="矩形 24">
              <a:extLst>
                <a:ext uri="{FF2B5EF4-FFF2-40B4-BE49-F238E27FC236}">
                  <a16:creationId xmlns:a16="http://schemas.microsoft.com/office/drawing/2014/main" id="{AEF30173-7469-7CE2-D284-FF2EC690B208}"/>
                </a:ext>
              </a:extLst>
            </p:cNvPr>
            <p:cNvSpPr/>
            <p:nvPr/>
          </p:nvSpPr>
          <p:spPr>
            <a:xfrm>
              <a:off x="3765079" y="5562399"/>
              <a:ext cx="1584176" cy="1440160"/>
            </a:xfrm>
            <a:prstGeom prst="rect">
              <a:avLst/>
            </a:prstGeom>
            <a:solidFill>
              <a:schemeClr val="accent3">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影像卡片</a:t>
              </a:r>
              <a:r>
                <a:rPr lang="en-US" altLang="zh-CN" dirty="0"/>
                <a:t>3</a:t>
              </a:r>
              <a:endParaRPr lang="zh-CN" altLang="en-US" dirty="0"/>
            </a:p>
          </p:txBody>
        </p:sp>
        <p:sp>
          <p:nvSpPr>
            <p:cNvPr id="26" name="矩形 25">
              <a:extLst>
                <a:ext uri="{FF2B5EF4-FFF2-40B4-BE49-F238E27FC236}">
                  <a16:creationId xmlns:a16="http://schemas.microsoft.com/office/drawing/2014/main" id="{DAFC1646-FBCB-E02B-6DAB-91DC595F87AC}"/>
                </a:ext>
              </a:extLst>
            </p:cNvPr>
            <p:cNvSpPr/>
            <p:nvPr/>
          </p:nvSpPr>
          <p:spPr>
            <a:xfrm>
              <a:off x="3765079" y="3416839"/>
              <a:ext cx="1584176" cy="1440160"/>
            </a:xfrm>
            <a:prstGeom prst="rect">
              <a:avLst/>
            </a:prstGeom>
            <a:solidFill>
              <a:schemeClr val="accent3">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影像卡片</a:t>
              </a:r>
              <a:r>
                <a:rPr lang="en-US" altLang="zh-CN" dirty="0"/>
                <a:t>2</a:t>
              </a:r>
              <a:endParaRPr lang="zh-CN" altLang="en-US" dirty="0"/>
            </a:p>
          </p:txBody>
        </p:sp>
        <p:cxnSp>
          <p:nvCxnSpPr>
            <p:cNvPr id="24" name="直接连接符 23">
              <a:extLst>
                <a:ext uri="{FF2B5EF4-FFF2-40B4-BE49-F238E27FC236}">
                  <a16:creationId xmlns:a16="http://schemas.microsoft.com/office/drawing/2014/main" id="{9ED476FF-A2B3-1CEE-5436-269A54FDC5BD}"/>
                </a:ext>
              </a:extLst>
            </p:cNvPr>
            <p:cNvCxnSpPr>
              <a:stCxn id="21" idx="0"/>
              <a:endCxn id="22" idx="2"/>
            </p:cNvCxnSpPr>
            <p:nvPr/>
          </p:nvCxnSpPr>
          <p:spPr>
            <a:xfrm flipV="1">
              <a:off x="1964879" y="4336405"/>
              <a:ext cx="160991" cy="36004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接连接符 29">
              <a:extLst>
                <a:ext uri="{FF2B5EF4-FFF2-40B4-BE49-F238E27FC236}">
                  <a16:creationId xmlns:a16="http://schemas.microsoft.com/office/drawing/2014/main" id="{C7218D28-6FE4-F4D1-95F7-1907B75C90A1}"/>
                </a:ext>
              </a:extLst>
            </p:cNvPr>
            <p:cNvCxnSpPr>
              <a:stCxn id="21" idx="7"/>
              <a:endCxn id="26" idx="1"/>
            </p:cNvCxnSpPr>
            <p:nvPr/>
          </p:nvCxnSpPr>
          <p:spPr>
            <a:xfrm flipV="1">
              <a:off x="2524970" y="4136919"/>
              <a:ext cx="1240109" cy="748428"/>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接连接符 33">
              <a:extLst>
                <a:ext uri="{FF2B5EF4-FFF2-40B4-BE49-F238E27FC236}">
                  <a16:creationId xmlns:a16="http://schemas.microsoft.com/office/drawing/2014/main" id="{DBDFB685-ED0C-B29C-4E2A-4BB0A581778E}"/>
                </a:ext>
              </a:extLst>
            </p:cNvPr>
            <p:cNvCxnSpPr>
              <a:stCxn id="21" idx="6"/>
              <a:endCxn id="25" idx="1"/>
            </p:cNvCxnSpPr>
            <p:nvPr/>
          </p:nvCxnSpPr>
          <p:spPr>
            <a:xfrm>
              <a:off x="2756967" y="5341398"/>
              <a:ext cx="1008112" cy="94108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39" name="直接连接符 38">
            <a:extLst>
              <a:ext uri="{FF2B5EF4-FFF2-40B4-BE49-F238E27FC236}">
                <a16:creationId xmlns:a16="http://schemas.microsoft.com/office/drawing/2014/main" id="{61A411C9-CC25-B761-047A-A442CF96D0F3}"/>
              </a:ext>
            </a:extLst>
          </p:cNvPr>
          <p:cNvCxnSpPr>
            <a:cxnSpLocks/>
          </p:cNvCxnSpPr>
          <p:nvPr/>
        </p:nvCxnSpPr>
        <p:spPr>
          <a:xfrm>
            <a:off x="5565279" y="848753"/>
            <a:ext cx="0" cy="417646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矩形 10">
            <a:extLst>
              <a:ext uri="{FF2B5EF4-FFF2-40B4-BE49-F238E27FC236}">
                <a16:creationId xmlns:a16="http://schemas.microsoft.com/office/drawing/2014/main" id="{59A0FA96-F211-E07D-8DCF-1F503BAD15E6}"/>
              </a:ext>
            </a:extLst>
          </p:cNvPr>
          <p:cNvSpPr/>
          <p:nvPr/>
        </p:nvSpPr>
        <p:spPr>
          <a:xfrm>
            <a:off x="6874901" y="5698741"/>
            <a:ext cx="5315114" cy="754305"/>
          </a:xfrm>
          <a:prstGeom prst="rect">
            <a:avLst/>
          </a:prstGeom>
          <a:solidFill>
            <a:srgbClr val="212E3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动态文件夹名</a:t>
            </a:r>
            <a:r>
              <a:rPr lang="en-US" altLang="zh-CN" dirty="0"/>
              <a:t>+\</a:t>
            </a:r>
            <a:r>
              <a:rPr lang="zh-CN" altLang="en-US" dirty="0"/>
              <a:t>文件名</a:t>
            </a:r>
            <a:r>
              <a:rPr lang="en-US" altLang="zh-CN" dirty="0"/>
              <a:t>+UTC</a:t>
            </a:r>
            <a:r>
              <a:rPr lang="zh-CN" altLang="en-US" dirty="0"/>
              <a:t>字符串</a:t>
            </a:r>
            <a:r>
              <a:rPr lang="en-US" altLang="zh-CN" dirty="0"/>
              <a:t>(+</a:t>
            </a:r>
            <a:r>
              <a:rPr lang="zh-CN" altLang="en-US" dirty="0"/>
              <a:t>调用函数编码</a:t>
            </a:r>
            <a:r>
              <a:rPr lang="en-US" altLang="zh-CN" dirty="0"/>
              <a:t>)</a:t>
            </a:r>
            <a:endParaRPr lang="zh-CN" altLang="en-US" dirty="0"/>
          </a:p>
        </p:txBody>
      </p:sp>
      <p:cxnSp>
        <p:nvCxnSpPr>
          <p:cNvPr id="16" name="直接连接符 15">
            <a:extLst>
              <a:ext uri="{FF2B5EF4-FFF2-40B4-BE49-F238E27FC236}">
                <a16:creationId xmlns:a16="http://schemas.microsoft.com/office/drawing/2014/main" id="{87BDE628-3458-076F-7FBF-A341665ACAC7}"/>
              </a:ext>
            </a:extLst>
          </p:cNvPr>
          <p:cNvCxnSpPr/>
          <p:nvPr/>
        </p:nvCxnSpPr>
        <p:spPr>
          <a:xfrm>
            <a:off x="6874901" y="5344517"/>
            <a:ext cx="568863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4"/>
          <a:stretch>
            <a:fillRect/>
          </a:stretch>
        </p:blipFill>
        <p:spPr>
          <a:xfrm>
            <a:off x="599013" y="3734029"/>
            <a:ext cx="2410091" cy="1403772"/>
          </a:xfrm>
          <a:prstGeom prst="rect">
            <a:avLst/>
          </a:prstGeom>
        </p:spPr>
      </p:pic>
      <p:pic>
        <p:nvPicPr>
          <p:cNvPr id="1026" name="Picture 2" descr="查看源图像"/>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28483" y="2203586"/>
            <a:ext cx="1894339" cy="1136603"/>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17E9C8C0-7F46-9B5E-3383-8404913228DE}"/>
              </a:ext>
            </a:extLst>
          </p:cNvPr>
          <p:cNvSpPr/>
          <p:nvPr/>
        </p:nvSpPr>
        <p:spPr>
          <a:xfrm>
            <a:off x="491114" y="1849933"/>
            <a:ext cx="2625893" cy="3710608"/>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995BE5E-D217-2A15-2BAC-CB8E41323A9D}"/>
              </a:ext>
            </a:extLst>
          </p:cNvPr>
          <p:cNvSpPr/>
          <p:nvPr/>
        </p:nvSpPr>
        <p:spPr>
          <a:xfrm>
            <a:off x="4701182" y="1744117"/>
            <a:ext cx="7128778" cy="2313162"/>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1778051" cy="369332"/>
          </a:xfrm>
          <a:prstGeom prst="rect">
            <a:avLst/>
          </a:prstGeom>
          <a:noFill/>
        </p:spPr>
        <p:txBody>
          <a:bodyPr wrap="none" rtlCol="0">
            <a:spAutoFit/>
          </a:bodyPr>
          <a:lstStyle/>
          <a:p>
            <a:r>
              <a:rPr lang="en-US" altLang="zh-CN" b="1" dirty="0">
                <a:latin typeface="+mj-ea"/>
                <a:ea typeface="+mj-ea"/>
                <a:cs typeface="+mj-ea"/>
              </a:rPr>
              <a:t>6.</a:t>
            </a:r>
            <a:r>
              <a:rPr lang="zh-CN" altLang="en-US" b="1" dirty="0">
                <a:latin typeface="+mj-ea"/>
                <a:ea typeface="+mj-ea"/>
                <a:cs typeface="+mj-ea"/>
              </a:rPr>
              <a:t>后端异步实现</a:t>
            </a:r>
          </a:p>
        </p:txBody>
      </p:sp>
      <p:sp>
        <p:nvSpPr>
          <p:cNvPr id="3" name="文本框 2"/>
          <p:cNvSpPr txBox="1"/>
          <p:nvPr/>
        </p:nvSpPr>
        <p:spPr>
          <a:xfrm>
            <a:off x="733425" y="1107440"/>
            <a:ext cx="6490335" cy="830997"/>
          </a:xfrm>
          <a:prstGeom prst="rect">
            <a:avLst/>
          </a:prstGeom>
          <a:noFill/>
        </p:spPr>
        <p:txBody>
          <a:bodyPr wrap="square" rtlCol="0">
            <a:spAutoFit/>
          </a:bodyPr>
          <a:lstStyle/>
          <a:p>
            <a:r>
              <a:rPr lang="zh-CN" altLang="en-US" sz="2400" b="1" dirty="0">
                <a:latin typeface="+mj-ea"/>
                <a:ea typeface="+mj-ea"/>
                <a:cs typeface="+mj-ea"/>
                <a:sym typeface="+mn-ea"/>
              </a:rPr>
              <a:t>后端架构：</a:t>
            </a:r>
            <a:r>
              <a:rPr lang="en-US" altLang="zh-CN" sz="2400" b="1" dirty="0">
                <a:latin typeface="+mj-ea"/>
                <a:ea typeface="+mj-ea"/>
                <a:cs typeface="+mj-ea"/>
                <a:sym typeface="+mn-ea"/>
              </a:rPr>
              <a:t>flask</a:t>
            </a:r>
            <a:r>
              <a:rPr lang="zh-CN" altLang="en-US" sz="2400" b="1" dirty="0">
                <a:latin typeface="+mj-ea"/>
                <a:ea typeface="+mj-ea"/>
                <a:cs typeface="+mj-ea"/>
                <a:sym typeface="+mn-ea"/>
              </a:rPr>
              <a:t>框架</a:t>
            </a:r>
            <a:r>
              <a:rPr lang="en-US" altLang="zh-CN" sz="2400" b="1" dirty="0">
                <a:latin typeface="+mj-ea"/>
                <a:ea typeface="+mj-ea"/>
                <a:cs typeface="+mj-ea"/>
                <a:sym typeface="+mn-ea"/>
              </a:rPr>
              <a:t>+</a:t>
            </a:r>
            <a:r>
              <a:rPr lang="en-US" altLang="zh-CN" sz="2400" b="1" dirty="0" err="1">
                <a:latin typeface="+mj-ea"/>
                <a:ea typeface="+mj-ea"/>
                <a:cs typeface="+mj-ea"/>
                <a:sym typeface="+mn-ea"/>
              </a:rPr>
              <a:t>redis</a:t>
            </a:r>
            <a:r>
              <a:rPr lang="zh-CN" altLang="en-US" sz="2400" b="1" dirty="0">
                <a:latin typeface="+mj-ea"/>
                <a:ea typeface="+mj-ea"/>
                <a:cs typeface="+mj-ea"/>
                <a:sym typeface="+mn-ea"/>
              </a:rPr>
              <a:t>服务器</a:t>
            </a:r>
            <a:r>
              <a:rPr lang="en-US" altLang="zh-CN" sz="2400" b="1" dirty="0">
                <a:latin typeface="+mj-ea"/>
                <a:ea typeface="+mj-ea"/>
                <a:cs typeface="+mj-ea"/>
                <a:sym typeface="+mn-ea"/>
              </a:rPr>
              <a:t>+celery</a:t>
            </a:r>
            <a:r>
              <a:rPr lang="zh-CN" altLang="en-US" sz="2400" b="1" dirty="0">
                <a:latin typeface="+mj-ea"/>
                <a:ea typeface="+mj-ea"/>
                <a:cs typeface="+mj-ea"/>
                <a:sym typeface="+mn-ea"/>
              </a:rPr>
              <a:t>库</a:t>
            </a:r>
            <a:endParaRPr lang="zh-CN" altLang="en-US" sz="2400" b="1" dirty="0">
              <a:latin typeface="+mj-ea"/>
              <a:ea typeface="+mj-ea"/>
              <a:cs typeface="+mj-ea"/>
            </a:endParaRPr>
          </a:p>
          <a:p>
            <a:endParaRPr lang="zh-CN" altLang="en-US" sz="2400" b="1" dirty="0">
              <a:latin typeface="+mj-ea"/>
              <a:ea typeface="+mj-ea"/>
              <a:cs typeface="+mj-ea"/>
            </a:endParaRPr>
          </a:p>
        </p:txBody>
      </p:sp>
      <p:sp>
        <p:nvSpPr>
          <p:cNvPr id="4" name="文本框 3"/>
          <p:cNvSpPr txBox="1"/>
          <p:nvPr/>
        </p:nvSpPr>
        <p:spPr>
          <a:xfrm>
            <a:off x="513979" y="5522117"/>
            <a:ext cx="6790232" cy="1138773"/>
          </a:xfrm>
          <a:prstGeom prst="rect">
            <a:avLst/>
          </a:prstGeom>
          <a:noFill/>
        </p:spPr>
        <p:txBody>
          <a:bodyPr wrap="square" rtlCol="0">
            <a:spAutoFit/>
          </a:bodyPr>
          <a:lstStyle/>
          <a:p>
            <a:pPr>
              <a:lnSpc>
                <a:spcPct val="120000"/>
              </a:lnSpc>
            </a:pPr>
            <a:endParaRPr lang="en-US" altLang="zh-CN" sz="2000" b="1" dirty="0">
              <a:latin typeface="+mn-ea"/>
              <a:ea typeface="+mn-ea"/>
              <a:cs typeface="+mn-ea"/>
            </a:endParaRPr>
          </a:p>
          <a:p>
            <a:pPr>
              <a:lnSpc>
                <a:spcPct val="120000"/>
              </a:lnSpc>
            </a:pPr>
            <a:r>
              <a:rPr lang="en-US" altLang="zh-CN" sz="2000" b="1" dirty="0">
                <a:latin typeface="+mn-ea"/>
                <a:ea typeface="+mn-ea"/>
                <a:cs typeface="+mn-ea"/>
                <a:sym typeface="+mn-ea"/>
              </a:rPr>
              <a:t>Celery</a:t>
            </a:r>
            <a:r>
              <a:rPr lang="zh-CN" altLang="en-US" sz="2000" b="1" dirty="0">
                <a:latin typeface="+mn-ea"/>
                <a:ea typeface="+mn-ea"/>
                <a:cs typeface="+mn-ea"/>
                <a:sym typeface="+mn-ea"/>
              </a:rPr>
              <a:t>库起到桥梁的作用，将</a:t>
            </a:r>
            <a:r>
              <a:rPr lang="en-US" altLang="zh-CN" sz="2000" b="1" dirty="0">
                <a:latin typeface="+mn-ea"/>
                <a:ea typeface="+mn-ea"/>
                <a:cs typeface="+mn-ea"/>
                <a:sym typeface="+mn-ea"/>
              </a:rPr>
              <a:t>flask</a:t>
            </a:r>
            <a:r>
              <a:rPr lang="zh-CN" altLang="en-US" sz="2000" b="1" dirty="0">
                <a:latin typeface="+mn-ea"/>
                <a:ea typeface="+mn-ea"/>
                <a:cs typeface="+mn-ea"/>
                <a:sym typeface="+mn-ea"/>
              </a:rPr>
              <a:t>与</a:t>
            </a:r>
            <a:r>
              <a:rPr lang="en-US" altLang="zh-CN" sz="2000" b="1" dirty="0" err="1">
                <a:latin typeface="+mn-ea"/>
                <a:ea typeface="+mn-ea"/>
                <a:cs typeface="+mn-ea"/>
                <a:sym typeface="+mn-ea"/>
              </a:rPr>
              <a:t>redis</a:t>
            </a:r>
            <a:r>
              <a:rPr lang="zh-CN" altLang="en-US" sz="2000" b="1" dirty="0">
                <a:latin typeface="+mn-ea"/>
                <a:ea typeface="+mn-ea"/>
                <a:cs typeface="+mn-ea"/>
                <a:sym typeface="+mn-ea"/>
              </a:rPr>
              <a:t>服务器连接起来</a:t>
            </a:r>
            <a:endParaRPr lang="en-US" altLang="zh-CN" sz="2000" b="1" dirty="0">
              <a:latin typeface="+mn-ea"/>
              <a:ea typeface="+mn-ea"/>
              <a:cs typeface="+mn-ea"/>
            </a:endParaRPr>
          </a:p>
          <a:p>
            <a:endParaRPr lang="zh-CN" altLang="en-US" sz="2000" b="1" dirty="0">
              <a:latin typeface="+mn-ea"/>
              <a:ea typeface="+mn-ea"/>
              <a:cs typeface="+mn-ea"/>
            </a:endParaRPr>
          </a:p>
        </p:txBody>
      </p:sp>
      <p:pic>
        <p:nvPicPr>
          <p:cNvPr id="5" name="图片 4"/>
          <p:cNvPicPr>
            <a:picLocks noChangeAspect="1"/>
          </p:cNvPicPr>
          <p:nvPr/>
        </p:nvPicPr>
        <p:blipFill>
          <a:blip r:embed="rId6"/>
          <a:stretch>
            <a:fillRect/>
          </a:stretch>
        </p:blipFill>
        <p:spPr>
          <a:xfrm>
            <a:off x="740133" y="2301692"/>
            <a:ext cx="2105555" cy="824131"/>
          </a:xfrm>
          <a:prstGeom prst="rect">
            <a:avLst/>
          </a:prstGeom>
        </p:spPr>
      </p:pic>
      <p:pic>
        <p:nvPicPr>
          <p:cNvPr id="6" name="图片 5"/>
          <p:cNvPicPr>
            <a:picLocks noChangeAspect="1"/>
          </p:cNvPicPr>
          <p:nvPr/>
        </p:nvPicPr>
        <p:blipFill>
          <a:blip r:embed="rId7"/>
          <a:stretch>
            <a:fillRect/>
          </a:stretch>
        </p:blipFill>
        <p:spPr>
          <a:xfrm>
            <a:off x="5398561" y="2104157"/>
            <a:ext cx="1219200" cy="1219200"/>
          </a:xfrm>
          <a:prstGeom prst="rect">
            <a:avLst/>
          </a:prstGeom>
        </p:spPr>
      </p:pic>
      <p:cxnSp>
        <p:nvCxnSpPr>
          <p:cNvPr id="7" name="直接箭头连接符 6"/>
          <p:cNvCxnSpPr/>
          <p:nvPr/>
        </p:nvCxnSpPr>
        <p:spPr>
          <a:xfrm>
            <a:off x="6689728" y="2608873"/>
            <a:ext cx="243875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887840" y="2608873"/>
            <a:ext cx="243875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p:cNvCxnSpPr>
          <p:nvPr/>
        </p:nvCxnSpPr>
        <p:spPr>
          <a:xfrm flipH="1">
            <a:off x="1792910" y="3125823"/>
            <a:ext cx="1" cy="6007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5058D34-8DE9-7CBA-8DE7-DCF55A4729D7}"/>
              </a:ext>
            </a:extLst>
          </p:cNvPr>
          <p:cNvSpPr txBox="1"/>
          <p:nvPr/>
        </p:nvSpPr>
        <p:spPr>
          <a:xfrm>
            <a:off x="8660394" y="273645"/>
            <a:ext cx="4225021" cy="615553"/>
          </a:xfrm>
          <a:prstGeom prst="rect">
            <a:avLst/>
          </a:prstGeom>
          <a:noFill/>
        </p:spPr>
        <p:txBody>
          <a:bodyPr wrap="square" rtlCol="0">
            <a:spAutoFit/>
          </a:bodyPr>
          <a:lstStyle/>
          <a:p>
            <a:r>
              <a:rPr lang="en-US" altLang="zh-CN" sz="1600" b="1" dirty="0">
                <a:latin typeface="+mn-ea"/>
                <a:ea typeface="+mn-ea"/>
                <a:cs typeface="+mn-ea"/>
                <a:sym typeface="+mn-ea"/>
              </a:rPr>
              <a:t>Flask</a:t>
            </a:r>
            <a:r>
              <a:rPr lang="zh-CN" altLang="en-US" sz="1600" b="1" dirty="0">
                <a:latin typeface="+mn-ea"/>
                <a:ea typeface="+mn-ea"/>
                <a:cs typeface="+mn-ea"/>
                <a:sym typeface="+mn-ea"/>
              </a:rPr>
              <a:t>原生不支持异步 于是采用如此架构</a:t>
            </a:r>
            <a:endParaRPr lang="en-US" altLang="zh-CN" sz="1600" b="1" dirty="0">
              <a:latin typeface="+mn-ea"/>
              <a:ea typeface="+mn-ea"/>
              <a:cs typeface="+mn-ea"/>
              <a:sym typeface="+mn-ea"/>
            </a:endParaRPr>
          </a:p>
          <a:p>
            <a:endParaRPr lang="zh-CN" altLang="en-US" dirty="0"/>
          </a:p>
        </p:txBody>
      </p:sp>
      <p:sp>
        <p:nvSpPr>
          <p:cNvPr id="13" name="文本框 12">
            <a:extLst>
              <a:ext uri="{FF2B5EF4-FFF2-40B4-BE49-F238E27FC236}">
                <a16:creationId xmlns:a16="http://schemas.microsoft.com/office/drawing/2014/main" id="{9C2922FE-C0BC-C291-2194-383AB6F12441}"/>
              </a:ext>
            </a:extLst>
          </p:cNvPr>
          <p:cNvSpPr txBox="1"/>
          <p:nvPr/>
        </p:nvSpPr>
        <p:spPr>
          <a:xfrm>
            <a:off x="9128482" y="3641293"/>
            <a:ext cx="1894339" cy="369332"/>
          </a:xfrm>
          <a:prstGeom prst="rect">
            <a:avLst/>
          </a:prstGeom>
          <a:noFill/>
        </p:spPr>
        <p:txBody>
          <a:bodyPr wrap="square" rtlCol="0">
            <a:spAutoFit/>
          </a:bodyPr>
          <a:lstStyle/>
          <a:p>
            <a:r>
              <a:rPr lang="zh-CN" altLang="en-US" dirty="0"/>
              <a:t>异步模块</a:t>
            </a:r>
          </a:p>
        </p:txBody>
      </p:sp>
      <p:sp>
        <p:nvSpPr>
          <p:cNvPr id="15" name="文本框 14">
            <a:extLst>
              <a:ext uri="{FF2B5EF4-FFF2-40B4-BE49-F238E27FC236}">
                <a16:creationId xmlns:a16="http://schemas.microsoft.com/office/drawing/2014/main" id="{A765E8D8-36DC-E550-E9FD-38A74958F451}"/>
              </a:ext>
            </a:extLst>
          </p:cNvPr>
          <p:cNvSpPr txBox="1"/>
          <p:nvPr/>
        </p:nvSpPr>
        <p:spPr>
          <a:xfrm>
            <a:off x="577218" y="5145305"/>
            <a:ext cx="2410091" cy="369332"/>
          </a:xfrm>
          <a:prstGeom prst="rect">
            <a:avLst/>
          </a:prstGeom>
          <a:noFill/>
        </p:spPr>
        <p:txBody>
          <a:bodyPr wrap="square" rtlCol="0">
            <a:spAutoFit/>
          </a:bodyPr>
          <a:lstStyle/>
          <a:p>
            <a:r>
              <a:rPr lang="zh-CN" altLang="en-US" dirty="0"/>
              <a:t>顺序模块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arn(inVertic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4" grpId="0"/>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A433F40-E784-A8A9-3A40-B0B938B51621}"/>
              </a:ext>
            </a:extLst>
          </p:cNvPr>
          <p:cNvPicPr>
            <a:picLocks noChangeAspect="1"/>
          </p:cNvPicPr>
          <p:nvPr/>
        </p:nvPicPr>
        <p:blipFill>
          <a:blip r:embed="rId4"/>
          <a:stretch>
            <a:fillRect/>
          </a:stretch>
        </p:blipFill>
        <p:spPr>
          <a:xfrm>
            <a:off x="12032238" y="1398770"/>
            <a:ext cx="504056" cy="504056"/>
          </a:xfrm>
          <a:prstGeom prst="rect">
            <a:avLst/>
          </a:prstGeom>
        </p:spPr>
      </p:pic>
      <p:pic>
        <p:nvPicPr>
          <p:cNvPr id="7" name="图片 6">
            <a:extLst>
              <a:ext uri="{FF2B5EF4-FFF2-40B4-BE49-F238E27FC236}">
                <a16:creationId xmlns:a16="http://schemas.microsoft.com/office/drawing/2014/main" id="{39E10973-81D2-1399-9FE1-1AFE6B007DF9}"/>
              </a:ext>
            </a:extLst>
          </p:cNvPr>
          <p:cNvPicPr>
            <a:picLocks noChangeAspect="1"/>
          </p:cNvPicPr>
          <p:nvPr/>
        </p:nvPicPr>
        <p:blipFill>
          <a:blip r:embed="rId5"/>
          <a:stretch>
            <a:fillRect/>
          </a:stretch>
        </p:blipFill>
        <p:spPr>
          <a:xfrm>
            <a:off x="6069335" y="1418302"/>
            <a:ext cx="1180364" cy="464993"/>
          </a:xfrm>
          <a:prstGeom prst="rect">
            <a:avLst/>
          </a:prstGeom>
        </p:spPr>
      </p:pic>
      <p:pic>
        <p:nvPicPr>
          <p:cNvPr id="37" name="图片 36">
            <a:extLst>
              <a:ext uri="{FF2B5EF4-FFF2-40B4-BE49-F238E27FC236}">
                <a16:creationId xmlns:a16="http://schemas.microsoft.com/office/drawing/2014/main" id="{0AB99B2D-E4D6-A20A-BD51-7C58143CB9C6}"/>
              </a:ext>
            </a:extLst>
          </p:cNvPr>
          <p:cNvPicPr>
            <a:picLocks noChangeAspect="1"/>
          </p:cNvPicPr>
          <p:nvPr/>
        </p:nvPicPr>
        <p:blipFill>
          <a:blip r:embed="rId6"/>
          <a:stretch>
            <a:fillRect/>
          </a:stretch>
        </p:blipFill>
        <p:spPr>
          <a:xfrm>
            <a:off x="1701475" y="1434165"/>
            <a:ext cx="337615" cy="337615"/>
          </a:xfrm>
          <a:prstGeom prst="rect">
            <a:avLst/>
          </a:prstGeom>
        </p:spPr>
      </p:pic>
      <p:pic>
        <p:nvPicPr>
          <p:cNvPr id="38" name="图片 37">
            <a:extLst>
              <a:ext uri="{FF2B5EF4-FFF2-40B4-BE49-F238E27FC236}">
                <a16:creationId xmlns:a16="http://schemas.microsoft.com/office/drawing/2014/main" id="{2D31433A-F740-D0AA-F453-79BE9FCD5146}"/>
              </a:ext>
            </a:extLst>
          </p:cNvPr>
          <p:cNvPicPr>
            <a:picLocks noChangeAspect="1"/>
          </p:cNvPicPr>
          <p:nvPr/>
        </p:nvPicPr>
        <p:blipFill>
          <a:blip r:embed="rId7"/>
          <a:stretch>
            <a:fillRect/>
          </a:stretch>
        </p:blipFill>
        <p:spPr>
          <a:xfrm>
            <a:off x="2172855" y="1388177"/>
            <a:ext cx="364785" cy="423939"/>
          </a:xfrm>
          <a:prstGeom prst="rect">
            <a:avLst/>
          </a:prstGeom>
        </p:spPr>
      </p:pic>
      <p:sp>
        <p:nvSpPr>
          <p:cNvPr id="4" name="矩形 3">
            <a:extLst>
              <a:ext uri="{FF2B5EF4-FFF2-40B4-BE49-F238E27FC236}">
                <a16:creationId xmlns:a16="http://schemas.microsoft.com/office/drawing/2014/main" id="{8BEA8A77-8C5F-7AB7-BCD4-7B92E7048F51}"/>
              </a:ext>
            </a:extLst>
          </p:cNvPr>
          <p:cNvSpPr/>
          <p:nvPr/>
        </p:nvSpPr>
        <p:spPr>
          <a:xfrm>
            <a:off x="4269135" y="1332443"/>
            <a:ext cx="3168352" cy="5270435"/>
          </a:xfrm>
          <a:prstGeom prst="rect">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B095437-11BB-8BC9-DF5A-C5C04BF994EE}"/>
              </a:ext>
            </a:extLst>
          </p:cNvPr>
          <p:cNvSpPr/>
          <p:nvPr/>
        </p:nvSpPr>
        <p:spPr>
          <a:xfrm>
            <a:off x="8901926" y="1324138"/>
            <a:ext cx="3672408" cy="3767921"/>
          </a:xfrm>
          <a:prstGeom prst="rect">
            <a:avLst/>
          </a:prstGeom>
          <a:solidFill>
            <a:schemeClr val="tx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p>
        </p:txBody>
      </p:sp>
      <p:pic>
        <p:nvPicPr>
          <p:cNvPr id="6" name="图片 5">
            <a:extLst>
              <a:ext uri="{FF2B5EF4-FFF2-40B4-BE49-F238E27FC236}">
                <a16:creationId xmlns:a16="http://schemas.microsoft.com/office/drawing/2014/main" id="{1EBB424A-EBB2-F629-DC92-6C1133A1E2DD}"/>
              </a:ext>
            </a:extLst>
          </p:cNvPr>
          <p:cNvPicPr>
            <a:picLocks noChangeAspect="1"/>
          </p:cNvPicPr>
          <p:nvPr/>
        </p:nvPicPr>
        <p:blipFill>
          <a:blip r:embed="rId8"/>
          <a:stretch>
            <a:fillRect/>
          </a:stretch>
        </p:blipFill>
        <p:spPr>
          <a:xfrm>
            <a:off x="9992803" y="5828777"/>
            <a:ext cx="1587823" cy="944655"/>
          </a:xfrm>
          <a:prstGeom prst="rect">
            <a:avLst/>
          </a:prstGeom>
        </p:spPr>
      </p:pic>
      <p:sp>
        <p:nvSpPr>
          <p:cNvPr id="10" name="矩形 9">
            <a:extLst>
              <a:ext uri="{FF2B5EF4-FFF2-40B4-BE49-F238E27FC236}">
                <a16:creationId xmlns:a16="http://schemas.microsoft.com/office/drawing/2014/main" id="{CDA253FC-DD62-EB9A-4EDF-FC8B1CCC0725}"/>
              </a:ext>
            </a:extLst>
          </p:cNvPr>
          <p:cNvSpPr/>
          <p:nvPr/>
        </p:nvSpPr>
        <p:spPr>
          <a:xfrm>
            <a:off x="294933" y="1332442"/>
            <a:ext cx="2390025" cy="5270435"/>
          </a:xfrm>
          <a:prstGeom prst="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B6BB2856-9376-025C-9ED3-EFC1E02375D9}"/>
              </a:ext>
            </a:extLst>
          </p:cNvPr>
          <p:cNvSpPr/>
          <p:nvPr/>
        </p:nvSpPr>
        <p:spPr>
          <a:xfrm>
            <a:off x="4355291" y="2014706"/>
            <a:ext cx="2962082" cy="464993"/>
          </a:xfrm>
          <a:prstGeom prst="rect">
            <a:avLst/>
          </a:prstGeom>
          <a:solidFill>
            <a:schemeClr val="accent4">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classification()</a:t>
            </a:r>
            <a:endParaRPr lang="zh-CN" altLang="en-US" sz="2800" b="1" dirty="0"/>
          </a:p>
        </p:txBody>
      </p:sp>
      <p:sp>
        <p:nvSpPr>
          <p:cNvPr id="13" name="矩形 12">
            <a:extLst>
              <a:ext uri="{FF2B5EF4-FFF2-40B4-BE49-F238E27FC236}">
                <a16:creationId xmlns:a16="http://schemas.microsoft.com/office/drawing/2014/main" id="{D9293F41-C7A3-2D80-8469-E020B7F37A62}"/>
              </a:ext>
            </a:extLst>
          </p:cNvPr>
          <p:cNvSpPr/>
          <p:nvPr/>
        </p:nvSpPr>
        <p:spPr>
          <a:xfrm>
            <a:off x="4383394" y="5775316"/>
            <a:ext cx="2962082" cy="698094"/>
          </a:xfrm>
          <a:prstGeom prst="rect">
            <a:avLst/>
          </a:prstGeom>
          <a:solidFill>
            <a:schemeClr val="accent4">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t>Classificationstatus</a:t>
            </a:r>
            <a:r>
              <a:rPr lang="zh-CN" altLang="en-US" b="1" dirty="0"/>
              <a:t>（）</a:t>
            </a:r>
          </a:p>
        </p:txBody>
      </p:sp>
      <p:sp>
        <p:nvSpPr>
          <p:cNvPr id="14" name="箭头: 下 13">
            <a:extLst>
              <a:ext uri="{FF2B5EF4-FFF2-40B4-BE49-F238E27FC236}">
                <a16:creationId xmlns:a16="http://schemas.microsoft.com/office/drawing/2014/main" id="{71A95CCF-F5DD-A15A-1D6A-8BC2E136D03C}"/>
              </a:ext>
            </a:extLst>
          </p:cNvPr>
          <p:cNvSpPr/>
          <p:nvPr/>
        </p:nvSpPr>
        <p:spPr>
          <a:xfrm>
            <a:off x="10126062" y="2700595"/>
            <a:ext cx="1224136" cy="990768"/>
          </a:xfrm>
          <a:prstGeom prst="downArrow">
            <a:avLst/>
          </a:prstGeom>
          <a:solidFill>
            <a:schemeClr val="tx2">
              <a:lumMod val="40000"/>
              <a:lumOff val="6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调用</a:t>
            </a:r>
          </a:p>
        </p:txBody>
      </p:sp>
      <p:sp>
        <p:nvSpPr>
          <p:cNvPr id="15" name="文本框 14">
            <a:extLst>
              <a:ext uri="{FF2B5EF4-FFF2-40B4-BE49-F238E27FC236}">
                <a16:creationId xmlns:a16="http://schemas.microsoft.com/office/drawing/2014/main" id="{4B52AB7B-92F4-06E1-57F6-FD184197AE12}"/>
              </a:ext>
            </a:extLst>
          </p:cNvPr>
          <p:cNvSpPr txBox="1"/>
          <p:nvPr/>
        </p:nvSpPr>
        <p:spPr>
          <a:xfrm>
            <a:off x="9013599" y="1941144"/>
            <a:ext cx="3372982" cy="646331"/>
          </a:xfrm>
          <a:prstGeom prst="rect">
            <a:avLst/>
          </a:prstGeom>
          <a:solidFill>
            <a:schemeClr val="tx2">
              <a:lumMod val="40000"/>
              <a:lumOff val="60000"/>
              <a:alpha val="77000"/>
            </a:schemeClr>
          </a:solidFill>
        </p:spPr>
        <p:txBody>
          <a:bodyPr wrap="square" rtlCol="0">
            <a:spAutoFit/>
          </a:bodyPr>
          <a:lstStyle/>
          <a:p>
            <a:r>
              <a:rPr lang="en-US" altLang="zh-CN" sz="3600" b="1" dirty="0">
                <a:solidFill>
                  <a:schemeClr val="bg1"/>
                </a:solidFill>
              </a:rPr>
              <a:t>  Classification()</a:t>
            </a:r>
            <a:endParaRPr lang="zh-CN" altLang="en-US" sz="3600" b="1" dirty="0">
              <a:solidFill>
                <a:schemeClr val="bg1"/>
              </a:solidFill>
            </a:endParaRPr>
          </a:p>
        </p:txBody>
      </p:sp>
      <p:sp>
        <p:nvSpPr>
          <p:cNvPr id="18" name="箭头: 下 17">
            <a:extLst>
              <a:ext uri="{FF2B5EF4-FFF2-40B4-BE49-F238E27FC236}">
                <a16:creationId xmlns:a16="http://schemas.microsoft.com/office/drawing/2014/main" id="{0BAE54C9-7DBA-C0B5-8A6C-E96D5A97862B}"/>
              </a:ext>
            </a:extLst>
          </p:cNvPr>
          <p:cNvSpPr/>
          <p:nvPr/>
        </p:nvSpPr>
        <p:spPr>
          <a:xfrm>
            <a:off x="10126062" y="4830660"/>
            <a:ext cx="1321304" cy="944656"/>
          </a:xfrm>
          <a:prstGeom prst="downArrow">
            <a:avLst/>
          </a:prstGeom>
          <a:solidFill>
            <a:schemeClr val="tx2">
              <a:lumMod val="40000"/>
              <a:lumOff val="6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状态写入</a:t>
            </a:r>
          </a:p>
        </p:txBody>
      </p:sp>
      <p:sp>
        <p:nvSpPr>
          <p:cNvPr id="24" name="箭头: 下 23">
            <a:extLst>
              <a:ext uri="{FF2B5EF4-FFF2-40B4-BE49-F238E27FC236}">
                <a16:creationId xmlns:a16="http://schemas.microsoft.com/office/drawing/2014/main" id="{A998723C-CC33-C788-E75D-6611B6E52CDD}"/>
              </a:ext>
            </a:extLst>
          </p:cNvPr>
          <p:cNvSpPr/>
          <p:nvPr/>
        </p:nvSpPr>
        <p:spPr>
          <a:xfrm rot="16200000">
            <a:off x="7757060" y="1667552"/>
            <a:ext cx="885722" cy="1180364"/>
          </a:xfrm>
          <a:prstGeom prst="downArrow">
            <a:avLst/>
          </a:prstGeom>
          <a:solidFill>
            <a:schemeClr val="tx2">
              <a:lumMod val="40000"/>
              <a:lumOff val="6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调用</a:t>
            </a:r>
          </a:p>
        </p:txBody>
      </p:sp>
      <p:sp>
        <p:nvSpPr>
          <p:cNvPr id="26" name="箭头: 左右 25">
            <a:extLst>
              <a:ext uri="{FF2B5EF4-FFF2-40B4-BE49-F238E27FC236}">
                <a16:creationId xmlns:a16="http://schemas.microsoft.com/office/drawing/2014/main" id="{ACFB6D01-A846-8834-D3B3-B4324AB91117}"/>
              </a:ext>
            </a:extLst>
          </p:cNvPr>
          <p:cNvSpPr/>
          <p:nvPr/>
        </p:nvSpPr>
        <p:spPr>
          <a:xfrm>
            <a:off x="2815214" y="1867850"/>
            <a:ext cx="1323666" cy="706990"/>
          </a:xfrm>
          <a:prstGeom prst="leftRightArrow">
            <a:avLst/>
          </a:prstGeom>
          <a:solidFill>
            <a:schemeClr val="accent1">
              <a:lumMod val="20000"/>
              <a:lumOff val="8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接口</a:t>
            </a:r>
          </a:p>
        </p:txBody>
      </p:sp>
      <p:sp>
        <p:nvSpPr>
          <p:cNvPr id="27" name="箭头: 左右 26">
            <a:extLst>
              <a:ext uri="{FF2B5EF4-FFF2-40B4-BE49-F238E27FC236}">
                <a16:creationId xmlns:a16="http://schemas.microsoft.com/office/drawing/2014/main" id="{F3B895E0-78E3-7E64-E73F-5704197A8023}"/>
              </a:ext>
            </a:extLst>
          </p:cNvPr>
          <p:cNvSpPr/>
          <p:nvPr/>
        </p:nvSpPr>
        <p:spPr>
          <a:xfrm>
            <a:off x="2807148" y="5727697"/>
            <a:ext cx="1323666" cy="706990"/>
          </a:xfrm>
          <a:prstGeom prst="leftRightArrow">
            <a:avLst/>
          </a:prstGeom>
          <a:solidFill>
            <a:schemeClr val="accent1">
              <a:lumMod val="20000"/>
              <a:lumOff val="8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接口</a:t>
            </a:r>
          </a:p>
        </p:txBody>
      </p:sp>
      <p:sp>
        <p:nvSpPr>
          <p:cNvPr id="28" name="箭头: 左右 27">
            <a:extLst>
              <a:ext uri="{FF2B5EF4-FFF2-40B4-BE49-F238E27FC236}">
                <a16:creationId xmlns:a16="http://schemas.microsoft.com/office/drawing/2014/main" id="{C0B803DD-6672-3CAF-3D08-5D5FC2E10091}"/>
              </a:ext>
            </a:extLst>
          </p:cNvPr>
          <p:cNvSpPr/>
          <p:nvPr/>
        </p:nvSpPr>
        <p:spPr>
          <a:xfrm>
            <a:off x="7538440" y="5755144"/>
            <a:ext cx="2324899" cy="783990"/>
          </a:xfrm>
          <a:prstGeom prst="leftRightArrow">
            <a:avLst/>
          </a:prstGeom>
          <a:solidFill>
            <a:schemeClr val="accent1">
              <a:lumMod val="20000"/>
              <a:lumOff val="8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解析状态</a:t>
            </a:r>
          </a:p>
        </p:txBody>
      </p:sp>
      <p:sp>
        <p:nvSpPr>
          <p:cNvPr id="30" name="矩形 29">
            <a:extLst>
              <a:ext uri="{FF2B5EF4-FFF2-40B4-BE49-F238E27FC236}">
                <a16:creationId xmlns:a16="http://schemas.microsoft.com/office/drawing/2014/main" id="{AC6AE3E6-9D60-12DC-8E04-39C3AB85428D}"/>
              </a:ext>
            </a:extLst>
          </p:cNvPr>
          <p:cNvSpPr/>
          <p:nvPr/>
        </p:nvSpPr>
        <p:spPr>
          <a:xfrm>
            <a:off x="589845" y="1867850"/>
            <a:ext cx="1800200" cy="772175"/>
          </a:xfrm>
          <a:prstGeom prst="rect">
            <a:avLst/>
          </a:prstGeom>
          <a:solidFill>
            <a:srgbClr val="FBBF09"/>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BUTTON</a:t>
            </a:r>
            <a:endParaRPr lang="zh-CN" altLang="en-US" dirty="0"/>
          </a:p>
        </p:txBody>
      </p:sp>
      <p:sp>
        <p:nvSpPr>
          <p:cNvPr id="31" name="矩形 30">
            <a:extLst>
              <a:ext uri="{FF2B5EF4-FFF2-40B4-BE49-F238E27FC236}">
                <a16:creationId xmlns:a16="http://schemas.microsoft.com/office/drawing/2014/main" id="{E1CCADBA-1272-9618-6833-C6CF02246306}"/>
              </a:ext>
            </a:extLst>
          </p:cNvPr>
          <p:cNvSpPr/>
          <p:nvPr/>
        </p:nvSpPr>
        <p:spPr>
          <a:xfrm>
            <a:off x="573599" y="5662512"/>
            <a:ext cx="1800200" cy="772175"/>
          </a:xfrm>
          <a:prstGeom prst="rect">
            <a:avLst/>
          </a:prstGeom>
          <a:solidFill>
            <a:srgbClr val="FBBF09"/>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NANOBAR</a:t>
            </a:r>
            <a:endParaRPr lang="zh-CN" altLang="en-US" dirty="0"/>
          </a:p>
        </p:txBody>
      </p:sp>
      <p:sp>
        <p:nvSpPr>
          <p:cNvPr id="32" name="文本框 31">
            <a:extLst>
              <a:ext uri="{FF2B5EF4-FFF2-40B4-BE49-F238E27FC236}">
                <a16:creationId xmlns:a16="http://schemas.microsoft.com/office/drawing/2014/main" id="{00E7AF4D-3487-79C8-95DF-9B5EBDA53F55}"/>
              </a:ext>
            </a:extLst>
          </p:cNvPr>
          <p:cNvSpPr txBox="1"/>
          <p:nvPr/>
        </p:nvSpPr>
        <p:spPr>
          <a:xfrm>
            <a:off x="589845" y="2946939"/>
            <a:ext cx="1783954" cy="1477328"/>
          </a:xfrm>
          <a:prstGeom prst="rect">
            <a:avLst/>
          </a:prstGeom>
          <a:noFill/>
        </p:spPr>
        <p:txBody>
          <a:bodyPr wrap="square" rtlCol="0">
            <a:spAutoFit/>
          </a:bodyPr>
          <a:lstStyle/>
          <a:p>
            <a:r>
              <a:rPr lang="zh-CN" altLang="en-US" dirty="0"/>
              <a:t>前端</a:t>
            </a:r>
            <a:r>
              <a:rPr lang="zh-CN" altLang="en-US" b="1" dirty="0"/>
              <a:t>按钮</a:t>
            </a:r>
            <a:r>
              <a:rPr lang="zh-CN" altLang="en-US" dirty="0"/>
              <a:t>通过</a:t>
            </a:r>
            <a:r>
              <a:rPr lang="en-US" altLang="zh-CN" dirty="0" err="1"/>
              <a:t>js</a:t>
            </a:r>
            <a:r>
              <a:rPr lang="zh-CN" altLang="en-US" dirty="0"/>
              <a:t>访问接口启动后端算法</a:t>
            </a:r>
            <a:endParaRPr lang="en-US" altLang="zh-CN" dirty="0"/>
          </a:p>
          <a:p>
            <a:endParaRPr lang="en-US" altLang="zh-CN" dirty="0"/>
          </a:p>
          <a:p>
            <a:r>
              <a:rPr lang="en-US" altLang="zh-CN" dirty="0"/>
              <a:t>----------------------</a:t>
            </a:r>
            <a:endParaRPr lang="zh-CN" altLang="en-US" dirty="0"/>
          </a:p>
        </p:txBody>
      </p:sp>
      <p:sp>
        <p:nvSpPr>
          <p:cNvPr id="33" name="文本框 32">
            <a:extLst>
              <a:ext uri="{FF2B5EF4-FFF2-40B4-BE49-F238E27FC236}">
                <a16:creationId xmlns:a16="http://schemas.microsoft.com/office/drawing/2014/main" id="{DF21FB89-F692-98BB-372E-A736A7E0AC8F}"/>
              </a:ext>
            </a:extLst>
          </p:cNvPr>
          <p:cNvSpPr txBox="1"/>
          <p:nvPr/>
        </p:nvSpPr>
        <p:spPr>
          <a:xfrm>
            <a:off x="606091" y="4293993"/>
            <a:ext cx="1783954" cy="1200329"/>
          </a:xfrm>
          <a:prstGeom prst="rect">
            <a:avLst/>
          </a:prstGeom>
          <a:noFill/>
        </p:spPr>
        <p:txBody>
          <a:bodyPr wrap="square" rtlCol="0">
            <a:spAutoFit/>
          </a:bodyPr>
          <a:lstStyle/>
          <a:p>
            <a:r>
              <a:rPr lang="zh-CN" altLang="en-US" dirty="0"/>
              <a:t>前端通过</a:t>
            </a:r>
            <a:r>
              <a:rPr lang="en-US" altLang="zh-CN" dirty="0"/>
              <a:t>jQuery</a:t>
            </a:r>
            <a:r>
              <a:rPr lang="zh-CN" altLang="en-US" dirty="0"/>
              <a:t>不断获取后端任务状态并以此</a:t>
            </a:r>
            <a:r>
              <a:rPr lang="zh-CN" altLang="en-US" b="1" dirty="0"/>
              <a:t>更新进度条</a:t>
            </a:r>
          </a:p>
        </p:txBody>
      </p:sp>
      <p:sp>
        <p:nvSpPr>
          <p:cNvPr id="35" name="文本框 34">
            <a:extLst>
              <a:ext uri="{FF2B5EF4-FFF2-40B4-BE49-F238E27FC236}">
                <a16:creationId xmlns:a16="http://schemas.microsoft.com/office/drawing/2014/main" id="{88C69537-014E-17E4-9BBB-71691EAF6064}"/>
              </a:ext>
            </a:extLst>
          </p:cNvPr>
          <p:cNvSpPr txBox="1"/>
          <p:nvPr/>
        </p:nvSpPr>
        <p:spPr>
          <a:xfrm>
            <a:off x="4418846" y="2700595"/>
            <a:ext cx="2830853" cy="1754326"/>
          </a:xfrm>
          <a:prstGeom prst="rect">
            <a:avLst/>
          </a:prstGeom>
          <a:noFill/>
        </p:spPr>
        <p:txBody>
          <a:bodyPr wrap="square" rtlCol="0">
            <a:spAutoFit/>
          </a:bodyPr>
          <a:lstStyle/>
          <a:p>
            <a:r>
              <a:rPr lang="en-US" altLang="zh-CN" dirty="0"/>
              <a:t>Flask</a:t>
            </a:r>
            <a:r>
              <a:rPr lang="zh-CN" altLang="en-US" dirty="0"/>
              <a:t>框架内将</a:t>
            </a:r>
            <a:r>
              <a:rPr lang="en-US" altLang="zh-CN" dirty="0"/>
              <a:t>celery</a:t>
            </a:r>
            <a:r>
              <a:rPr lang="zh-CN" altLang="en-US" dirty="0"/>
              <a:t>框架中的函数封装一层并将</a:t>
            </a:r>
            <a:r>
              <a:rPr lang="zh-CN" altLang="en-US" b="1" dirty="0"/>
              <a:t>接口</a:t>
            </a:r>
            <a:r>
              <a:rPr lang="zh-CN" altLang="en-US" dirty="0"/>
              <a:t>暴露给前端</a:t>
            </a:r>
            <a:endParaRPr lang="en-US" altLang="zh-CN" dirty="0"/>
          </a:p>
          <a:p>
            <a:endParaRPr lang="en-US" altLang="zh-CN" dirty="0"/>
          </a:p>
          <a:p>
            <a:endParaRPr lang="en-US" altLang="zh-CN" dirty="0"/>
          </a:p>
          <a:p>
            <a:r>
              <a:rPr lang="en-US" altLang="zh-CN" dirty="0"/>
              <a:t>-------------------------------------</a:t>
            </a:r>
            <a:endParaRPr lang="zh-CN" altLang="en-US" dirty="0"/>
          </a:p>
        </p:txBody>
      </p:sp>
      <p:sp>
        <p:nvSpPr>
          <p:cNvPr id="36" name="文本框 35">
            <a:extLst>
              <a:ext uri="{FF2B5EF4-FFF2-40B4-BE49-F238E27FC236}">
                <a16:creationId xmlns:a16="http://schemas.microsoft.com/office/drawing/2014/main" id="{9AE21482-E988-3C6C-01FD-4BEE8B064A06}"/>
              </a:ext>
            </a:extLst>
          </p:cNvPr>
          <p:cNvSpPr txBox="1"/>
          <p:nvPr/>
        </p:nvSpPr>
        <p:spPr>
          <a:xfrm>
            <a:off x="4502768" y="4454921"/>
            <a:ext cx="2632926" cy="923330"/>
          </a:xfrm>
          <a:prstGeom prst="rect">
            <a:avLst/>
          </a:prstGeom>
          <a:noFill/>
        </p:spPr>
        <p:txBody>
          <a:bodyPr wrap="square" rtlCol="0">
            <a:spAutoFit/>
          </a:bodyPr>
          <a:lstStyle/>
          <a:p>
            <a:r>
              <a:rPr lang="zh-CN" altLang="en-US" dirty="0"/>
              <a:t>该函数不断</a:t>
            </a:r>
            <a:r>
              <a:rPr lang="zh-CN" altLang="en-US" b="1" dirty="0"/>
              <a:t>解析任务状态</a:t>
            </a:r>
            <a:r>
              <a:rPr lang="zh-CN" altLang="en-US" dirty="0"/>
              <a:t>并打包成</a:t>
            </a:r>
            <a:r>
              <a:rPr lang="en-US" altLang="zh-CN" dirty="0"/>
              <a:t>JSON</a:t>
            </a:r>
            <a:r>
              <a:rPr lang="zh-CN" altLang="en-US" dirty="0"/>
              <a:t>数据格式发送给前端</a:t>
            </a:r>
          </a:p>
        </p:txBody>
      </p:sp>
      <p:sp>
        <p:nvSpPr>
          <p:cNvPr id="40" name="任意多边形 31">
            <a:extLst>
              <a:ext uri="{FF2B5EF4-FFF2-40B4-BE49-F238E27FC236}">
                <a16:creationId xmlns:a16="http://schemas.microsoft.com/office/drawing/2014/main" id="{AB459C88-1363-113F-BFAD-23FBEBE9CAD4}"/>
              </a:ext>
            </a:extLst>
          </p:cNvPr>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30">
            <a:extLst>
              <a:ext uri="{FF2B5EF4-FFF2-40B4-BE49-F238E27FC236}">
                <a16:creationId xmlns:a16="http://schemas.microsoft.com/office/drawing/2014/main" id="{A4BD9C46-58E3-C9EB-1C8B-3CFDF6106C73}"/>
              </a:ext>
            </a:extLst>
          </p:cNvPr>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a:extLst>
              <a:ext uri="{FF2B5EF4-FFF2-40B4-BE49-F238E27FC236}">
                <a16:creationId xmlns:a16="http://schemas.microsoft.com/office/drawing/2014/main" id="{E19A5011-8352-A6CC-F860-83746C8F1267}"/>
              </a:ext>
            </a:extLst>
          </p:cNvPr>
          <p:cNvSpPr txBox="1"/>
          <p:nvPr/>
        </p:nvSpPr>
        <p:spPr>
          <a:xfrm>
            <a:off x="668655" y="212090"/>
            <a:ext cx="3515706" cy="369332"/>
          </a:xfrm>
          <a:prstGeom prst="rect">
            <a:avLst/>
          </a:prstGeom>
          <a:solidFill>
            <a:schemeClr val="bg1">
              <a:alpha val="14000"/>
            </a:schemeClr>
          </a:solidFill>
        </p:spPr>
        <p:txBody>
          <a:bodyPr wrap="none" rtlCol="0">
            <a:spAutoFit/>
          </a:bodyPr>
          <a:lstStyle/>
          <a:p>
            <a:r>
              <a:rPr lang="en-US" altLang="zh-CN" dirty="0">
                <a:latin typeface="+mj-ea"/>
                <a:ea typeface="+mj-ea"/>
                <a:cs typeface="+mj-ea"/>
              </a:rPr>
              <a:t>6&amp;7.</a:t>
            </a:r>
            <a:r>
              <a:rPr lang="zh-CN" altLang="en-US" dirty="0">
                <a:latin typeface="+mj-ea"/>
                <a:ea typeface="+mj-ea"/>
                <a:cs typeface="+mj-ea"/>
              </a:rPr>
              <a:t>异步及实时进度条实现简图</a:t>
            </a:r>
          </a:p>
        </p:txBody>
      </p:sp>
      <p:sp>
        <p:nvSpPr>
          <p:cNvPr id="2" name="矩形 1">
            <a:extLst>
              <a:ext uri="{FF2B5EF4-FFF2-40B4-BE49-F238E27FC236}">
                <a16:creationId xmlns:a16="http://schemas.microsoft.com/office/drawing/2014/main" id="{6ED9E93B-C208-D295-29DB-38586405866D}"/>
              </a:ext>
            </a:extLst>
          </p:cNvPr>
          <p:cNvSpPr/>
          <p:nvPr/>
        </p:nvSpPr>
        <p:spPr>
          <a:xfrm>
            <a:off x="8996523" y="3804483"/>
            <a:ext cx="3464448" cy="861066"/>
          </a:xfrm>
          <a:prstGeom prst="rect">
            <a:avLst/>
          </a:prstGeom>
          <a:solidFill>
            <a:srgbClr val="C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智能解译类</a:t>
            </a:r>
            <a:r>
              <a:rPr lang="en-US" altLang="zh-CN" dirty="0"/>
              <a:t>.</a:t>
            </a:r>
            <a:r>
              <a:rPr lang="zh-CN" altLang="en-US" dirty="0"/>
              <a:t>地物分类函数</a:t>
            </a:r>
            <a:r>
              <a:rPr lang="en-US" altLang="zh-CN" dirty="0"/>
              <a:t>.run()</a:t>
            </a:r>
            <a:endParaRPr lang="zh-CN" altLang="en-US" dirty="0"/>
          </a:p>
        </p:txBody>
      </p:sp>
    </p:spTree>
    <p:extLst>
      <p:ext uri="{BB962C8B-B14F-4D97-AF65-F5344CB8AC3E}">
        <p14:creationId xmlns:p14="http://schemas.microsoft.com/office/powerpoint/2010/main" val="136118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ppt_x"/>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ppt_x"/>
                                          </p:val>
                                        </p:tav>
                                        <p:tav tm="100000">
                                          <p:val>
                                            <p:strVal val="#ppt_x"/>
                                          </p:val>
                                        </p:tav>
                                      </p:tavLst>
                                    </p:anim>
                                    <p:anim calcmode="lin" valueType="num">
                                      <p:cBhvr additive="base">
                                        <p:cTn id="63" dur="500" fill="hold"/>
                                        <p:tgtEl>
                                          <p:spTgt spid="3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500" fill="hold"/>
                                        <p:tgtEl>
                                          <p:spTgt spid="36"/>
                                        </p:tgtEl>
                                        <p:attrNameLst>
                                          <p:attrName>ppt_x</p:attrName>
                                        </p:attrNameLst>
                                      </p:cBhvr>
                                      <p:tavLst>
                                        <p:tav tm="0">
                                          <p:val>
                                            <p:strVal val="#ppt_x"/>
                                          </p:val>
                                        </p:tav>
                                        <p:tav tm="100000">
                                          <p:val>
                                            <p:strVal val="#ppt_x"/>
                                          </p:val>
                                        </p:tav>
                                      </p:tavLst>
                                    </p:anim>
                                    <p:anim calcmode="lin" valueType="num">
                                      <p:cBhvr additive="base">
                                        <p:cTn id="6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additive="base">
                                        <p:cTn id="84" dur="500" fill="hold"/>
                                        <p:tgtEl>
                                          <p:spTgt spid="26"/>
                                        </p:tgtEl>
                                        <p:attrNameLst>
                                          <p:attrName>ppt_x</p:attrName>
                                        </p:attrNameLst>
                                      </p:cBhvr>
                                      <p:tavLst>
                                        <p:tav tm="0">
                                          <p:val>
                                            <p:strVal val="#ppt_x"/>
                                          </p:val>
                                        </p:tav>
                                        <p:tav tm="100000">
                                          <p:val>
                                            <p:strVal val="#ppt_x"/>
                                          </p:val>
                                        </p:tav>
                                      </p:tavLst>
                                    </p:anim>
                                    <p:anim calcmode="lin" valueType="num">
                                      <p:cBhvr additive="base">
                                        <p:cTn id="85" dur="500" fill="hold"/>
                                        <p:tgtEl>
                                          <p:spTgt spid="26"/>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 calcmode="lin" valueType="num">
                                      <p:cBhvr additive="base">
                                        <p:cTn id="88" dur="500" fill="hold"/>
                                        <p:tgtEl>
                                          <p:spTgt spid="27"/>
                                        </p:tgtEl>
                                        <p:attrNameLst>
                                          <p:attrName>ppt_x</p:attrName>
                                        </p:attrNameLst>
                                      </p:cBhvr>
                                      <p:tavLst>
                                        <p:tav tm="0">
                                          <p:val>
                                            <p:strVal val="#ppt_x"/>
                                          </p:val>
                                        </p:tav>
                                        <p:tav tm="100000">
                                          <p:val>
                                            <p:strVal val="#ppt_x"/>
                                          </p:val>
                                        </p:tav>
                                      </p:tavLst>
                                    </p:anim>
                                    <p:anim calcmode="lin" valueType="num">
                                      <p:cBhvr additive="base">
                                        <p:cTn id="89" dur="500" fill="hold"/>
                                        <p:tgtEl>
                                          <p:spTgt spid="27"/>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fill="hold"/>
                                        <p:tgtEl>
                                          <p:spTgt spid="31"/>
                                        </p:tgtEl>
                                        <p:attrNameLst>
                                          <p:attrName>ppt_x</p:attrName>
                                        </p:attrNameLst>
                                      </p:cBhvr>
                                      <p:tavLst>
                                        <p:tav tm="0">
                                          <p:val>
                                            <p:strVal val="#ppt_x"/>
                                          </p:val>
                                        </p:tav>
                                        <p:tav tm="100000">
                                          <p:val>
                                            <p:strVal val="#ppt_x"/>
                                          </p:val>
                                        </p:tav>
                                      </p:tavLst>
                                    </p:anim>
                                    <p:anim calcmode="lin" valueType="num">
                                      <p:cBhvr additive="base">
                                        <p:cTn id="93" dur="500" fill="hold"/>
                                        <p:tgtEl>
                                          <p:spTgt spid="31"/>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additive="base">
                                        <p:cTn id="100" dur="500" fill="hold"/>
                                        <p:tgtEl>
                                          <p:spTgt spid="32"/>
                                        </p:tgtEl>
                                        <p:attrNameLst>
                                          <p:attrName>ppt_x</p:attrName>
                                        </p:attrNameLst>
                                      </p:cBhvr>
                                      <p:tavLst>
                                        <p:tav tm="0">
                                          <p:val>
                                            <p:strVal val="#ppt_x"/>
                                          </p:val>
                                        </p:tav>
                                        <p:tav tm="100000">
                                          <p:val>
                                            <p:strVal val="#ppt_x"/>
                                          </p:val>
                                        </p:tav>
                                      </p:tavLst>
                                    </p:anim>
                                    <p:anim calcmode="lin" valueType="num">
                                      <p:cBhvr additive="base">
                                        <p:cTn id="10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3" grpId="0" animBg="1"/>
      <p:bldP spid="14" grpId="0" animBg="1"/>
      <p:bldP spid="15" grpId="0" animBg="1"/>
      <p:bldP spid="18" grpId="0" animBg="1"/>
      <p:bldP spid="24" grpId="0" animBg="1"/>
      <p:bldP spid="26" grpId="0" animBg="1"/>
      <p:bldP spid="27" grpId="0" animBg="1"/>
      <p:bldP spid="28" grpId="0" animBg="1"/>
      <p:bldP spid="30" grpId="0" animBg="1"/>
      <p:bldP spid="31" grpId="0" animBg="1"/>
      <p:bldP spid="32" grpId="0"/>
      <p:bldP spid="33" grpId="0"/>
      <p:bldP spid="35" grpId="0"/>
      <p:bldP spid="36"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1107996" cy="369332"/>
          </a:xfrm>
          <a:prstGeom prst="rect">
            <a:avLst/>
          </a:prstGeom>
          <a:noFill/>
        </p:spPr>
        <p:txBody>
          <a:bodyPr wrap="none" rtlCol="0">
            <a:spAutoFit/>
          </a:bodyPr>
          <a:lstStyle/>
          <a:p>
            <a:r>
              <a:rPr lang="zh-CN" altLang="en-US" b="1" dirty="0">
                <a:latin typeface="+mj-ea"/>
                <a:ea typeface="+mj-ea"/>
                <a:cs typeface="+mj-ea"/>
              </a:rPr>
              <a:t>代码速览</a:t>
            </a:r>
          </a:p>
        </p:txBody>
      </p:sp>
      <p:sp>
        <p:nvSpPr>
          <p:cNvPr id="2" name="文本框 1"/>
          <p:cNvSpPr txBox="1"/>
          <p:nvPr/>
        </p:nvSpPr>
        <p:spPr>
          <a:xfrm>
            <a:off x="8589615" y="217499"/>
            <a:ext cx="4537089" cy="400110"/>
          </a:xfrm>
          <a:prstGeom prst="rect">
            <a:avLst/>
          </a:prstGeom>
          <a:noFill/>
        </p:spPr>
        <p:txBody>
          <a:bodyPr wrap="square" rtlCol="0">
            <a:spAutoFit/>
          </a:bodyPr>
          <a:lstStyle/>
          <a:p>
            <a:r>
              <a:rPr lang="zh-CN" altLang="en-US" sz="2000" b="1" dirty="0">
                <a:latin typeface="+mj-ea"/>
                <a:ea typeface="+mj-ea"/>
                <a:sym typeface="+mn-ea"/>
              </a:rPr>
              <a:t>后端异步实现细节：以地物分类为例</a:t>
            </a:r>
            <a:endParaRPr lang="zh-CN" altLang="en-US" sz="2000" b="1" dirty="0">
              <a:latin typeface="+mj-ea"/>
              <a:ea typeface="+mj-ea"/>
            </a:endParaRPr>
          </a:p>
        </p:txBody>
      </p:sp>
      <p:sp>
        <p:nvSpPr>
          <p:cNvPr id="3" name="内容占位符 2"/>
          <p:cNvSpPr>
            <a:spLocks noGrp="1"/>
          </p:cNvSpPr>
          <p:nvPr/>
        </p:nvSpPr>
        <p:spPr>
          <a:xfrm>
            <a:off x="668653" y="1311910"/>
            <a:ext cx="11472336" cy="3508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6400" b="0" dirty="0">
                <a:solidFill>
                  <a:srgbClr val="DCDCAA"/>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celery</a:t>
            </a:r>
            <a:r>
              <a:rPr lang="en-US" altLang="zh-CN" sz="6400" b="0" dirty="0">
                <a:solidFill>
                  <a:srgbClr val="DCDCAA"/>
                </a:solidFill>
                <a:effectLst/>
                <a:latin typeface="Consolas" panose="020B0609020204030204" pitchFamily="49" charset="0"/>
              </a:rPr>
              <a:t>.task</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bind</a:t>
            </a:r>
            <a:r>
              <a:rPr lang="en-US" altLang="zh-CN" sz="6400" b="0" dirty="0">
                <a:solidFill>
                  <a:srgbClr val="D4D4D4"/>
                </a:solidFill>
                <a:effectLst/>
                <a:latin typeface="Consolas" panose="020B0609020204030204" pitchFamily="49" charset="0"/>
              </a:rPr>
              <a:t>=</a:t>
            </a:r>
            <a:r>
              <a:rPr lang="en-US" altLang="zh-CN" sz="6400" b="0" dirty="0">
                <a:solidFill>
                  <a:srgbClr val="569CD6"/>
                </a:solidFill>
                <a:effectLst/>
                <a:latin typeface="Consolas" panose="020B0609020204030204" pitchFamily="49" charset="0"/>
              </a:rPr>
              <a:t>True</a:t>
            </a:r>
            <a:r>
              <a:rPr lang="en-US" altLang="zh-CN" sz="6400" b="0" dirty="0">
                <a:solidFill>
                  <a:srgbClr val="D4D4D4"/>
                </a:solidFill>
                <a:effectLst/>
                <a:latin typeface="Consolas" panose="020B0609020204030204" pitchFamily="49" charset="0"/>
              </a:rPr>
              <a:t>) </a:t>
            </a:r>
            <a:r>
              <a:rPr lang="en-US" altLang="zh-CN" sz="6400" b="0" dirty="0">
                <a:solidFill>
                  <a:srgbClr val="6A9955"/>
                </a:solidFill>
                <a:effectLst/>
                <a:latin typeface="Consolas" panose="020B0609020204030204" pitchFamily="49" charset="0"/>
              </a:rPr>
              <a:t># </a:t>
            </a:r>
            <a:r>
              <a:rPr lang="zh-CN" altLang="en-US" sz="6400" b="0" dirty="0">
                <a:solidFill>
                  <a:srgbClr val="6A9955"/>
                </a:solidFill>
                <a:effectLst/>
                <a:latin typeface="Consolas" panose="020B0609020204030204" pitchFamily="49" charset="0"/>
              </a:rPr>
              <a:t>地物分类</a:t>
            </a:r>
            <a:r>
              <a:rPr lang="en-US" altLang="zh-CN" sz="6400" b="0" dirty="0">
                <a:solidFill>
                  <a:srgbClr val="6A9955"/>
                </a:solidFill>
                <a:effectLst/>
                <a:latin typeface="Consolas" panose="020B0609020204030204" pitchFamily="49" charset="0"/>
              </a:rPr>
              <a:t>celery</a:t>
            </a:r>
            <a:r>
              <a:rPr lang="zh-CN" altLang="en-US" sz="6400" b="0" dirty="0">
                <a:solidFill>
                  <a:srgbClr val="6A9955"/>
                </a:solidFill>
                <a:effectLst/>
                <a:latin typeface="Consolas" panose="020B0609020204030204" pitchFamily="49" charset="0"/>
              </a:rPr>
              <a:t>任务函数</a:t>
            </a:r>
            <a:endParaRPr lang="zh-CN" altLang="en-US" sz="6400" b="0" dirty="0">
              <a:solidFill>
                <a:srgbClr val="D4D4D4"/>
              </a:solidFill>
              <a:effectLst/>
              <a:latin typeface="Consolas" panose="020B0609020204030204" pitchFamily="49" charset="0"/>
            </a:endParaRPr>
          </a:p>
          <a:p>
            <a:r>
              <a:rPr lang="en-US" altLang="zh-CN" sz="6400" b="0" dirty="0">
                <a:solidFill>
                  <a:srgbClr val="569CD6"/>
                </a:solidFill>
                <a:effectLst/>
                <a:latin typeface="Consolas" panose="020B0609020204030204" pitchFamily="49" charset="0"/>
              </a:rPr>
              <a:t>def</a:t>
            </a:r>
            <a:r>
              <a:rPr lang="en-US" altLang="zh-CN" sz="6400" b="0" dirty="0">
                <a:solidFill>
                  <a:srgbClr val="D4D4D4"/>
                </a:solidFill>
                <a:effectLst/>
                <a:latin typeface="Consolas" panose="020B0609020204030204" pitchFamily="49" charset="0"/>
              </a:rPr>
              <a:t> </a:t>
            </a:r>
            <a:r>
              <a:rPr lang="en-US" altLang="zh-CN" sz="6400" b="0" dirty="0">
                <a:solidFill>
                  <a:srgbClr val="DCDCAA"/>
                </a:solidFill>
                <a:effectLst/>
                <a:latin typeface="Consolas" panose="020B0609020204030204" pitchFamily="49" charset="0"/>
              </a:rPr>
              <a:t>classification</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self</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img_id</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img_path</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save_path_0</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save_path_1</a:t>
            </a:r>
            <a:r>
              <a:rPr lang="en-US" altLang="zh-CN" sz="6400" b="0" dirty="0">
                <a:solidFill>
                  <a:srgbClr val="D4D4D4"/>
                </a:solidFill>
                <a:effectLst/>
                <a:latin typeface="Consolas" panose="020B0609020204030204" pitchFamily="49" charset="0"/>
              </a:rPr>
              <a:t>):  </a:t>
            </a:r>
          </a:p>
          <a:p>
            <a:pPr marL="0" indent="0">
              <a:buNone/>
            </a:pPr>
            <a:r>
              <a:rPr lang="en-US" altLang="zh-CN" sz="6400" dirty="0">
                <a:solidFill>
                  <a:srgbClr val="D4D4D4"/>
                </a:solidFill>
                <a:latin typeface="Consolas" panose="020B0609020204030204" pitchFamily="49" charset="0"/>
              </a:rPr>
              <a:t>      .</a:t>
            </a:r>
            <a:r>
              <a:rPr lang="zh-CN" altLang="en-US" sz="6400" dirty="0">
                <a:solidFill>
                  <a:srgbClr val="D4D4D4"/>
                </a:solidFill>
                <a:latin typeface="Consolas" panose="020B0609020204030204" pitchFamily="49" charset="0"/>
              </a:rPr>
              <a:t> </a:t>
            </a:r>
            <a:r>
              <a:rPr lang="en-US" altLang="zh-CN" sz="6400" dirty="0">
                <a:solidFill>
                  <a:srgbClr val="D4D4D4"/>
                </a:solidFill>
                <a:latin typeface="Consolas" panose="020B0609020204030204" pitchFamily="49" charset="0"/>
              </a:rPr>
              <a:t>.</a:t>
            </a:r>
            <a:r>
              <a:rPr lang="zh-CN" altLang="en-US" sz="6400" dirty="0">
                <a:solidFill>
                  <a:srgbClr val="D4D4D4"/>
                </a:solidFill>
                <a:latin typeface="Consolas" panose="020B0609020204030204" pitchFamily="49" charset="0"/>
              </a:rPr>
              <a:t> </a:t>
            </a:r>
            <a:r>
              <a:rPr lang="en-US" altLang="zh-CN" sz="6400" dirty="0">
                <a:solidFill>
                  <a:srgbClr val="D4D4D4"/>
                </a:solidFill>
                <a:latin typeface="Consolas" panose="020B0609020204030204" pitchFamily="49" charset="0"/>
              </a:rPr>
              <a:t>.</a:t>
            </a:r>
            <a:br>
              <a:rPr lang="en-US" altLang="zh-CN" sz="6400" b="0" dirty="0">
                <a:solidFill>
                  <a:srgbClr val="D4D4D4"/>
                </a:solidFill>
                <a:effectLst/>
                <a:latin typeface="Consolas" panose="020B0609020204030204" pitchFamily="49" charset="0"/>
              </a:rPr>
            </a:br>
            <a:r>
              <a:rPr lang="en-US" altLang="zh-CN" sz="6400" b="0" dirty="0">
                <a:solidFill>
                  <a:srgbClr val="D4D4D4"/>
                </a:solidFill>
                <a:effectLst/>
                <a:latin typeface="Consolas" panose="020B0609020204030204" pitchFamily="49" charset="0"/>
              </a:rPr>
              <a:t>      </a:t>
            </a:r>
            <a:r>
              <a:rPr lang="en-US" altLang="zh-CN" sz="6400" b="0" dirty="0">
                <a:solidFill>
                  <a:srgbClr val="9CDCFE"/>
                </a:solidFill>
                <a:effectLst/>
                <a:latin typeface="Consolas" panose="020B0609020204030204" pitchFamily="49" charset="0"/>
              </a:rPr>
              <a:t>message</a:t>
            </a:r>
            <a:r>
              <a:rPr lang="en-US" altLang="zh-CN" sz="6400" b="0" dirty="0">
                <a:solidFill>
                  <a:srgbClr val="D4D4D4"/>
                </a:solidFill>
                <a:effectLst/>
                <a:latin typeface="Consolas" panose="020B0609020204030204" pitchFamily="49" charset="0"/>
              </a:rPr>
              <a:t> = </a:t>
            </a:r>
            <a:r>
              <a:rPr lang="en-US" altLang="zh-CN" sz="6400" b="0" dirty="0">
                <a:solidFill>
                  <a:srgbClr val="CE9178"/>
                </a:solidFill>
                <a:effectLst/>
                <a:latin typeface="Consolas" panose="020B0609020204030204" pitchFamily="49" charset="0"/>
              </a:rPr>
              <a:t>'</a:t>
            </a:r>
            <a:r>
              <a:rPr lang="zh-CN" altLang="en-US" sz="6400" b="0" dirty="0">
                <a:solidFill>
                  <a:srgbClr val="CE9178"/>
                </a:solidFill>
                <a:effectLst/>
                <a:latin typeface="Consolas" panose="020B0609020204030204" pitchFamily="49" charset="0"/>
              </a:rPr>
              <a:t>核验结果是否存在，请稍等</a:t>
            </a:r>
            <a:r>
              <a:rPr lang="en-US" altLang="zh-CN" sz="6400" b="0" dirty="0">
                <a:solidFill>
                  <a:srgbClr val="CE9178"/>
                </a:solidFill>
                <a:effectLst/>
                <a:latin typeface="Consolas" panose="020B0609020204030204" pitchFamily="49" charset="0"/>
              </a:rPr>
              <a:t>……’</a:t>
            </a:r>
            <a:endParaRPr lang="zh-CN" altLang="en-US" sz="6400" b="0" dirty="0">
              <a:solidFill>
                <a:srgbClr val="D4D4D4"/>
              </a:solidFill>
              <a:effectLst/>
              <a:latin typeface="Consolas" panose="020B0609020204030204" pitchFamily="49" charset="0"/>
            </a:endParaRPr>
          </a:p>
          <a:p>
            <a:pPr marL="0" indent="0">
              <a:buNone/>
            </a:pPr>
            <a:r>
              <a:rPr lang="zh-CN" altLang="en-US" sz="6400" b="0" dirty="0">
                <a:solidFill>
                  <a:srgbClr val="D4D4D4"/>
                </a:solidFill>
                <a:effectLst/>
                <a:latin typeface="Consolas" panose="020B0609020204030204" pitchFamily="49" charset="0"/>
              </a:rPr>
              <a:t>      </a:t>
            </a:r>
            <a:r>
              <a:rPr lang="en-US" altLang="zh-CN" sz="6400" b="0" dirty="0" err="1">
                <a:solidFill>
                  <a:srgbClr val="9CDCFE"/>
                </a:solidFill>
                <a:effectLst/>
                <a:latin typeface="Consolas" panose="020B0609020204030204" pitchFamily="49" charset="0"/>
              </a:rPr>
              <a:t>self</a:t>
            </a:r>
            <a:r>
              <a:rPr lang="en-US" altLang="zh-CN" sz="6400" b="0" dirty="0" err="1">
                <a:solidFill>
                  <a:srgbClr val="D4D4D4"/>
                </a:solidFill>
                <a:effectLst/>
                <a:latin typeface="Consolas" panose="020B0609020204030204" pitchFamily="49" charset="0"/>
              </a:rPr>
              <a:t>.update_state</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state</a:t>
            </a:r>
            <a:r>
              <a:rPr lang="en-US" altLang="zh-CN" sz="6400" b="0" dirty="0">
                <a:solidFill>
                  <a:srgbClr val="D4D4D4"/>
                </a:solidFill>
                <a:effectLst/>
                <a:latin typeface="Consolas" panose="020B0609020204030204" pitchFamily="49" charset="0"/>
              </a:rPr>
              <a:t>=</a:t>
            </a:r>
            <a:r>
              <a:rPr lang="en-US" altLang="zh-CN" sz="6400" b="0" dirty="0">
                <a:solidFill>
                  <a:srgbClr val="CE9178"/>
                </a:solidFill>
                <a:effectLst/>
                <a:latin typeface="Consolas" panose="020B0609020204030204" pitchFamily="49" charset="0"/>
              </a:rPr>
              <a:t>'</a:t>
            </a:r>
            <a:r>
              <a:rPr lang="en-US" altLang="zh-CN" sz="6400" b="0" dirty="0" err="1">
                <a:solidFill>
                  <a:srgbClr val="CE9178"/>
                </a:solidFill>
                <a:effectLst/>
                <a:latin typeface="Consolas" panose="020B0609020204030204" pitchFamily="49" charset="0"/>
              </a:rPr>
              <a:t>PROGRESS'</a:t>
            </a:r>
            <a:r>
              <a:rPr lang="en-US" altLang="zh-CN" sz="6400" b="0" dirty="0" err="1">
                <a:solidFill>
                  <a:srgbClr val="D4D4D4"/>
                </a:solidFill>
                <a:effectLst/>
                <a:latin typeface="Consolas" panose="020B0609020204030204" pitchFamily="49" charset="0"/>
              </a:rPr>
              <a:t>,</a:t>
            </a:r>
            <a:r>
              <a:rPr lang="en-US" altLang="zh-CN" sz="6400" b="0" dirty="0" err="1">
                <a:solidFill>
                  <a:srgbClr val="9CDCFE"/>
                </a:solidFill>
                <a:effectLst/>
                <a:latin typeface="Consolas" panose="020B0609020204030204" pitchFamily="49" charset="0"/>
              </a:rPr>
              <a:t>meta</a:t>
            </a:r>
            <a:r>
              <a:rPr lang="en-US" altLang="zh-CN" sz="6400" b="0" dirty="0">
                <a:solidFill>
                  <a:srgbClr val="D4D4D4"/>
                </a:solidFill>
                <a:effectLst/>
                <a:latin typeface="Consolas" panose="020B0609020204030204" pitchFamily="49" charset="0"/>
              </a:rPr>
              <a:t>={</a:t>
            </a:r>
            <a:r>
              <a:rPr lang="en-US" altLang="zh-CN" sz="6400" b="0" dirty="0">
                <a:solidFill>
                  <a:srgbClr val="CE9178"/>
                </a:solidFill>
                <a:effectLst/>
                <a:latin typeface="Consolas" panose="020B0609020204030204" pitchFamily="49" charset="0"/>
              </a:rPr>
              <a:t>'current'</a:t>
            </a:r>
            <a:r>
              <a:rPr lang="en-US" altLang="zh-CN" sz="6400" b="0" dirty="0">
                <a:solidFill>
                  <a:srgbClr val="D4D4D4"/>
                </a:solidFill>
                <a:effectLst/>
                <a:latin typeface="Consolas" panose="020B0609020204030204" pitchFamily="49" charset="0"/>
              </a:rPr>
              <a:t>: </a:t>
            </a:r>
            <a:r>
              <a:rPr lang="en-US" altLang="zh-CN" sz="6400" b="0" dirty="0">
                <a:solidFill>
                  <a:srgbClr val="B5CEA8"/>
                </a:solidFill>
                <a:effectLst/>
                <a:latin typeface="Consolas" panose="020B0609020204030204" pitchFamily="49" charset="0"/>
              </a:rPr>
              <a:t>20</a:t>
            </a:r>
            <a:r>
              <a:rPr lang="en-US" altLang="zh-CN" sz="6400" b="0" dirty="0">
                <a:solidFill>
                  <a:srgbClr val="D4D4D4"/>
                </a:solidFill>
                <a:effectLst/>
                <a:latin typeface="Consolas" panose="020B0609020204030204" pitchFamily="49" charset="0"/>
              </a:rPr>
              <a:t>, </a:t>
            </a:r>
            <a:r>
              <a:rPr lang="en-US" altLang="zh-CN" sz="6400" b="0" dirty="0">
                <a:solidFill>
                  <a:srgbClr val="CE9178"/>
                </a:solidFill>
                <a:effectLst/>
                <a:latin typeface="Consolas" panose="020B0609020204030204" pitchFamily="49" charset="0"/>
              </a:rPr>
              <a:t>'total’</a:t>
            </a:r>
            <a:r>
              <a:rPr lang="en-US" altLang="zh-CN" sz="6400" b="0" dirty="0">
                <a:solidFill>
                  <a:srgbClr val="D4D4D4"/>
                </a:solidFill>
                <a:effectLst/>
                <a:latin typeface="Consolas" panose="020B0609020204030204" pitchFamily="49" charset="0"/>
              </a:rPr>
              <a:t>:</a:t>
            </a:r>
          </a:p>
          <a:p>
            <a:pPr marL="0" indent="0">
              <a:buNone/>
            </a:pPr>
            <a:r>
              <a:rPr lang="en-US" altLang="zh-CN" sz="6400" b="0" dirty="0">
                <a:solidFill>
                  <a:srgbClr val="D4D4D4"/>
                </a:solidFill>
                <a:effectLst/>
                <a:latin typeface="Consolas" panose="020B0609020204030204" pitchFamily="49" charset="0"/>
              </a:rPr>
              <a:t>      </a:t>
            </a:r>
            <a:r>
              <a:rPr lang="en-US" altLang="zh-CN" sz="6400" b="0" dirty="0">
                <a:solidFill>
                  <a:srgbClr val="B5CEA8"/>
                </a:solidFill>
                <a:effectLst/>
                <a:latin typeface="Consolas" panose="020B0609020204030204" pitchFamily="49" charset="0"/>
              </a:rPr>
              <a:t>100</a:t>
            </a:r>
            <a:r>
              <a:rPr lang="en-US" altLang="zh-CN" sz="6400" b="0" dirty="0">
                <a:solidFill>
                  <a:srgbClr val="D4D4D4"/>
                </a:solidFill>
                <a:effectLst/>
                <a:latin typeface="Consolas" panose="020B0609020204030204" pitchFamily="49" charset="0"/>
              </a:rPr>
              <a:t>,</a:t>
            </a:r>
            <a:r>
              <a:rPr lang="en-US" altLang="zh-CN" sz="6400" b="0" dirty="0">
                <a:solidFill>
                  <a:srgbClr val="CE9178"/>
                </a:solidFill>
                <a:effectLst/>
                <a:latin typeface="Consolas" panose="020B0609020204030204" pitchFamily="49" charset="0"/>
              </a:rPr>
              <a:t>‘status’</a:t>
            </a:r>
            <a:r>
              <a:rPr lang="en-US" altLang="zh-CN" sz="6400" b="0" dirty="0">
                <a:solidFill>
                  <a:srgbClr val="D4D4D4"/>
                </a:solidFill>
                <a:effectLst/>
                <a:latin typeface="Consolas" panose="020B0609020204030204" pitchFamily="49" charset="0"/>
              </a:rPr>
              <a:t>: </a:t>
            </a:r>
            <a:r>
              <a:rPr lang="en-US" altLang="zh-CN" sz="6400" b="0" dirty="0">
                <a:solidFill>
                  <a:srgbClr val="9CDCFE"/>
                </a:solidFill>
                <a:effectLst/>
                <a:latin typeface="Consolas" panose="020B0609020204030204" pitchFamily="49" charset="0"/>
              </a:rPr>
              <a:t>message</a:t>
            </a:r>
            <a:r>
              <a:rPr lang="en-US" altLang="zh-CN" sz="6400" b="0" dirty="0">
                <a:solidFill>
                  <a:srgbClr val="D4D4D4"/>
                </a:solidFill>
                <a:effectLst/>
                <a:latin typeface="Consolas" panose="020B0609020204030204" pitchFamily="49" charset="0"/>
              </a:rPr>
              <a:t>})# </a:t>
            </a:r>
            <a:r>
              <a:rPr lang="zh-CN" altLang="en-US" sz="6400" b="0" dirty="0">
                <a:solidFill>
                  <a:srgbClr val="D4D4D4"/>
                </a:solidFill>
                <a:effectLst/>
                <a:latin typeface="Consolas" panose="020B0609020204030204" pitchFamily="49" charset="0"/>
              </a:rPr>
              <a:t>不断写入状态</a:t>
            </a:r>
            <a:endParaRPr lang="en-US" altLang="zh-CN" sz="6400" b="0" dirty="0">
              <a:solidFill>
                <a:srgbClr val="D4D4D4"/>
              </a:solidFill>
              <a:effectLst/>
              <a:latin typeface="Consolas" panose="020B0609020204030204" pitchFamily="49" charset="0"/>
            </a:endParaRPr>
          </a:p>
          <a:p>
            <a:pPr marL="0" indent="0">
              <a:buNone/>
            </a:pPr>
            <a:r>
              <a:rPr lang="en-US" altLang="zh-CN" sz="6400" b="0" dirty="0">
                <a:solidFill>
                  <a:srgbClr val="D4D4D4"/>
                </a:solidFill>
                <a:effectLst/>
                <a:latin typeface="Consolas" panose="020B0609020204030204" pitchFamily="49" charset="0"/>
              </a:rPr>
              <a:t>      </a:t>
            </a:r>
            <a:r>
              <a:rPr lang="en-US" altLang="zh-CN" sz="6400" b="0" dirty="0">
                <a:solidFill>
                  <a:srgbClr val="C586C0"/>
                </a:solidFill>
                <a:effectLst/>
                <a:latin typeface="Consolas" panose="020B0609020204030204" pitchFamily="49" charset="0"/>
              </a:rPr>
              <a:t>if</a:t>
            </a:r>
            <a:r>
              <a:rPr lang="en-US" altLang="zh-CN" sz="6400" b="0" dirty="0">
                <a:solidFill>
                  <a:srgbClr val="D4D4D4"/>
                </a:solidFill>
                <a:effectLst/>
                <a:latin typeface="Consolas" panose="020B0609020204030204" pitchFamily="49" charset="0"/>
              </a:rPr>
              <a:t> </a:t>
            </a:r>
            <a:r>
              <a:rPr lang="en-US" altLang="zh-CN" sz="6400" b="0" dirty="0">
                <a:solidFill>
                  <a:srgbClr val="569CD6"/>
                </a:solidFill>
                <a:effectLst/>
                <a:latin typeface="Consolas" panose="020B0609020204030204" pitchFamily="49" charset="0"/>
              </a:rPr>
              <a:t>not</a:t>
            </a:r>
            <a:r>
              <a:rPr lang="en-US" altLang="zh-CN" sz="6400" b="0" dirty="0">
                <a:solidFill>
                  <a:srgbClr val="D4D4D4"/>
                </a:solidFill>
                <a:effectLst/>
                <a:latin typeface="Consolas" panose="020B0609020204030204" pitchFamily="49" charset="0"/>
              </a:rPr>
              <a:t> </a:t>
            </a:r>
            <a:r>
              <a:rPr lang="en-US" altLang="zh-CN" sz="6400" b="0" dirty="0" err="1">
                <a:solidFill>
                  <a:srgbClr val="4EC9B0"/>
                </a:solidFill>
                <a:effectLst/>
                <a:latin typeface="Consolas" panose="020B0609020204030204" pitchFamily="49" charset="0"/>
              </a:rPr>
              <a:t>os</a:t>
            </a:r>
            <a:r>
              <a:rPr lang="en-US" altLang="zh-CN" sz="6400" b="0" dirty="0" err="1">
                <a:solidFill>
                  <a:srgbClr val="D4D4D4"/>
                </a:solidFill>
                <a:effectLst/>
                <a:latin typeface="Consolas" panose="020B0609020204030204" pitchFamily="49" charset="0"/>
              </a:rPr>
              <a:t>.</a:t>
            </a:r>
            <a:r>
              <a:rPr lang="en-US" altLang="zh-CN" sz="6400" b="0" dirty="0" err="1">
                <a:solidFill>
                  <a:srgbClr val="9CDCFE"/>
                </a:solidFill>
                <a:effectLst/>
                <a:latin typeface="Consolas" panose="020B0609020204030204" pitchFamily="49" charset="0"/>
              </a:rPr>
              <a:t>path</a:t>
            </a:r>
            <a:r>
              <a:rPr lang="en-US" altLang="zh-CN" sz="6400" b="0" dirty="0" err="1">
                <a:solidFill>
                  <a:srgbClr val="D4D4D4"/>
                </a:solidFill>
                <a:effectLst/>
                <a:latin typeface="Consolas" panose="020B0609020204030204" pitchFamily="49" charset="0"/>
              </a:rPr>
              <a:t>.</a:t>
            </a:r>
            <a:r>
              <a:rPr lang="en-US" altLang="zh-CN" sz="6400" b="0" dirty="0" err="1">
                <a:solidFill>
                  <a:srgbClr val="DCDCAA"/>
                </a:solidFill>
                <a:effectLst/>
                <a:latin typeface="Consolas" panose="020B0609020204030204" pitchFamily="49" charset="0"/>
              </a:rPr>
              <a:t>exists</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save_path_1</a:t>
            </a:r>
            <a:r>
              <a:rPr lang="en-US" altLang="zh-CN" sz="6400" b="0" dirty="0">
                <a:solidFill>
                  <a:srgbClr val="D4D4D4"/>
                </a:solidFill>
                <a:effectLst/>
                <a:latin typeface="Consolas" panose="020B0609020204030204" pitchFamily="49" charset="0"/>
              </a:rPr>
              <a:t>): </a:t>
            </a:r>
            <a:r>
              <a:rPr lang="en-US" altLang="zh-CN" sz="6400" b="0" dirty="0">
                <a:solidFill>
                  <a:srgbClr val="6A9955"/>
                </a:solidFill>
                <a:effectLst/>
                <a:latin typeface="Consolas" panose="020B0609020204030204" pitchFamily="49" charset="0"/>
              </a:rPr>
              <a:t># </a:t>
            </a:r>
            <a:r>
              <a:rPr lang="zh-CN" altLang="en-US" sz="6400" b="0" dirty="0">
                <a:solidFill>
                  <a:srgbClr val="6A9955"/>
                </a:solidFill>
                <a:effectLst/>
                <a:latin typeface="Consolas" panose="020B0609020204030204" pitchFamily="49" charset="0"/>
              </a:rPr>
              <a:t>不存在才会生成</a:t>
            </a:r>
            <a:endParaRPr lang="zh-CN" altLang="en-US" sz="6400" b="0" dirty="0">
              <a:solidFill>
                <a:srgbClr val="D4D4D4"/>
              </a:solidFill>
              <a:effectLst/>
              <a:latin typeface="Consolas" panose="020B0609020204030204" pitchFamily="49" charset="0"/>
            </a:endParaRPr>
          </a:p>
          <a:p>
            <a:pPr marL="0" indent="0">
              <a:buNone/>
            </a:pPr>
            <a:r>
              <a:rPr lang="zh-CN" altLang="en-US" sz="6400" b="0" dirty="0">
                <a:solidFill>
                  <a:srgbClr val="D4D4D4"/>
                </a:solidFill>
                <a:effectLst/>
                <a:latin typeface="Consolas" panose="020B0609020204030204" pitchFamily="49" charset="0"/>
              </a:rPr>
              <a:t>      </a:t>
            </a:r>
            <a:r>
              <a:rPr lang="en-US" altLang="zh-CN" sz="6400" b="0" dirty="0">
                <a:solidFill>
                  <a:srgbClr val="9CDCFE"/>
                </a:solidFill>
                <a:effectLst/>
                <a:latin typeface="Consolas" panose="020B0609020204030204" pitchFamily="49" charset="0"/>
              </a:rPr>
              <a:t>run</a:t>
            </a:r>
            <a:r>
              <a:rPr lang="en-US" altLang="zh-CN" sz="6400" b="0" dirty="0">
                <a:solidFill>
                  <a:srgbClr val="D4D4D4"/>
                </a:solidFill>
                <a:effectLst/>
                <a:latin typeface="Consolas" panose="020B0609020204030204" pitchFamily="49" charset="0"/>
              </a:rPr>
              <a:t> = </a:t>
            </a:r>
            <a:r>
              <a:rPr lang="en-US" altLang="zh-CN" sz="6400" b="0" dirty="0" err="1">
                <a:solidFill>
                  <a:srgbClr val="4EC9B0"/>
                </a:solidFill>
                <a:effectLst/>
                <a:latin typeface="Consolas" panose="020B0609020204030204" pitchFamily="49" charset="0"/>
              </a:rPr>
              <a:t>predict_classification</a:t>
            </a:r>
            <a:r>
              <a:rPr lang="en-US" altLang="zh-CN" sz="6400" b="0" dirty="0" err="1">
                <a:solidFill>
                  <a:srgbClr val="D4D4D4"/>
                </a:solidFill>
                <a:effectLst/>
                <a:latin typeface="Consolas" panose="020B0609020204030204" pitchFamily="49" charset="0"/>
              </a:rPr>
              <a:t>.</a:t>
            </a:r>
            <a:r>
              <a:rPr lang="en-US" altLang="zh-CN" sz="6400" b="0" dirty="0" err="1">
                <a:solidFill>
                  <a:srgbClr val="4EC9B0"/>
                </a:solidFill>
                <a:effectLst/>
                <a:latin typeface="Consolas" panose="020B0609020204030204" pitchFamily="49" charset="0"/>
              </a:rPr>
              <a:t>Predict_classification</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img_path</a:t>
            </a:r>
            <a:r>
              <a:rPr lang="en-US" altLang="zh-CN" sz="6400" b="0" dirty="0">
                <a:solidFill>
                  <a:srgbClr val="D4D4D4"/>
                </a:solidFill>
                <a:effectLst/>
                <a:latin typeface="Consolas" panose="020B0609020204030204" pitchFamily="49" charset="0"/>
              </a:rPr>
              <a:t>,</a:t>
            </a:r>
            <a:r>
              <a:rPr lang="en-US" altLang="zh-CN" sz="6400" b="0" dirty="0">
                <a:solidFill>
                  <a:srgbClr val="9CDCFE"/>
                </a:solidFill>
                <a:effectLst/>
                <a:latin typeface="Consolas" panose="020B0609020204030204" pitchFamily="49" charset="0"/>
              </a:rPr>
              <a:t>save_path_1</a:t>
            </a:r>
            <a:r>
              <a:rPr lang="en-US" altLang="zh-CN" sz="6400" b="0" dirty="0">
                <a:solidFill>
                  <a:srgbClr val="D4D4D4"/>
                </a:solidFill>
                <a:effectLst/>
                <a:latin typeface="Consolas" panose="020B0609020204030204" pitchFamily="49" charset="0"/>
              </a:rPr>
              <a:t>)</a:t>
            </a:r>
          </a:p>
          <a:p>
            <a:pPr marL="0" indent="0">
              <a:buNone/>
            </a:pPr>
            <a:r>
              <a:rPr lang="en-US" altLang="zh-CN" sz="6400" b="0" dirty="0">
                <a:solidFill>
                  <a:srgbClr val="D4D4D4"/>
                </a:solidFill>
                <a:effectLst/>
                <a:latin typeface="Consolas" panose="020B0609020204030204" pitchFamily="49" charset="0"/>
              </a:rPr>
              <a:t>	# </a:t>
            </a:r>
            <a:r>
              <a:rPr lang="zh-CN" altLang="en-US" sz="6400" b="0" dirty="0">
                <a:solidFill>
                  <a:srgbClr val="D4D4D4"/>
                </a:solidFill>
                <a:effectLst/>
                <a:latin typeface="Consolas" panose="020B0609020204030204" pitchFamily="49" charset="0"/>
              </a:rPr>
              <a:t>这里是真正启动后台</a:t>
            </a:r>
            <a:r>
              <a:rPr lang="en-US" altLang="zh-CN" sz="6400" b="0" dirty="0">
                <a:solidFill>
                  <a:srgbClr val="D4D4D4"/>
                </a:solidFill>
                <a:effectLst/>
                <a:latin typeface="Consolas" panose="020B0609020204030204" pitchFamily="49" charset="0"/>
              </a:rPr>
              <a:t>AI</a:t>
            </a:r>
            <a:r>
              <a:rPr lang="zh-CN" altLang="en-US" sz="6400" b="0" dirty="0">
                <a:solidFill>
                  <a:srgbClr val="D4D4D4"/>
                </a:solidFill>
                <a:effectLst/>
                <a:latin typeface="Consolas" panose="020B0609020204030204" pitchFamily="49" charset="0"/>
              </a:rPr>
              <a:t>算法</a:t>
            </a:r>
            <a:endParaRPr lang="en-US" altLang="zh-CN" sz="6400" b="0" dirty="0">
              <a:solidFill>
                <a:srgbClr val="D4D4D4"/>
              </a:solidFill>
              <a:effectLst/>
              <a:latin typeface="Consolas" panose="020B0609020204030204" pitchFamily="49" charset="0"/>
            </a:endParaRPr>
          </a:p>
          <a:p>
            <a:pPr marL="0" indent="0">
              <a:buNone/>
            </a:pPr>
            <a:r>
              <a:rPr lang="en-US" altLang="zh-CN" sz="6400" b="0" dirty="0">
                <a:solidFill>
                  <a:srgbClr val="D4D4D4"/>
                </a:solidFill>
                <a:effectLst/>
                <a:latin typeface="Consolas" panose="020B0609020204030204" pitchFamily="49" charset="0"/>
              </a:rPr>
              <a:t>      </a:t>
            </a:r>
            <a:r>
              <a:rPr lang="en-US" altLang="zh-CN" sz="6400" b="0" dirty="0" err="1">
                <a:solidFill>
                  <a:srgbClr val="9CDCFE"/>
                </a:solidFill>
                <a:effectLst/>
                <a:latin typeface="Consolas" panose="020B0609020204030204" pitchFamily="49" charset="0"/>
              </a:rPr>
              <a:t>run</a:t>
            </a:r>
            <a:r>
              <a:rPr lang="en-US" altLang="zh-CN" sz="6400" b="0" dirty="0" err="1">
                <a:solidFill>
                  <a:srgbClr val="D4D4D4"/>
                </a:solidFill>
                <a:effectLst/>
                <a:latin typeface="Consolas" panose="020B0609020204030204" pitchFamily="49" charset="0"/>
              </a:rPr>
              <a:t>.</a:t>
            </a:r>
            <a:r>
              <a:rPr lang="en-US" altLang="zh-CN" sz="6400" b="0" dirty="0" err="1">
                <a:solidFill>
                  <a:srgbClr val="DCDCAA"/>
                </a:solidFill>
                <a:effectLst/>
                <a:latin typeface="Consolas" panose="020B0609020204030204" pitchFamily="49" charset="0"/>
              </a:rPr>
              <a:t>Predict</a:t>
            </a:r>
            <a:r>
              <a:rPr lang="en-US" altLang="zh-CN" sz="6400" b="0" dirty="0">
                <a:solidFill>
                  <a:srgbClr val="D4D4D4"/>
                </a:solidFill>
                <a:effectLst/>
                <a:latin typeface="Consolas" panose="020B0609020204030204" pitchFamily="49" charset="0"/>
              </a:rPr>
              <a:t>()</a:t>
            </a:r>
          </a:p>
          <a:p>
            <a:pPr marL="0" indent="0">
              <a:buNone/>
            </a:pPr>
            <a:r>
              <a:rPr lang="en-US" altLang="zh-CN" sz="7200" b="0" dirty="0">
                <a:solidFill>
                  <a:srgbClr val="4EC9B0"/>
                </a:solidFill>
                <a:effectLst/>
                <a:latin typeface="Consolas" panose="020B0609020204030204" pitchFamily="49" charset="0"/>
              </a:rPr>
              <a:t>     </a:t>
            </a:r>
            <a:r>
              <a:rPr lang="en-US" altLang="zh-CN" sz="7200" b="0" dirty="0" err="1">
                <a:solidFill>
                  <a:srgbClr val="4EC9B0"/>
                </a:solidFill>
                <a:effectLst/>
                <a:latin typeface="Consolas" panose="020B0609020204030204" pitchFamily="49" charset="0"/>
              </a:rPr>
              <a:t>time</a:t>
            </a:r>
            <a:r>
              <a:rPr lang="en-US" altLang="zh-CN" sz="7200" b="0" dirty="0" err="1">
                <a:solidFill>
                  <a:srgbClr val="D4D4D4"/>
                </a:solidFill>
                <a:effectLst/>
                <a:latin typeface="Consolas" panose="020B0609020204030204" pitchFamily="49" charset="0"/>
              </a:rPr>
              <a:t>.</a:t>
            </a:r>
            <a:r>
              <a:rPr lang="en-US" altLang="zh-CN" sz="7200" b="0" dirty="0" err="1">
                <a:solidFill>
                  <a:srgbClr val="DCDCAA"/>
                </a:solidFill>
                <a:effectLst/>
                <a:latin typeface="Consolas" panose="020B0609020204030204" pitchFamily="49" charset="0"/>
              </a:rPr>
              <a:t>sleep</a:t>
            </a:r>
            <a:r>
              <a:rPr lang="en-US" altLang="zh-CN" sz="7200" b="0" dirty="0">
                <a:solidFill>
                  <a:srgbClr val="D4D4D4"/>
                </a:solidFill>
                <a:effectLst/>
                <a:latin typeface="Consolas" panose="020B0609020204030204" pitchFamily="49" charset="0"/>
              </a:rPr>
              <a:t>(</a:t>
            </a:r>
            <a:r>
              <a:rPr lang="en-US" altLang="zh-CN" sz="7200" b="0" dirty="0">
                <a:solidFill>
                  <a:srgbClr val="B5CEA8"/>
                </a:solidFill>
                <a:effectLst/>
                <a:latin typeface="Consolas" panose="020B0609020204030204" pitchFamily="49" charset="0"/>
              </a:rPr>
              <a:t>2</a:t>
            </a:r>
            <a:r>
              <a:rPr lang="en-US" altLang="zh-CN" sz="7200" b="0" dirty="0">
                <a:solidFill>
                  <a:srgbClr val="D4D4D4"/>
                </a:solidFill>
                <a:effectLst/>
                <a:latin typeface="Consolas" panose="020B0609020204030204" pitchFamily="49" charset="0"/>
              </a:rPr>
              <a:t>)</a:t>
            </a:r>
          </a:p>
          <a:p>
            <a:pPr marL="0" indent="0">
              <a:buNone/>
            </a:pPr>
            <a:r>
              <a:rPr lang="en-US" altLang="zh-CN" sz="7200" b="0" dirty="0">
                <a:solidFill>
                  <a:srgbClr val="D4D4D4"/>
                </a:solidFill>
                <a:effectLst/>
                <a:latin typeface="Consolas" panose="020B0609020204030204" pitchFamily="49" charset="0"/>
              </a:rPr>
              <a:t>     . . .</a:t>
            </a:r>
            <a:r>
              <a:rPr lang="zh-CN" altLang="en-US" sz="7200" b="0" dirty="0">
                <a:solidFill>
                  <a:srgbClr val="D4D4D4"/>
                </a:solidFill>
                <a:effectLst/>
                <a:latin typeface="Consolas" panose="020B0609020204030204" pitchFamily="49" charset="0"/>
              </a:rPr>
              <a:t>（略去其余分支）</a:t>
            </a:r>
            <a:endParaRPr lang="en-US" altLang="zh-CN" sz="7200" b="0" dirty="0">
              <a:solidFill>
                <a:srgbClr val="D4D4D4"/>
              </a:solidFill>
              <a:effectLst/>
              <a:latin typeface="Consolas" panose="020B0609020204030204" pitchFamily="49" charset="0"/>
            </a:endParaRPr>
          </a:p>
          <a:p>
            <a:endParaRPr lang="en-US" altLang="zh-CN" sz="2400" b="0" dirty="0">
              <a:solidFill>
                <a:srgbClr val="D4D4D4"/>
              </a:solidFill>
              <a:effectLst/>
              <a:latin typeface="Consolas" panose="020B0609020204030204" pitchFamily="49" charset="0"/>
            </a:endParaRPr>
          </a:p>
          <a:p>
            <a:endParaRPr lang="en-US" altLang="zh-CN" sz="2400" b="0" dirty="0">
              <a:solidFill>
                <a:srgbClr val="D4D4D4"/>
              </a:solidFill>
              <a:effectLst/>
              <a:latin typeface="Consolas" panose="020B0609020204030204" pitchFamily="49" charset="0"/>
            </a:endParaRPr>
          </a:p>
          <a:p>
            <a:pPr marL="0" indent="0">
              <a:buNone/>
            </a:pPr>
            <a:r>
              <a:rPr lang="en-US" altLang="zh-CN" sz="2400" b="0" dirty="0">
                <a:solidFill>
                  <a:srgbClr val="D4D4D4"/>
                </a:solidFill>
                <a:effectLst/>
                <a:latin typeface="Consolas" panose="020B0609020204030204" pitchFamily="49" charset="0"/>
              </a:rPr>
              <a:t>       </a:t>
            </a:r>
          </a:p>
          <a:p>
            <a:pPr marL="0" indent="0">
              <a:buNone/>
            </a:pPr>
            <a:br>
              <a:rPr lang="zh-CN" altLang="en-US" sz="2400" b="0" dirty="0">
                <a:solidFill>
                  <a:srgbClr val="D4D4D4"/>
                </a:solidFill>
                <a:effectLst/>
                <a:latin typeface="Consolas" panose="020B0609020204030204" pitchFamily="49" charset="0"/>
              </a:rPr>
            </a:br>
            <a:endParaRPr lang="zh-CN" altLang="en-US" sz="2400" b="0" dirty="0">
              <a:solidFill>
                <a:srgbClr val="D4D4D4"/>
              </a:solidFill>
              <a:effectLst/>
              <a:latin typeface="Consolas" panose="020B0609020204030204" pitchFamily="49" charset="0"/>
            </a:endParaRPr>
          </a:p>
          <a:p>
            <a:endParaRPr lang="zh-CN" altLang="en-US" dirty="0"/>
          </a:p>
        </p:txBody>
      </p:sp>
      <p:sp>
        <p:nvSpPr>
          <p:cNvPr id="5" name="文本框 4"/>
          <p:cNvSpPr txBox="1"/>
          <p:nvPr/>
        </p:nvSpPr>
        <p:spPr>
          <a:xfrm>
            <a:off x="6285231" y="5200015"/>
            <a:ext cx="5808134"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b="0" dirty="0">
                <a:solidFill>
                  <a:srgbClr val="DCDCAA"/>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app</a:t>
            </a:r>
            <a:r>
              <a:rPr lang="en-US" altLang="zh-CN" b="0" dirty="0">
                <a:solidFill>
                  <a:srgbClr val="DCDCAA"/>
                </a:solidFill>
                <a:effectLst/>
                <a:latin typeface="Consolas" panose="020B0609020204030204" pitchFamily="49" charset="0"/>
              </a:rPr>
              <a:t>.route</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'/classificationstatus/&lt;task_id&gt;'</a:t>
            </a:r>
            <a:r>
              <a:rPr lang="en-US" altLang="zh-CN" b="0" dirty="0">
                <a:solidFill>
                  <a:srgbClr val="D4D4D4"/>
                </a:solidFill>
                <a:effectLst/>
                <a:latin typeface="Consolas" panose="020B0609020204030204" pitchFamily="49" charset="0"/>
              </a:rPr>
              <a:t>)</a:t>
            </a:r>
          </a:p>
          <a:p>
            <a:r>
              <a:rPr lang="en-US" altLang="zh-CN" b="0" dirty="0">
                <a:solidFill>
                  <a:srgbClr val="569CD6"/>
                </a:solidFill>
                <a:effectLst/>
                <a:latin typeface="Consolas" panose="020B0609020204030204" pitchFamily="49" charset="0"/>
              </a:rPr>
              <a:t>def</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classificationstatus</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task_id</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response</a:t>
            </a:r>
            <a:r>
              <a:rPr lang="en-US" altLang="zh-CN" b="0" dirty="0">
                <a:solidFill>
                  <a:srgbClr val="D4D4D4"/>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status_check</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task_id</a:t>
            </a:r>
            <a:r>
              <a:rPr lang="en-US" altLang="zh-CN" b="0" dirty="0">
                <a:solidFill>
                  <a:srgbClr val="D4D4D4"/>
                </a:solidFill>
                <a:effectLst/>
                <a:latin typeface="Consolas" panose="020B0609020204030204" pitchFamily="49" charset="0"/>
              </a:rPr>
              <a:t>)</a:t>
            </a:r>
          </a:p>
          <a:p>
            <a:r>
              <a:rPr lang="en-US" altLang="zh-CN" dirty="0">
                <a:solidFill>
                  <a:srgbClr val="D4D4D4"/>
                </a:solidFill>
                <a:latin typeface="Consolas" panose="020B0609020204030204" pitchFamily="49" charset="0"/>
              </a:rPr>
              <a:t># </a:t>
            </a:r>
            <a:r>
              <a:rPr lang="zh-CN" altLang="en-US" dirty="0">
                <a:solidFill>
                  <a:srgbClr val="D4D4D4"/>
                </a:solidFill>
                <a:latin typeface="Consolas" panose="020B0609020204030204" pitchFamily="49" charset="0"/>
              </a:rPr>
              <a:t>该函数解析</a:t>
            </a:r>
            <a:r>
              <a:rPr lang="en-US" altLang="zh-CN" dirty="0">
                <a:solidFill>
                  <a:srgbClr val="D4D4D4"/>
                </a:solidFill>
                <a:latin typeface="Consolas" panose="020B0609020204030204" pitchFamily="49" charset="0"/>
              </a:rPr>
              <a:t>status</a:t>
            </a:r>
            <a:r>
              <a:rPr lang="zh-CN" altLang="en-US" dirty="0">
                <a:solidFill>
                  <a:srgbClr val="D4D4D4"/>
                </a:solidFill>
                <a:latin typeface="Consolas" panose="020B0609020204030204" pitchFamily="49" charset="0"/>
              </a:rPr>
              <a:t>并返回提示信息</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jsonify</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response</a:t>
            </a:r>
            <a:r>
              <a:rPr lang="en-US" altLang="zh-CN" b="0" dirty="0">
                <a:solidFill>
                  <a:srgbClr val="D4D4D4"/>
                </a:solidFill>
                <a:effectLst/>
                <a:latin typeface="Consolas" panose="020B0609020204030204" pitchFamily="49" charset="0"/>
              </a:rPr>
              <a:t>)</a:t>
            </a:r>
          </a:p>
          <a:p>
            <a:endParaRPr lang="zh-CN" altLang="en-US" dirty="0"/>
          </a:p>
        </p:txBody>
      </p:sp>
      <p:sp>
        <p:nvSpPr>
          <p:cNvPr id="4" name="文本框 3"/>
          <p:cNvSpPr txBox="1"/>
          <p:nvPr/>
        </p:nvSpPr>
        <p:spPr>
          <a:xfrm>
            <a:off x="956096" y="5848578"/>
            <a:ext cx="3073400" cy="922020"/>
          </a:xfrm>
          <a:prstGeom prst="rect">
            <a:avLst/>
          </a:prstGeom>
          <a:noFill/>
        </p:spPr>
        <p:txBody>
          <a:bodyPr wrap="square" rtlCol="0">
            <a:spAutoFit/>
          </a:bodyPr>
          <a:lstStyle/>
          <a:p>
            <a:r>
              <a:rPr lang="zh-CN" altLang="en-US" b="1" dirty="0">
                <a:latin typeface="+mn-ea"/>
                <a:ea typeface="+mn-ea"/>
                <a:cs typeface="+mn-ea"/>
              </a:rPr>
              <a:t>一个</a:t>
            </a:r>
            <a:r>
              <a:rPr lang="en-US" altLang="zh-CN" b="1" dirty="0">
                <a:latin typeface="+mn-ea"/>
                <a:ea typeface="+mn-ea"/>
                <a:cs typeface="+mn-ea"/>
              </a:rPr>
              <a:t>flask</a:t>
            </a:r>
            <a:r>
              <a:rPr lang="zh-CN" altLang="en-US" b="1" dirty="0">
                <a:latin typeface="+mn-ea"/>
                <a:ea typeface="+mn-ea"/>
                <a:cs typeface="+mn-ea"/>
              </a:rPr>
              <a:t>框架内的函数来根据每一个任务编号查询状态并返回给前端</a:t>
            </a:r>
          </a:p>
        </p:txBody>
      </p:sp>
      <p:sp>
        <p:nvSpPr>
          <p:cNvPr id="7" name="箭头: 右 6"/>
          <p:cNvSpPr/>
          <p:nvPr/>
        </p:nvSpPr>
        <p:spPr>
          <a:xfrm rot="16200000">
            <a:off x="1741804" y="4990465"/>
            <a:ext cx="897467" cy="59584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p:cNvSpPr/>
          <p:nvPr/>
        </p:nvSpPr>
        <p:spPr>
          <a:xfrm>
            <a:off x="4556547" y="5848578"/>
            <a:ext cx="897467" cy="59584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1C1B91C-D8FD-89D3-5BD4-DA8DBFBB2E74}"/>
              </a:ext>
            </a:extLst>
          </p:cNvPr>
          <p:cNvPicPr>
            <a:picLocks noChangeAspect="1"/>
          </p:cNvPicPr>
          <p:nvPr/>
        </p:nvPicPr>
        <p:blipFill>
          <a:blip r:embed="rId4"/>
          <a:stretch>
            <a:fillRect/>
          </a:stretch>
        </p:blipFill>
        <p:spPr>
          <a:xfrm>
            <a:off x="11181861" y="713238"/>
            <a:ext cx="959128" cy="574345"/>
          </a:xfrm>
          <a:prstGeom prst="rect">
            <a:avLst/>
          </a:prstGeom>
        </p:spPr>
      </p:pic>
      <p:pic>
        <p:nvPicPr>
          <p:cNvPr id="10" name="图片 9">
            <a:extLst>
              <a:ext uri="{FF2B5EF4-FFF2-40B4-BE49-F238E27FC236}">
                <a16:creationId xmlns:a16="http://schemas.microsoft.com/office/drawing/2014/main" id="{26E5E311-7E87-6F9C-EA51-C77347D414DA}"/>
              </a:ext>
            </a:extLst>
          </p:cNvPr>
          <p:cNvPicPr>
            <a:picLocks noChangeAspect="1"/>
          </p:cNvPicPr>
          <p:nvPr/>
        </p:nvPicPr>
        <p:blipFill>
          <a:blip r:embed="rId5"/>
          <a:stretch>
            <a:fillRect/>
          </a:stretch>
        </p:blipFill>
        <p:spPr>
          <a:xfrm>
            <a:off x="4578347" y="6028099"/>
            <a:ext cx="600706" cy="23680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1107996" cy="369332"/>
          </a:xfrm>
          <a:prstGeom prst="rect">
            <a:avLst/>
          </a:prstGeom>
          <a:noFill/>
        </p:spPr>
        <p:txBody>
          <a:bodyPr wrap="none" rtlCol="0">
            <a:spAutoFit/>
          </a:bodyPr>
          <a:lstStyle/>
          <a:p>
            <a:r>
              <a:rPr lang="zh-CN" altLang="en-US" b="1" dirty="0">
                <a:latin typeface="+mj-ea"/>
                <a:ea typeface="+mj-ea"/>
                <a:cs typeface="+mj-ea"/>
              </a:rPr>
              <a:t>代码速览</a:t>
            </a:r>
          </a:p>
        </p:txBody>
      </p:sp>
      <p:sp>
        <p:nvSpPr>
          <p:cNvPr id="2" name="文本框 1"/>
          <p:cNvSpPr txBox="1"/>
          <p:nvPr/>
        </p:nvSpPr>
        <p:spPr>
          <a:xfrm>
            <a:off x="10496213" y="204866"/>
            <a:ext cx="2269469" cy="400110"/>
          </a:xfrm>
          <a:prstGeom prst="rect">
            <a:avLst/>
          </a:prstGeom>
          <a:noFill/>
        </p:spPr>
        <p:txBody>
          <a:bodyPr wrap="square" rtlCol="0">
            <a:spAutoFit/>
          </a:bodyPr>
          <a:lstStyle/>
          <a:p>
            <a:r>
              <a:rPr lang="zh-CN" altLang="en-US" sz="2000" b="1" dirty="0">
                <a:latin typeface="+mn-ea"/>
                <a:ea typeface="+mn-ea"/>
                <a:sym typeface="+mn-ea"/>
              </a:rPr>
              <a:t>后端异步实现细节</a:t>
            </a:r>
            <a:endParaRPr lang="zh-CN" altLang="en-US" sz="2000" b="1" dirty="0">
              <a:latin typeface="+mn-ea"/>
              <a:ea typeface="+mn-ea"/>
            </a:endParaRPr>
          </a:p>
        </p:txBody>
      </p:sp>
      <p:sp>
        <p:nvSpPr>
          <p:cNvPr id="9" name="内容占位符 2"/>
          <p:cNvSpPr>
            <a:spLocks noGrp="1"/>
          </p:cNvSpPr>
          <p:nvPr/>
        </p:nvSpPr>
        <p:spPr>
          <a:xfrm>
            <a:off x="668654" y="1239732"/>
            <a:ext cx="11858204" cy="2315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0" dirty="0">
                <a:solidFill>
                  <a:srgbClr val="DCDCAA"/>
                </a:solidFill>
                <a:effectLst/>
                <a:latin typeface="Consolas" panose="020B0609020204030204" pitchFamily="49" charset="0"/>
              </a:rPr>
              <a:t> @</a:t>
            </a:r>
            <a:r>
              <a:rPr lang="en-US" altLang="zh-CN" sz="1800" b="0" dirty="0">
                <a:solidFill>
                  <a:srgbClr val="9CDCFE"/>
                </a:solidFill>
                <a:effectLst/>
                <a:latin typeface="Consolas" panose="020B0609020204030204" pitchFamily="49" charset="0"/>
              </a:rPr>
              <a:t>app</a:t>
            </a:r>
            <a:r>
              <a:rPr lang="en-US" altLang="zh-CN" sz="1800" b="0" dirty="0">
                <a:solidFill>
                  <a:srgbClr val="DCDCAA"/>
                </a:solidFill>
                <a:effectLst/>
                <a:latin typeface="Consolas" panose="020B0609020204030204" pitchFamily="49" charset="0"/>
              </a:rPr>
              <a:t>.route</a:t>
            </a:r>
            <a:r>
              <a:rPr lang="en-US" altLang="zh-CN" sz="1800" b="0" dirty="0">
                <a:solidFill>
                  <a:srgbClr val="D4D4D4"/>
                </a:solidFill>
                <a:effectLst/>
                <a:latin typeface="Consolas" panose="020B0609020204030204" pitchFamily="49" charset="0"/>
              </a:rPr>
              <a:t>(</a:t>
            </a:r>
            <a:r>
              <a:rPr lang="en-US" altLang="zh-CN" sz="1800" b="0" dirty="0">
                <a:solidFill>
                  <a:srgbClr val="CE9178"/>
                </a:solidFill>
                <a:effectLst/>
                <a:latin typeface="Consolas" panose="020B0609020204030204" pitchFamily="49" charset="0"/>
              </a:rPr>
              <a:t>'/classification/&lt;img_id&gt;'</a:t>
            </a:r>
            <a:r>
              <a:rPr lang="en-US" altLang="zh-CN" sz="1800" b="0" dirty="0">
                <a:solidFill>
                  <a:srgbClr val="D4D4D4"/>
                </a:solidFill>
                <a:effectLst/>
                <a:latin typeface="Consolas" panose="020B0609020204030204" pitchFamily="49" charset="0"/>
              </a:rPr>
              <a:t>, </a:t>
            </a:r>
            <a:r>
              <a:rPr lang="en-US" altLang="zh-CN" sz="1800" b="0" dirty="0">
                <a:solidFill>
                  <a:srgbClr val="9CDCFE"/>
                </a:solidFill>
                <a:effectLst/>
                <a:latin typeface="Consolas" panose="020B0609020204030204" pitchFamily="49" charset="0"/>
              </a:rPr>
              <a:t>methods</a:t>
            </a:r>
            <a:r>
              <a:rPr lang="en-US" altLang="zh-CN" sz="1800" b="0" dirty="0">
                <a:solidFill>
                  <a:srgbClr val="D4D4D4"/>
                </a:solidFill>
                <a:effectLst/>
                <a:latin typeface="Consolas" panose="020B0609020204030204" pitchFamily="49" charset="0"/>
              </a:rPr>
              <a:t>=[</a:t>
            </a:r>
            <a:r>
              <a:rPr lang="en-US" altLang="zh-CN" sz="1800" b="0" dirty="0">
                <a:solidFill>
                  <a:srgbClr val="CE9178"/>
                </a:solidFill>
                <a:effectLst/>
                <a:latin typeface="Consolas" panose="020B0609020204030204" pitchFamily="49" charset="0"/>
              </a:rPr>
              <a:t>'GET'</a:t>
            </a:r>
            <a:r>
              <a:rPr lang="en-US" altLang="zh-CN" sz="1800" b="0" dirty="0">
                <a:solidFill>
                  <a:srgbClr val="D4D4D4"/>
                </a:solidFill>
                <a:effectLst/>
                <a:latin typeface="Consolas" panose="020B0609020204030204" pitchFamily="49" charset="0"/>
              </a:rPr>
              <a:t>, </a:t>
            </a:r>
            <a:r>
              <a:rPr lang="en-US" altLang="zh-CN" sz="1800" b="0" dirty="0">
                <a:solidFill>
                  <a:srgbClr val="CE9178"/>
                </a:solidFill>
                <a:effectLst/>
                <a:latin typeface="Consolas" panose="020B0609020204030204" pitchFamily="49" charset="0"/>
              </a:rPr>
              <a:t>'POST'</a:t>
            </a:r>
            <a:r>
              <a:rPr lang="en-US" altLang="zh-CN" sz="1800" b="0" dirty="0">
                <a:solidFill>
                  <a:srgbClr val="D4D4D4"/>
                </a:solidFill>
                <a:effectLst/>
                <a:latin typeface="Consolas" panose="020B0609020204030204" pitchFamily="49" charset="0"/>
              </a:rPr>
              <a:t>]) </a:t>
            </a:r>
            <a:r>
              <a:rPr lang="en-US" altLang="zh-CN" sz="1800" b="0" dirty="0">
                <a:solidFill>
                  <a:srgbClr val="6A9955"/>
                </a:solidFill>
                <a:effectLst/>
                <a:latin typeface="Consolas" panose="020B0609020204030204" pitchFamily="49" charset="0"/>
              </a:rPr>
              <a:t># </a:t>
            </a:r>
            <a:r>
              <a:rPr lang="zh-CN" altLang="en-US" sz="1800" b="0" dirty="0">
                <a:solidFill>
                  <a:srgbClr val="6A9955"/>
                </a:solidFill>
                <a:effectLst/>
                <a:latin typeface="Consolas" panose="020B0609020204030204" pitchFamily="49" charset="0"/>
              </a:rPr>
              <a:t>地物分类任务接口</a:t>
            </a:r>
            <a:endParaRPr lang="zh-CN" altLang="en-US" sz="1800" b="0" dirty="0">
              <a:solidFill>
                <a:srgbClr val="D4D4D4"/>
              </a:solidFill>
              <a:effectLst/>
              <a:latin typeface="Consolas" panose="020B0609020204030204" pitchFamily="49" charset="0"/>
            </a:endParaRPr>
          </a:p>
          <a:p>
            <a:pPr marL="0" indent="0">
              <a:buNone/>
            </a:pPr>
            <a:r>
              <a:rPr lang="en-US" altLang="zh-CN" sz="1800" b="0" dirty="0">
                <a:solidFill>
                  <a:srgbClr val="569CD6"/>
                </a:solidFill>
                <a:effectLst/>
                <a:latin typeface="Consolas" panose="020B0609020204030204" pitchFamily="49" charset="0"/>
              </a:rPr>
              <a:t> def</a:t>
            </a:r>
            <a:r>
              <a:rPr lang="en-US" altLang="zh-CN" sz="1800" b="0" dirty="0">
                <a:solidFill>
                  <a:srgbClr val="D4D4D4"/>
                </a:solidFill>
                <a:effectLst/>
                <a:latin typeface="Consolas" panose="020B0609020204030204" pitchFamily="49" charset="0"/>
              </a:rPr>
              <a:t> </a:t>
            </a:r>
            <a:r>
              <a:rPr lang="en-US" altLang="zh-CN" sz="1800" b="0" dirty="0">
                <a:solidFill>
                  <a:srgbClr val="DCDCAA"/>
                </a:solidFill>
                <a:effectLst/>
                <a:latin typeface="Consolas" panose="020B0609020204030204" pitchFamily="49" charset="0"/>
              </a:rPr>
              <a:t>classification</a:t>
            </a:r>
            <a:r>
              <a:rPr lang="en-US" altLang="zh-CN" sz="1800" b="0" dirty="0">
                <a:solidFill>
                  <a:srgbClr val="D4D4D4"/>
                </a:solidFill>
                <a:effectLst/>
                <a:latin typeface="Consolas" panose="020B0609020204030204" pitchFamily="49" charset="0"/>
              </a:rPr>
              <a:t>(</a:t>
            </a:r>
            <a:r>
              <a:rPr lang="en-US" altLang="zh-CN" sz="1800" b="0" dirty="0" err="1">
                <a:solidFill>
                  <a:srgbClr val="9CDCFE"/>
                </a:solidFill>
                <a:effectLst/>
                <a:latin typeface="Consolas" panose="020B0609020204030204" pitchFamily="49" charset="0"/>
              </a:rPr>
              <a:t>img_id</a:t>
            </a:r>
            <a:r>
              <a:rPr lang="en-US" altLang="zh-CN" sz="1800" b="0" dirty="0">
                <a:solidFill>
                  <a:srgbClr val="D4D4D4"/>
                </a:solidFill>
                <a:effectLst/>
                <a:latin typeface="Consolas" panose="020B0609020204030204" pitchFamily="49" charset="0"/>
              </a:rPr>
              <a:t>):</a:t>
            </a:r>
          </a:p>
          <a:p>
            <a:pPr marL="0" indent="0">
              <a:buNone/>
            </a:pPr>
            <a:r>
              <a:rPr lang="en-US" altLang="zh-CN" sz="1800" dirty="0">
                <a:solidFill>
                  <a:srgbClr val="D4D4D4"/>
                </a:solidFill>
                <a:latin typeface="Consolas" panose="020B0609020204030204" pitchFamily="49" charset="0"/>
              </a:rPr>
              <a:t>      . . .</a:t>
            </a:r>
            <a:endParaRPr lang="en-US" altLang="zh-CN" sz="1800" b="0" dirty="0">
              <a:solidFill>
                <a:srgbClr val="D4D4D4"/>
              </a:solidFill>
              <a:effectLst/>
              <a:latin typeface="Consolas" panose="020B0609020204030204" pitchFamily="49" charset="0"/>
            </a:endParaRPr>
          </a:p>
          <a:p>
            <a:pPr marL="0" indent="0">
              <a:buNone/>
            </a:pPr>
            <a:r>
              <a:rPr lang="en-US" altLang="zh-CN" sz="1800" b="0" dirty="0">
                <a:solidFill>
                  <a:srgbClr val="D4D4D4"/>
                </a:solidFill>
                <a:effectLst/>
                <a:latin typeface="Consolas" panose="020B0609020204030204" pitchFamily="49" charset="0"/>
              </a:rPr>
              <a:t>     </a:t>
            </a:r>
            <a:r>
              <a:rPr lang="en-US" altLang="zh-CN" sz="1800" b="0" dirty="0">
                <a:solidFill>
                  <a:srgbClr val="9CDCFE"/>
                </a:solidFill>
                <a:effectLst/>
                <a:latin typeface="Consolas" panose="020B0609020204030204" pitchFamily="49" charset="0"/>
              </a:rPr>
              <a:t>task</a:t>
            </a:r>
            <a:r>
              <a:rPr lang="en-US" altLang="zh-CN" sz="1800" b="0" dirty="0">
                <a:solidFill>
                  <a:srgbClr val="D4D4D4"/>
                </a:solidFill>
                <a:effectLst/>
                <a:latin typeface="Consolas" panose="020B0609020204030204" pitchFamily="49" charset="0"/>
              </a:rPr>
              <a:t> = </a:t>
            </a:r>
            <a:r>
              <a:rPr lang="en-US" altLang="zh-CN" sz="1800" b="0" dirty="0" err="1">
                <a:solidFill>
                  <a:srgbClr val="DCDCAA"/>
                </a:solidFill>
                <a:effectLst/>
                <a:latin typeface="Consolas" panose="020B0609020204030204" pitchFamily="49" charset="0"/>
              </a:rPr>
              <a:t>classification</a:t>
            </a:r>
            <a:r>
              <a:rPr lang="en-US" altLang="zh-CN" sz="1800" b="0" dirty="0" err="1">
                <a:solidFill>
                  <a:srgbClr val="D4D4D4"/>
                </a:solidFill>
                <a:effectLst/>
                <a:latin typeface="Consolas" panose="020B0609020204030204" pitchFamily="49" charset="0"/>
              </a:rPr>
              <a:t>.apply_async</a:t>
            </a:r>
            <a:r>
              <a:rPr lang="en-US" altLang="zh-CN" sz="1800" b="0" dirty="0">
                <a:solidFill>
                  <a:srgbClr val="D4D4D4"/>
                </a:solidFill>
                <a:effectLst/>
                <a:latin typeface="Consolas" panose="020B0609020204030204" pitchFamily="49" charset="0"/>
              </a:rPr>
              <a:t>(</a:t>
            </a:r>
            <a:r>
              <a:rPr lang="en-US" altLang="zh-CN" sz="1800" b="0" dirty="0" err="1">
                <a:solidFill>
                  <a:srgbClr val="9CDCFE"/>
                </a:solidFill>
                <a:effectLst/>
                <a:latin typeface="Consolas" panose="020B0609020204030204" pitchFamily="49" charset="0"/>
              </a:rPr>
              <a:t>args</a:t>
            </a:r>
            <a:r>
              <a:rPr lang="en-US" altLang="zh-CN" sz="1800" b="0" dirty="0">
                <a:solidFill>
                  <a:srgbClr val="D4D4D4"/>
                </a:solidFill>
                <a:effectLst/>
                <a:latin typeface="Consolas" panose="020B0609020204030204" pitchFamily="49" charset="0"/>
              </a:rPr>
              <a:t>=</a:t>
            </a:r>
            <a:r>
              <a:rPr lang="en-US" altLang="zh-CN" sz="1800" b="0" dirty="0" err="1">
                <a:solidFill>
                  <a:srgbClr val="9CDCFE"/>
                </a:solidFill>
                <a:effectLst/>
                <a:latin typeface="Consolas" panose="020B0609020204030204" pitchFamily="49" charset="0"/>
              </a:rPr>
              <a:t>args</a:t>
            </a:r>
            <a:r>
              <a:rPr lang="en-US" altLang="zh-CN" sz="1800" b="0" dirty="0">
                <a:solidFill>
                  <a:srgbClr val="D4D4D4"/>
                </a:solidFill>
                <a:effectLst/>
                <a:latin typeface="Consolas" panose="020B0609020204030204" pitchFamily="49" charset="0"/>
              </a:rPr>
              <a:t>) </a:t>
            </a:r>
            <a:r>
              <a:rPr lang="en-US" altLang="zh-CN" sz="1800" b="0" dirty="0">
                <a:solidFill>
                  <a:srgbClr val="6A9955"/>
                </a:solidFill>
                <a:effectLst/>
                <a:latin typeface="Consolas" panose="020B0609020204030204" pitchFamily="49" charset="0"/>
              </a:rPr>
              <a:t># </a:t>
            </a:r>
            <a:r>
              <a:rPr lang="zh-CN" altLang="en-US" sz="1800" b="0" dirty="0">
                <a:solidFill>
                  <a:srgbClr val="6A9955"/>
                </a:solidFill>
                <a:effectLst/>
                <a:latin typeface="Consolas" panose="020B0609020204030204" pitchFamily="49" charset="0"/>
              </a:rPr>
              <a:t>带参数</a:t>
            </a:r>
            <a:endParaRPr lang="zh-CN" altLang="en-US" sz="1800" b="0" dirty="0">
              <a:solidFill>
                <a:srgbClr val="D4D4D4"/>
              </a:solidFill>
              <a:effectLst/>
              <a:latin typeface="Consolas" panose="020B0609020204030204" pitchFamily="49" charset="0"/>
            </a:endParaRPr>
          </a:p>
          <a:p>
            <a:pPr marL="0" indent="0">
              <a:buNone/>
            </a:pPr>
            <a:r>
              <a:rPr lang="zh-CN" altLang="en-US" sz="1800" b="0" dirty="0">
                <a:solidFill>
                  <a:srgbClr val="D4D4D4"/>
                </a:solidFill>
                <a:effectLst/>
                <a:latin typeface="Consolas" panose="020B0609020204030204" pitchFamily="49" charset="0"/>
              </a:rPr>
              <a:t>     </a:t>
            </a:r>
            <a:r>
              <a:rPr lang="en-US" altLang="zh-CN" sz="1800" b="0" dirty="0">
                <a:solidFill>
                  <a:srgbClr val="C586C0"/>
                </a:solidFill>
                <a:effectLst/>
                <a:latin typeface="Consolas" panose="020B0609020204030204" pitchFamily="49" charset="0"/>
              </a:rPr>
              <a:t>return</a:t>
            </a:r>
            <a:r>
              <a:rPr lang="en-US" altLang="zh-CN" sz="1800" b="0" dirty="0">
                <a:solidFill>
                  <a:srgbClr val="D4D4D4"/>
                </a:solidFill>
                <a:effectLst/>
                <a:latin typeface="Consolas" panose="020B0609020204030204" pitchFamily="49" charset="0"/>
              </a:rPr>
              <a:t> </a:t>
            </a:r>
            <a:r>
              <a:rPr lang="en-US" altLang="zh-CN" sz="1800" b="0" dirty="0" err="1">
                <a:solidFill>
                  <a:srgbClr val="DCDCAA"/>
                </a:solidFill>
                <a:effectLst/>
                <a:latin typeface="Consolas" panose="020B0609020204030204" pitchFamily="49" charset="0"/>
              </a:rPr>
              <a:t>jsonify</a:t>
            </a:r>
            <a:r>
              <a:rPr lang="en-US" altLang="zh-CN" sz="1800" b="0" dirty="0">
                <a:solidFill>
                  <a:srgbClr val="D4D4D4"/>
                </a:solidFill>
                <a:effectLst/>
                <a:latin typeface="Consolas" panose="020B0609020204030204" pitchFamily="49" charset="0"/>
              </a:rPr>
              <a:t>({}), </a:t>
            </a:r>
            <a:r>
              <a:rPr lang="en-US" altLang="zh-CN" sz="1800" b="0" dirty="0">
                <a:solidFill>
                  <a:srgbClr val="B5CEA8"/>
                </a:solidFill>
                <a:effectLst/>
                <a:latin typeface="Consolas" panose="020B0609020204030204" pitchFamily="49" charset="0"/>
              </a:rPr>
              <a:t>202</a:t>
            </a:r>
            <a:r>
              <a:rPr lang="en-US" altLang="zh-CN" sz="1800" b="0" dirty="0">
                <a:solidFill>
                  <a:srgbClr val="D4D4D4"/>
                </a:solidFill>
                <a:effectLst/>
                <a:latin typeface="Consolas" panose="020B0609020204030204" pitchFamily="49" charset="0"/>
              </a:rPr>
              <a:t>, {</a:t>
            </a:r>
            <a:r>
              <a:rPr lang="en-US" altLang="zh-CN" sz="1800" b="0" dirty="0">
                <a:solidFill>
                  <a:srgbClr val="CE9178"/>
                </a:solidFill>
                <a:effectLst/>
                <a:latin typeface="Consolas" panose="020B0609020204030204" pitchFamily="49" charset="0"/>
              </a:rPr>
              <a:t>'Location'</a:t>
            </a:r>
            <a:r>
              <a:rPr lang="en-US" altLang="zh-CN" sz="1800" b="0" dirty="0">
                <a:solidFill>
                  <a:srgbClr val="D4D4D4"/>
                </a:solidFill>
                <a:effectLst/>
                <a:latin typeface="Consolas" panose="020B0609020204030204" pitchFamily="49" charset="0"/>
              </a:rPr>
              <a:t>: </a:t>
            </a:r>
            <a:r>
              <a:rPr lang="en-US" altLang="zh-CN" sz="1800" b="0" dirty="0" err="1">
                <a:solidFill>
                  <a:srgbClr val="DCDCAA"/>
                </a:solidFill>
                <a:effectLst/>
                <a:latin typeface="Consolas" panose="020B0609020204030204" pitchFamily="49" charset="0"/>
              </a:rPr>
              <a:t>url_for</a:t>
            </a:r>
            <a:r>
              <a:rPr lang="en-US" altLang="zh-CN" sz="1800" b="0" dirty="0">
                <a:solidFill>
                  <a:srgbClr val="D4D4D4"/>
                </a:solidFill>
                <a:effectLst/>
                <a:latin typeface="Consolas" panose="020B0609020204030204" pitchFamily="49" charset="0"/>
              </a:rPr>
              <a:t>(</a:t>
            </a:r>
            <a:r>
              <a:rPr lang="en-US" altLang="zh-CN" sz="1800" b="0" dirty="0">
                <a:solidFill>
                  <a:srgbClr val="CE9178"/>
                </a:solidFill>
                <a:effectLst/>
                <a:latin typeface="Consolas" panose="020B0609020204030204" pitchFamily="49" charset="0"/>
              </a:rPr>
              <a:t>'</a:t>
            </a:r>
            <a:r>
              <a:rPr lang="en-US" altLang="zh-CN" sz="1800" b="0" dirty="0" err="1">
                <a:solidFill>
                  <a:srgbClr val="CE9178"/>
                </a:solidFill>
                <a:effectLst/>
                <a:latin typeface="Consolas" panose="020B0609020204030204" pitchFamily="49" charset="0"/>
              </a:rPr>
              <a:t>classificationstatus</a:t>
            </a:r>
            <a:r>
              <a:rPr lang="en-US" altLang="zh-CN" sz="1800" b="0" dirty="0">
                <a:solidFill>
                  <a:srgbClr val="CE9178"/>
                </a:solidFill>
                <a:effectLst/>
                <a:latin typeface="Consolas" panose="020B0609020204030204" pitchFamily="49" charset="0"/>
              </a:rPr>
              <a:t>’</a:t>
            </a:r>
            <a:r>
              <a:rPr lang="en-US" altLang="zh-CN" sz="1800" b="0" dirty="0">
                <a:solidFill>
                  <a:srgbClr val="D4D4D4"/>
                </a:solidFill>
                <a:effectLst/>
                <a:latin typeface="Consolas" panose="020B0609020204030204" pitchFamily="49" charset="0"/>
              </a:rPr>
              <a:t>,</a:t>
            </a:r>
          </a:p>
          <a:p>
            <a:pPr marL="0" indent="0">
              <a:buNone/>
            </a:pPr>
            <a:r>
              <a:rPr lang="en-US" altLang="zh-CN" sz="1800" b="0" dirty="0">
                <a:solidFill>
                  <a:srgbClr val="D4D4D4"/>
                </a:solidFill>
                <a:effectLst/>
                <a:latin typeface="Consolas" panose="020B0609020204030204" pitchFamily="49" charset="0"/>
              </a:rPr>
              <a:t>                                                   </a:t>
            </a:r>
            <a:r>
              <a:rPr lang="en-US" altLang="zh-CN" sz="1800" b="0" dirty="0" err="1">
                <a:solidFill>
                  <a:srgbClr val="9CDCFE"/>
                </a:solidFill>
                <a:effectLst/>
                <a:latin typeface="Consolas" panose="020B0609020204030204" pitchFamily="49" charset="0"/>
              </a:rPr>
              <a:t>task_id</a:t>
            </a:r>
            <a:r>
              <a:rPr lang="en-US" altLang="zh-CN" sz="1800" b="0" dirty="0">
                <a:solidFill>
                  <a:srgbClr val="D4D4D4"/>
                </a:solidFill>
                <a:effectLst/>
                <a:latin typeface="Consolas" panose="020B0609020204030204" pitchFamily="49" charset="0"/>
              </a:rPr>
              <a:t>=</a:t>
            </a:r>
            <a:r>
              <a:rPr lang="en-US" altLang="zh-CN" sz="1800" b="0" dirty="0">
                <a:solidFill>
                  <a:srgbClr val="9CDCFE"/>
                </a:solidFill>
                <a:effectLst/>
                <a:latin typeface="Consolas" panose="020B0609020204030204" pitchFamily="49" charset="0"/>
              </a:rPr>
              <a:t>task</a:t>
            </a:r>
            <a:r>
              <a:rPr lang="en-US" altLang="zh-CN" sz="1800" b="0" dirty="0">
                <a:solidFill>
                  <a:srgbClr val="D4D4D4"/>
                </a:solidFill>
                <a:effectLst/>
                <a:latin typeface="Consolas" panose="020B0609020204030204" pitchFamily="49" charset="0"/>
              </a:rPr>
              <a:t>.id)}</a:t>
            </a:r>
          </a:p>
          <a:p>
            <a:pPr marL="0" indent="0">
              <a:buNone/>
            </a:pPr>
            <a:endParaRPr lang="zh-CN" altLang="en-US" sz="1800" dirty="0"/>
          </a:p>
        </p:txBody>
      </p:sp>
      <p:sp>
        <p:nvSpPr>
          <p:cNvPr id="10" name="文本框 9"/>
          <p:cNvSpPr txBox="1"/>
          <p:nvPr/>
        </p:nvSpPr>
        <p:spPr>
          <a:xfrm>
            <a:off x="5109631" y="3760341"/>
            <a:ext cx="7417226" cy="2862322"/>
          </a:xfrm>
          <a:prstGeom prst="rect">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b="0" dirty="0">
                <a:solidFill>
                  <a:srgbClr val="808080"/>
                </a:solidFill>
                <a:effectLst/>
                <a:latin typeface="Consolas" panose="020B0609020204030204" pitchFamily="49" charset="0"/>
              </a:rPr>
              <a:t>&lt;</a:t>
            </a:r>
            <a:r>
              <a:rPr lang="en-US" altLang="zh-CN" b="0" dirty="0">
                <a:solidFill>
                  <a:srgbClr val="569CD6"/>
                </a:solidFill>
                <a:effectLst/>
                <a:latin typeface="Consolas" panose="020B0609020204030204" pitchFamily="49" charset="0"/>
              </a:rPr>
              <a:t>button</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onclick</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start_long_task</a:t>
            </a:r>
            <a:r>
              <a:rPr lang="en-US" altLang="zh-CN" b="0" dirty="0">
                <a:solidFill>
                  <a:srgbClr val="CE9178"/>
                </a:solidFill>
                <a:effectLst/>
                <a:latin typeface="Consolas" panose="020B0609020204030204" pitchFamily="49" charset="0"/>
              </a:rPr>
              <a:t>('{{post.id}}','classification')"</a:t>
            </a:r>
            <a:r>
              <a:rPr lang="en-US" altLang="zh-CN" b="0" dirty="0">
                <a:solidFill>
                  <a:srgbClr val="808080"/>
                </a:solidFill>
                <a:effectLst/>
                <a:latin typeface="Consolas" panose="020B0609020204030204" pitchFamily="49" charset="0"/>
              </a:rPr>
              <a:t>&gt;</a:t>
            </a:r>
            <a:r>
              <a:rPr lang="zh-CN" altLang="en-US" b="0" dirty="0">
                <a:solidFill>
                  <a:srgbClr val="D4D4D4"/>
                </a:solidFill>
                <a:effectLst/>
                <a:latin typeface="Consolas" panose="020B0609020204030204" pitchFamily="49" charset="0"/>
              </a:rPr>
              <a:t>地物分类</a:t>
            </a:r>
            <a:r>
              <a:rPr lang="en-US" altLang="zh-CN" b="0" dirty="0">
                <a:solidFill>
                  <a:srgbClr val="808080"/>
                </a:solidFill>
                <a:effectLst/>
                <a:latin typeface="Consolas" panose="020B0609020204030204" pitchFamily="49" charset="0"/>
              </a:rPr>
              <a:t>&lt;/</a:t>
            </a:r>
            <a:r>
              <a:rPr lang="en-US" altLang="zh-CN" b="0" dirty="0">
                <a:solidFill>
                  <a:srgbClr val="569CD6"/>
                </a:solidFill>
                <a:effectLst/>
                <a:latin typeface="Consolas" panose="020B0609020204030204" pitchFamily="49" charset="0"/>
              </a:rPr>
              <a:t>button</a:t>
            </a:r>
            <a:r>
              <a:rPr lang="en-US" altLang="zh-CN" b="0" dirty="0">
                <a:solidFill>
                  <a:srgbClr val="808080"/>
                </a:solidFill>
                <a:effectLst/>
                <a:latin typeface="Consolas" panose="020B0609020204030204" pitchFamily="49" charset="0"/>
              </a:rPr>
              <a:t>&gt;</a:t>
            </a:r>
          </a:p>
          <a:p>
            <a:r>
              <a:rPr lang="en-US" altLang="zh-CN" b="0" dirty="0">
                <a:solidFill>
                  <a:srgbClr val="808080"/>
                </a:solidFill>
                <a:effectLst/>
                <a:latin typeface="Consolas" panose="020B0609020204030204" pitchFamily="49" charset="0"/>
              </a:rPr>
              <a:t>&lt;</a:t>
            </a:r>
            <a:r>
              <a:rPr lang="en-US" altLang="zh-CN" b="0" dirty="0">
                <a:solidFill>
                  <a:srgbClr val="569CD6"/>
                </a:solidFill>
                <a:effectLst/>
                <a:latin typeface="Consolas" panose="020B0609020204030204" pitchFamily="49" charset="0"/>
              </a:rPr>
              <a:t>script</a:t>
            </a:r>
            <a:r>
              <a:rPr lang="en-US" altLang="zh-CN" b="0" dirty="0">
                <a:solidFill>
                  <a:srgbClr val="808080"/>
                </a:solidFill>
                <a:effectLst/>
                <a:latin typeface="Consolas" panose="020B0609020204030204" pitchFamily="49" charset="0"/>
              </a:rPr>
              <a:t>&gt;</a:t>
            </a:r>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function</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start_long_task</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id</a:t>
            </a:r>
            <a:r>
              <a:rPr lang="en-US" altLang="zh-CN" b="0" dirty="0" err="1">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taskname</a:t>
            </a:r>
            <a:r>
              <a:rPr lang="en-US" altLang="zh-CN" b="0" dirty="0">
                <a:solidFill>
                  <a:srgbClr val="D4D4D4"/>
                </a:solidFill>
                <a:effectLst/>
                <a:latin typeface="Consolas" panose="020B0609020204030204" pitchFamily="49" charset="0"/>
              </a:rPr>
              <a:t>) {</a:t>
            </a:r>
          </a:p>
          <a:p>
            <a:r>
              <a:rPr lang="en-US" altLang="zh-CN" dirty="0">
                <a:solidFill>
                  <a:srgbClr val="D4D4D4"/>
                </a:solidFill>
                <a:latin typeface="Consolas" panose="020B0609020204030204" pitchFamily="49" charset="0"/>
              </a:rPr>
              <a:t>                   . . .</a:t>
            </a:r>
            <a:endParaRPr lang="en-US" altLang="zh-CN" b="0" dirty="0">
              <a:solidFill>
                <a:srgbClr val="D4D4D4"/>
              </a:solidFill>
              <a:effectLst/>
              <a:latin typeface="Consolas" panose="020B0609020204030204" pitchFamily="49" charset="0"/>
            </a:endParaRPr>
          </a:p>
          <a:p>
            <a:r>
              <a:rPr lang="en-US" altLang="zh-CN" dirty="0">
                <a:solidFill>
                  <a:srgbClr val="D4D4D4"/>
                </a:solidFill>
                <a:latin typeface="Consolas" panose="020B0609020204030204" pitchFamily="49" charset="0"/>
              </a:rPr>
              <a:t>    //</a:t>
            </a:r>
            <a:r>
              <a:rPr lang="zh-CN" altLang="en-US" dirty="0">
                <a:solidFill>
                  <a:srgbClr val="D4D4D4"/>
                </a:solidFill>
                <a:latin typeface="Consolas" panose="020B0609020204030204" pitchFamily="49" charset="0"/>
              </a:rPr>
              <a:t>根据输入参数及调用函数名启动后台异步算法</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zh-CN" altLang="en-US" dirty="0">
                <a:solidFill>
                  <a:srgbClr val="D4D4D4"/>
                </a:solidFill>
                <a:latin typeface="Consolas" panose="020B0609020204030204" pitchFamily="49" charset="0"/>
              </a:rPr>
              <a:t>并将进度条动态添加到该影像卡片上方 算法执行结束后自动收起</a:t>
            </a:r>
            <a:endParaRPr lang="en-US" altLang="zh-CN"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a:t>
            </a:r>
            <a:r>
              <a:rPr lang="zh-CN" altLang="en-US" dirty="0">
                <a:solidFill>
                  <a:srgbClr val="D4D4D4"/>
                </a:solidFill>
                <a:latin typeface="Consolas" panose="020B0609020204030204" pitchFamily="49" charset="0"/>
              </a:rPr>
              <a:t> </a:t>
            </a:r>
            <a:r>
              <a:rPr lang="en-US" altLang="zh-CN" dirty="0">
                <a:solidFill>
                  <a:srgbClr val="D4D4D4"/>
                </a:solidFill>
                <a:latin typeface="Consolas" panose="020B0609020204030204" pitchFamily="49" charset="0"/>
              </a:rPr>
              <a:t>.</a:t>
            </a:r>
            <a:r>
              <a:rPr lang="zh-CN" altLang="en-US" dirty="0">
                <a:solidFill>
                  <a:srgbClr val="D4D4D4"/>
                </a:solidFill>
                <a:latin typeface="Consolas" panose="020B0609020204030204" pitchFamily="49" charset="0"/>
              </a:rPr>
              <a:t> </a:t>
            </a:r>
            <a:r>
              <a:rPr lang="en-US" altLang="zh-CN" dirty="0">
                <a:solidFill>
                  <a:srgbClr val="D4D4D4"/>
                </a:solidFill>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4FC1FF"/>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r>
              <a:rPr lang="en-US" altLang="zh-CN" b="0" dirty="0">
                <a:solidFill>
                  <a:srgbClr val="DCDCAA"/>
                </a:solidFill>
                <a:effectLst/>
                <a:latin typeface="Consolas" panose="020B0609020204030204" pitchFamily="49" charset="0"/>
              </a:rPr>
              <a:t>ajax</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url:</a:t>
            </a:r>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taskname</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id</a:t>
            </a:r>
            <a:r>
              <a:rPr lang="en-US" altLang="zh-CN" b="0" dirty="0">
                <a:solidFill>
                  <a:srgbClr val="D4D4D4"/>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请求地物分类接口</a:t>
            </a:r>
            <a:r>
              <a:rPr lang="en-US" altLang="zh-CN" b="0" dirty="0">
                <a:solidFill>
                  <a:srgbClr val="D4D4D4"/>
                </a:solidFill>
                <a:effectLst/>
                <a:latin typeface="Consolas" panose="020B0609020204030204" pitchFamily="49" charset="0"/>
              </a:rPr>
              <a:t>}</a:t>
            </a:r>
          </a:p>
          <a:p>
            <a:r>
              <a:rPr lang="en-US" altLang="zh-CN" b="0" dirty="0">
                <a:solidFill>
                  <a:srgbClr val="808080"/>
                </a:solidFill>
                <a:effectLst/>
                <a:latin typeface="Consolas" panose="020B0609020204030204" pitchFamily="49" charset="0"/>
              </a:rPr>
              <a:t>&lt;</a:t>
            </a:r>
            <a:r>
              <a:rPr lang="en-US" altLang="zh-CN" b="0" dirty="0">
                <a:solidFill>
                  <a:srgbClr val="569CD6"/>
                </a:solidFill>
                <a:effectLst/>
                <a:latin typeface="Consolas" panose="020B0609020204030204" pitchFamily="49" charset="0"/>
              </a:rPr>
              <a:t>script</a:t>
            </a:r>
            <a:r>
              <a:rPr lang="en-US" altLang="zh-CN" b="0" dirty="0">
                <a:solidFill>
                  <a:srgbClr val="808080"/>
                </a:solidFill>
                <a:effectLst/>
                <a:latin typeface="Consolas" panose="020B0609020204030204" pitchFamily="49" charset="0"/>
              </a:rPr>
              <a:t>&gt;</a:t>
            </a:r>
            <a:endParaRPr lang="en-US" altLang="zh-CN" b="0" dirty="0">
              <a:solidFill>
                <a:srgbClr val="D4D4D4"/>
              </a:solidFill>
              <a:effectLst/>
              <a:latin typeface="Consolas" panose="020B0609020204030204" pitchFamily="49" charset="0"/>
            </a:endParaRPr>
          </a:p>
        </p:txBody>
      </p:sp>
      <p:sp>
        <p:nvSpPr>
          <p:cNvPr id="11" name="文本框 10"/>
          <p:cNvSpPr txBox="1"/>
          <p:nvPr/>
        </p:nvSpPr>
        <p:spPr>
          <a:xfrm>
            <a:off x="308610" y="4313879"/>
            <a:ext cx="2963333" cy="2306955"/>
          </a:xfrm>
          <a:prstGeom prst="rect">
            <a:avLst/>
          </a:prstGeom>
          <a:noFill/>
        </p:spPr>
        <p:txBody>
          <a:bodyPr wrap="square" rtlCol="0">
            <a:spAutoFit/>
          </a:bodyPr>
          <a:lstStyle/>
          <a:p>
            <a:r>
              <a:rPr lang="zh-CN" altLang="en-US" b="1" dirty="0">
                <a:latin typeface="+mn-ea"/>
                <a:ea typeface="+mn-ea"/>
                <a:cs typeface="+mn-ea"/>
              </a:rPr>
              <a:t>该</a:t>
            </a:r>
            <a:r>
              <a:rPr lang="en-US" altLang="zh-CN" b="1" dirty="0">
                <a:latin typeface="+mn-ea"/>
                <a:ea typeface="+mn-ea"/>
                <a:cs typeface="+mn-ea"/>
              </a:rPr>
              <a:t>flask</a:t>
            </a:r>
            <a:r>
              <a:rPr lang="zh-CN" altLang="en-US" b="1" dirty="0">
                <a:latin typeface="+mn-ea"/>
                <a:ea typeface="+mn-ea"/>
                <a:cs typeface="+mn-ea"/>
              </a:rPr>
              <a:t>函数会异步执行</a:t>
            </a:r>
            <a:r>
              <a:rPr lang="en-US" altLang="zh-CN" b="1" dirty="0">
                <a:latin typeface="+mn-ea"/>
                <a:ea typeface="+mn-ea"/>
                <a:cs typeface="+mn-ea"/>
              </a:rPr>
              <a:t>celery</a:t>
            </a:r>
            <a:r>
              <a:rPr lang="zh-CN" altLang="en-US" b="1" dirty="0">
                <a:latin typeface="+mn-ea"/>
                <a:ea typeface="+mn-ea"/>
                <a:cs typeface="+mn-ea"/>
              </a:rPr>
              <a:t>中注册的算法</a:t>
            </a:r>
            <a:endParaRPr lang="en-US" altLang="zh-CN" b="1" dirty="0">
              <a:latin typeface="+mn-ea"/>
              <a:ea typeface="+mn-ea"/>
              <a:cs typeface="+mn-ea"/>
            </a:endParaRPr>
          </a:p>
          <a:p>
            <a:r>
              <a:rPr lang="zh-CN" altLang="en-US" b="1" dirty="0">
                <a:latin typeface="+mn-ea"/>
                <a:ea typeface="+mn-ea"/>
                <a:cs typeface="+mn-ea"/>
              </a:rPr>
              <a:t>在</a:t>
            </a:r>
            <a:r>
              <a:rPr lang="en-US" altLang="zh-CN" b="1" dirty="0">
                <a:latin typeface="+mn-ea"/>
                <a:ea typeface="+mn-ea"/>
                <a:cs typeface="+mn-ea"/>
              </a:rPr>
              <a:t>flask</a:t>
            </a:r>
            <a:r>
              <a:rPr lang="zh-CN" altLang="en-US" b="1" dirty="0">
                <a:latin typeface="+mn-ea"/>
                <a:ea typeface="+mn-ea"/>
                <a:cs typeface="+mn-ea"/>
              </a:rPr>
              <a:t>框架中将该函数暴露给前端地物分类的接口：</a:t>
            </a:r>
            <a:r>
              <a:rPr lang="en-US" altLang="zh-CN" sz="1800" b="1" dirty="0">
                <a:solidFill>
                  <a:srgbClr val="CE9178"/>
                </a:solidFill>
                <a:effectLst/>
                <a:latin typeface="+mn-ea"/>
                <a:ea typeface="+mn-ea"/>
                <a:cs typeface="+mn-ea"/>
              </a:rPr>
              <a:t>'/classification/&lt;</a:t>
            </a:r>
            <a:r>
              <a:rPr lang="en-US" altLang="zh-CN" sz="1800" b="1" dirty="0" err="1">
                <a:solidFill>
                  <a:srgbClr val="CE9178"/>
                </a:solidFill>
                <a:effectLst/>
                <a:latin typeface="+mn-ea"/>
                <a:ea typeface="+mn-ea"/>
                <a:cs typeface="+mn-ea"/>
              </a:rPr>
              <a:t>img_id</a:t>
            </a:r>
            <a:r>
              <a:rPr lang="en-US" altLang="zh-CN" sz="1800" b="1" dirty="0">
                <a:solidFill>
                  <a:srgbClr val="CE9178"/>
                </a:solidFill>
                <a:effectLst/>
                <a:latin typeface="+mn-ea"/>
                <a:ea typeface="+mn-ea"/>
                <a:cs typeface="+mn-ea"/>
              </a:rPr>
              <a:t>&gt;’</a:t>
            </a:r>
          </a:p>
          <a:p>
            <a:r>
              <a:rPr lang="zh-CN" altLang="en-US" b="1" dirty="0">
                <a:latin typeface="+mn-ea"/>
                <a:ea typeface="+mn-ea"/>
                <a:cs typeface="+mn-ea"/>
              </a:rPr>
              <a:t>同时在前端添加按钮调用该接口</a:t>
            </a:r>
            <a:endParaRPr lang="en-US" altLang="zh-CN" b="1" dirty="0">
              <a:latin typeface="+mn-ea"/>
              <a:ea typeface="+mn-ea"/>
              <a:cs typeface="+mn-ea"/>
            </a:endParaRPr>
          </a:p>
        </p:txBody>
      </p:sp>
      <p:sp>
        <p:nvSpPr>
          <p:cNvPr id="12" name="箭头: 右 6"/>
          <p:cNvSpPr/>
          <p:nvPr/>
        </p:nvSpPr>
        <p:spPr>
          <a:xfrm rot="16200000">
            <a:off x="1392766" y="3756025"/>
            <a:ext cx="601133" cy="465667"/>
          </a:xfrm>
          <a:prstGeom prst="rightArrow">
            <a:avLst/>
          </a:prstGeom>
          <a:solidFill>
            <a:srgbClr val="03A9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5"/>
          <p:cNvSpPr/>
          <p:nvPr/>
        </p:nvSpPr>
        <p:spPr>
          <a:xfrm>
            <a:off x="3789681" y="5416080"/>
            <a:ext cx="609600" cy="473545"/>
          </a:xfrm>
          <a:prstGeom prst="rightArrow">
            <a:avLst/>
          </a:prstGeom>
          <a:solidFill>
            <a:srgbClr val="0066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406AFDEF-7989-E570-41D4-F8B6806050AD}"/>
              </a:ext>
            </a:extLst>
          </p:cNvPr>
          <p:cNvPicPr>
            <a:picLocks noChangeAspect="1"/>
          </p:cNvPicPr>
          <p:nvPr/>
        </p:nvPicPr>
        <p:blipFill>
          <a:blip r:embed="rId4"/>
          <a:stretch>
            <a:fillRect/>
          </a:stretch>
        </p:blipFill>
        <p:spPr>
          <a:xfrm>
            <a:off x="11202071" y="694921"/>
            <a:ext cx="1296144" cy="510944"/>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1107996" cy="369332"/>
          </a:xfrm>
          <a:prstGeom prst="rect">
            <a:avLst/>
          </a:prstGeom>
          <a:noFill/>
        </p:spPr>
        <p:txBody>
          <a:bodyPr wrap="none" rtlCol="0">
            <a:spAutoFit/>
          </a:bodyPr>
          <a:lstStyle/>
          <a:p>
            <a:r>
              <a:rPr lang="zh-CN" altLang="en-US" b="1" dirty="0">
                <a:latin typeface="+mj-ea"/>
                <a:ea typeface="+mj-ea"/>
                <a:cs typeface="+mj-ea"/>
              </a:rPr>
              <a:t>代码速览</a:t>
            </a:r>
          </a:p>
        </p:txBody>
      </p:sp>
      <p:sp>
        <p:nvSpPr>
          <p:cNvPr id="2" name="文本框 1"/>
          <p:cNvSpPr txBox="1"/>
          <p:nvPr/>
        </p:nvSpPr>
        <p:spPr>
          <a:xfrm>
            <a:off x="10389815" y="190578"/>
            <a:ext cx="2591858" cy="400110"/>
          </a:xfrm>
          <a:prstGeom prst="rect">
            <a:avLst/>
          </a:prstGeom>
          <a:noFill/>
        </p:spPr>
        <p:txBody>
          <a:bodyPr wrap="square" rtlCol="0">
            <a:spAutoFit/>
          </a:bodyPr>
          <a:lstStyle/>
          <a:p>
            <a:r>
              <a:rPr lang="zh-CN" altLang="en-US" sz="2000" b="1" dirty="0">
                <a:latin typeface="+mj-ea"/>
                <a:ea typeface="+mj-ea"/>
                <a:sym typeface="+mn-ea"/>
              </a:rPr>
              <a:t>前端进度条实现细节</a:t>
            </a:r>
            <a:endParaRPr lang="zh-CN" altLang="en-US" sz="2000" b="1" dirty="0">
              <a:latin typeface="+mj-ea"/>
              <a:ea typeface="+mj-ea"/>
            </a:endParaRPr>
          </a:p>
        </p:txBody>
      </p:sp>
      <p:sp>
        <p:nvSpPr>
          <p:cNvPr id="3" name="内容占位符 2"/>
          <p:cNvSpPr>
            <a:spLocks noGrp="1"/>
          </p:cNvSpPr>
          <p:nvPr/>
        </p:nvSpPr>
        <p:spPr>
          <a:xfrm>
            <a:off x="668653" y="1311910"/>
            <a:ext cx="11737386" cy="2492375"/>
          </a:xfrm>
          <a:prstGeom prst="rect">
            <a:avLst/>
          </a:prstGeom>
          <a:solidFill>
            <a:srgbClr val="00330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b="0" dirty="0">
                <a:solidFill>
                  <a:srgbClr val="569CD6"/>
                </a:solidFill>
                <a:effectLst/>
                <a:latin typeface="Consolas" panose="020B0609020204030204" pitchFamily="49" charset="0"/>
              </a:rPr>
              <a:t>function</a:t>
            </a:r>
            <a:r>
              <a:rPr lang="en-US" altLang="zh-CN" sz="1400" b="0" dirty="0">
                <a:solidFill>
                  <a:srgbClr val="D4D4D4"/>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update_progress</a:t>
            </a:r>
            <a:r>
              <a:rPr lang="en-US" altLang="zh-CN" sz="1400" b="0" dirty="0">
                <a:solidFill>
                  <a:srgbClr val="D4D4D4"/>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status_url</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nanobar</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status_div</a:t>
            </a:r>
            <a:r>
              <a:rPr lang="en-US" altLang="zh-CN" sz="1400" b="0" dirty="0">
                <a:solidFill>
                  <a:srgbClr val="D4D4D4"/>
                </a:solidFill>
                <a:effectLst/>
                <a:latin typeface="Consolas" panose="020B0609020204030204" pitchFamily="49" charset="0"/>
              </a:rPr>
              <a:t>) {</a:t>
            </a:r>
          </a:p>
          <a:p>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a:t>
            </a:r>
            <a:r>
              <a:rPr lang="zh-CN" altLang="en-US" sz="1400" dirty="0">
                <a:solidFill>
                  <a:srgbClr val="6A9955"/>
                </a:solidFill>
                <a:latin typeface="Consolas" panose="020B0609020204030204" pitchFamily="49" charset="0"/>
              </a:rPr>
              <a:t>向后端请求任务执行状态</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b="0" dirty="0">
                <a:solidFill>
                  <a:srgbClr val="4FC1FF"/>
                </a:solidFill>
                <a:effectLst/>
                <a:latin typeface="Consolas" panose="020B0609020204030204" pitchFamily="49" charset="0"/>
              </a:rPr>
              <a:t>$</a:t>
            </a:r>
            <a:r>
              <a:rPr lang="en-US" altLang="zh-CN" sz="1400" b="0" dirty="0">
                <a:solidFill>
                  <a:srgbClr val="D4D4D4"/>
                </a:solidFill>
                <a:effectLst/>
                <a:latin typeface="Consolas" panose="020B0609020204030204" pitchFamily="49" charset="0"/>
              </a:rPr>
              <a:t>.</a:t>
            </a:r>
            <a:r>
              <a:rPr lang="en-US" altLang="zh-CN" sz="1400" b="0" dirty="0" err="1">
                <a:solidFill>
                  <a:srgbClr val="DCDCAA"/>
                </a:solidFill>
                <a:effectLst/>
                <a:latin typeface="Consolas" panose="020B0609020204030204" pitchFamily="49" charset="0"/>
              </a:rPr>
              <a:t>getJSON</a:t>
            </a:r>
            <a:r>
              <a:rPr lang="en-US" altLang="zh-CN" sz="1400" b="0" dirty="0">
                <a:solidFill>
                  <a:srgbClr val="D4D4D4"/>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status_url</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function</a:t>
            </a:r>
            <a:r>
              <a:rPr lang="en-US" altLang="zh-CN" sz="1400" b="0" dirty="0">
                <a:solidFill>
                  <a:srgbClr val="D4D4D4"/>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data</a:t>
            </a:r>
            <a:r>
              <a:rPr lang="en-US" altLang="zh-CN" sz="1400" b="0" dirty="0">
                <a:solidFill>
                  <a:srgbClr val="D4D4D4"/>
                </a:solidFill>
                <a:effectLst/>
                <a:latin typeface="Consolas" panose="020B0609020204030204" pitchFamily="49" charset="0"/>
              </a:rPr>
              <a:t>) {</a:t>
            </a:r>
          </a:p>
          <a:p>
            <a:pPr marL="0" indent="0">
              <a:buNone/>
            </a:pPr>
            <a:r>
              <a:rPr lang="en-US" altLang="zh-CN" sz="1400" b="0" dirty="0">
                <a:solidFill>
                  <a:srgbClr val="D4D4D4"/>
                </a:solidFill>
                <a:effectLst/>
                <a:latin typeface="Consolas" panose="020B0609020204030204" pitchFamily="49" charset="0"/>
              </a:rPr>
              <a:t>                           .</a:t>
            </a:r>
            <a:r>
              <a:rPr lang="zh-CN" altLang="en-US" sz="1400" b="0" dirty="0">
                <a:solidFill>
                  <a:srgbClr val="D4D4D4"/>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zh-CN" altLang="en-US" sz="1400" b="0" dirty="0">
                <a:solidFill>
                  <a:srgbClr val="D4D4D4"/>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zh-CN" altLang="en-US" sz="1400" b="0" dirty="0">
                <a:solidFill>
                  <a:srgbClr val="D4D4D4"/>
                </a:solidFill>
                <a:effectLst/>
                <a:latin typeface="Consolas" panose="020B0609020204030204" pitchFamily="49" charset="0"/>
              </a:rPr>
              <a:t>（根据请求结果不断改变进度条）</a:t>
            </a:r>
            <a:endParaRPr lang="en-US" altLang="zh-CN" sz="1400" b="0" dirty="0">
              <a:solidFill>
                <a:srgbClr val="D4D4D4"/>
              </a:solidFill>
              <a:effectLst/>
              <a:latin typeface="Consolas" panose="020B0609020204030204" pitchFamily="49" charset="0"/>
            </a:endParaRPr>
          </a:p>
          <a:p>
            <a:pPr marL="0" indent="0">
              <a:buNone/>
            </a:pPr>
            <a:r>
              <a:rPr lang="en-US" altLang="zh-CN" sz="1400" b="0" dirty="0">
                <a:solidFill>
                  <a:srgbClr val="D4D4D4"/>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setTimeout</a:t>
            </a:r>
            <a:r>
              <a:rPr lang="en-US" altLang="zh-CN" sz="1400" b="0" dirty="0">
                <a:solidFill>
                  <a:srgbClr val="D4D4D4"/>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function</a:t>
            </a:r>
            <a:r>
              <a:rPr lang="en-US" altLang="zh-CN" sz="1400" b="0" dirty="0">
                <a:solidFill>
                  <a:srgbClr val="D4D4D4"/>
                </a:solidFill>
                <a:effectLst/>
                <a:latin typeface="Consolas" panose="020B0609020204030204" pitchFamily="49" charset="0"/>
              </a:rPr>
              <a:t>() {</a:t>
            </a:r>
          </a:p>
          <a:p>
            <a:pPr marL="0" indent="0">
              <a:buNone/>
            </a:pPr>
            <a:r>
              <a:rPr lang="en-US" altLang="zh-CN" sz="1400" b="0" dirty="0">
                <a:solidFill>
                  <a:srgbClr val="D4D4D4"/>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update_progress</a:t>
            </a:r>
            <a:r>
              <a:rPr lang="en-US" altLang="zh-CN" sz="1400" b="0" dirty="0">
                <a:solidFill>
                  <a:srgbClr val="D4D4D4"/>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status_url</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nanobar</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status_div</a:t>
            </a:r>
            <a:r>
              <a:rPr lang="en-US" altLang="zh-CN" sz="1400" b="0" dirty="0">
                <a:solidFill>
                  <a:srgbClr val="D4D4D4"/>
                </a:solidFill>
                <a:effectLst/>
                <a:latin typeface="Consolas" panose="020B0609020204030204" pitchFamily="49" charset="0"/>
              </a:rPr>
              <a:t>);</a:t>
            </a:r>
          </a:p>
          <a:p>
            <a:pPr marL="0" indent="0">
              <a:buNone/>
            </a:pPr>
            <a:r>
              <a:rPr lang="en-US" altLang="zh-CN" sz="1400" b="0" dirty="0">
                <a:solidFill>
                  <a:srgbClr val="D4D4D4"/>
                </a:solidFill>
                <a:effectLst/>
                <a:latin typeface="Consolas" panose="020B0609020204030204" pitchFamily="49" charset="0"/>
              </a:rPr>
              <a:t>                 }, </a:t>
            </a:r>
            <a:r>
              <a:rPr lang="en-US" altLang="zh-CN" sz="1400" b="0" dirty="0">
                <a:solidFill>
                  <a:srgbClr val="B5CEA8"/>
                </a:solidFill>
                <a:effectLst/>
                <a:latin typeface="Consolas" panose="020B0609020204030204" pitchFamily="49" charset="0"/>
              </a:rPr>
              <a:t>2000</a:t>
            </a:r>
            <a:r>
              <a:rPr lang="en-US" altLang="zh-CN" sz="1400" b="0" dirty="0">
                <a:solidFill>
                  <a:srgbClr val="D4D4D4"/>
                </a:solidFill>
                <a:effectLst/>
                <a:latin typeface="Consolas" panose="020B0609020204030204" pitchFamily="49" charset="0"/>
              </a:rPr>
              <a:t>);//</a:t>
            </a:r>
            <a:r>
              <a:rPr lang="zh-CN" altLang="en-US" sz="1400" dirty="0">
                <a:solidFill>
                  <a:srgbClr val="D4D4D4"/>
                </a:solidFill>
                <a:latin typeface="Consolas" panose="020B0609020204030204" pitchFamily="49" charset="0"/>
              </a:rPr>
              <a:t>间隔</a:t>
            </a:r>
            <a:r>
              <a:rPr lang="zh-CN" altLang="en-US" sz="1400" b="0" dirty="0">
                <a:solidFill>
                  <a:srgbClr val="D4D4D4"/>
                </a:solidFill>
                <a:effectLst/>
                <a:latin typeface="Consolas" panose="020B0609020204030204" pitchFamily="49" charset="0"/>
              </a:rPr>
              <a:t>两秒请求一次</a:t>
            </a:r>
            <a:endParaRPr lang="en-US" altLang="zh-CN" sz="1400" b="0" dirty="0">
              <a:solidFill>
                <a:srgbClr val="D4D4D4"/>
              </a:solidFill>
              <a:effectLst/>
              <a:latin typeface="Consolas" panose="020B0609020204030204" pitchFamily="49" charset="0"/>
            </a:endParaRPr>
          </a:p>
          <a:p>
            <a:pPr marL="0" indent="0">
              <a:buNone/>
            </a:pPr>
            <a:r>
              <a:rPr lang="en-US" altLang="zh-CN" sz="1400" b="0" dirty="0">
                <a:solidFill>
                  <a:srgbClr val="D4D4D4"/>
                </a:solidFill>
                <a:effectLst/>
                <a:latin typeface="Consolas" panose="020B0609020204030204" pitchFamily="49" charset="0"/>
              </a:rPr>
              <a:t>             }</a:t>
            </a:r>
          </a:p>
          <a:p>
            <a:endParaRPr lang="zh-CN" altLang="en-US" sz="1400" dirty="0"/>
          </a:p>
        </p:txBody>
      </p:sp>
      <p:sp>
        <p:nvSpPr>
          <p:cNvPr id="4" name="文本框 3"/>
          <p:cNvSpPr txBox="1"/>
          <p:nvPr/>
        </p:nvSpPr>
        <p:spPr>
          <a:xfrm>
            <a:off x="7193757" y="4023717"/>
            <a:ext cx="5212281" cy="2308324"/>
          </a:xfrm>
          <a:prstGeom prst="rect">
            <a:avLst/>
          </a:prstGeom>
          <a:solidFill>
            <a:srgbClr val="003300"/>
          </a:solidFill>
        </p:spPr>
        <p:txBody>
          <a:bodyPr wrap="square" rtlCol="0">
            <a:spAutoFit/>
          </a:bodyPr>
          <a:lstStyle/>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div</a:t>
            </a:r>
            <a:r>
              <a:rPr lang="en-US" altLang="zh-CN" b="0" dirty="0">
                <a:solidFill>
                  <a:srgbClr val="D4D4D4"/>
                </a:solidFill>
                <a:effectLst/>
                <a:latin typeface="Consolas" panose="020B0609020204030204" pitchFamily="49" charset="0"/>
              </a:rPr>
              <a:t> = </a:t>
            </a:r>
            <a:r>
              <a:rPr lang="en-US" altLang="zh-CN" b="0" dirty="0">
                <a:solidFill>
                  <a:srgbClr val="DCDCAA"/>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'&lt;div class="progress"&gt;'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'&lt;div&gt;'</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'&lt;/div&gt;'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'&lt;div&gt;0%&lt;/div&gt;'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'&lt;div&gt;...&lt;/div&gt;'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'&lt;div &gt;&amp;</a:t>
            </a:r>
            <a:r>
              <a:rPr lang="en-US" altLang="zh-CN" b="0" dirty="0" err="1">
                <a:solidFill>
                  <a:srgbClr val="CE9178"/>
                </a:solidFill>
                <a:effectLst/>
                <a:latin typeface="Consolas" panose="020B0609020204030204" pitchFamily="49" charset="0"/>
              </a:rPr>
              <a:t>nbsp</a:t>
            </a:r>
            <a:r>
              <a:rPr lang="en-US" altLang="zh-CN" b="0" dirty="0">
                <a:solidFill>
                  <a:srgbClr val="CE9178"/>
                </a:solidFill>
                <a:effectLst/>
                <a:latin typeface="Consolas" panose="020B0609020204030204" pitchFamily="49" charset="0"/>
              </a:rPr>
              <a:t>;&lt;/div&gt;'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'&lt;/div&gt;&lt;</a:t>
            </a:r>
            <a:r>
              <a:rPr lang="en-US" altLang="zh-CN" b="0" dirty="0" err="1">
                <a:solidFill>
                  <a:srgbClr val="CE9178"/>
                </a:solidFill>
                <a:effectLst/>
                <a:latin typeface="Consolas" panose="020B0609020204030204" pitchFamily="49" charset="0"/>
              </a:rPr>
              <a:t>hr</a:t>
            </a:r>
            <a:r>
              <a:rPr lang="en-US" altLang="zh-CN" b="0" dirty="0">
                <a:solidFill>
                  <a:srgbClr val="CE9178"/>
                </a:solidFill>
                <a:effectLst/>
                <a:latin typeface="Consolas" panose="020B0609020204030204" pitchFamily="49" charset="0"/>
              </a:rPr>
              <a:t>&gt;'</a:t>
            </a:r>
            <a:r>
              <a:rPr lang="en-US" altLang="zh-CN" b="0" dirty="0">
                <a:solidFill>
                  <a:srgbClr val="D4D4D4"/>
                </a:solidFill>
                <a:effectLst/>
                <a:latin typeface="Consolas" panose="020B0609020204030204" pitchFamily="49" charset="0"/>
              </a:rPr>
              <a:t>);</a:t>
            </a:r>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var</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progress_name</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a:t>
            </a:r>
            <a:r>
              <a:rPr lang="en-US" altLang="zh-CN" b="0" dirty="0" err="1">
                <a:solidFill>
                  <a:srgbClr val="CE9178"/>
                </a:solidFill>
                <a:effectLst/>
                <a:latin typeface="Consolas" panose="020B0609020204030204" pitchFamily="49" charset="0"/>
              </a:rPr>
              <a:t>progress”</a:t>
            </a:r>
            <a:r>
              <a:rPr lang="en-US" altLang="zh-CN" b="0" dirty="0" err="1">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id</a:t>
            </a:r>
            <a:r>
              <a:rPr lang="en-US" altLang="zh-CN" b="0" dirty="0">
                <a:solidFill>
                  <a:srgbClr val="D4D4D4"/>
                </a:solidFill>
                <a:effectLst/>
                <a:latin typeface="Consolas" panose="020B0609020204030204" pitchFamily="49" charset="0"/>
              </a:rPr>
              <a:t>;</a:t>
            </a:r>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progress_name</a:t>
            </a:r>
            <a:r>
              <a:rPr lang="en-US" altLang="zh-CN" b="0" dirty="0">
                <a:solidFill>
                  <a:srgbClr val="D4D4D4"/>
                </a:solidFill>
                <a:effectLst/>
                <a:latin typeface="Consolas" panose="020B0609020204030204" pitchFamily="49" charset="0"/>
              </a:rPr>
              <a:t>).</a:t>
            </a:r>
            <a:r>
              <a:rPr lang="en-US" altLang="zh-CN" b="0" dirty="0">
                <a:solidFill>
                  <a:srgbClr val="DCDCAA"/>
                </a:solidFill>
                <a:effectLst/>
                <a:latin typeface="Consolas" panose="020B0609020204030204" pitchFamily="49" charset="0"/>
              </a:rPr>
              <a:t>append</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div</a:t>
            </a:r>
            <a:r>
              <a:rPr lang="en-US" altLang="zh-CN" b="0" dirty="0">
                <a:solidFill>
                  <a:srgbClr val="D4D4D4"/>
                </a:solidFill>
                <a:effectLst/>
                <a:latin typeface="Consolas" panose="020B0609020204030204" pitchFamily="49" charset="0"/>
              </a:rPr>
              <a:t>);</a:t>
            </a:r>
          </a:p>
        </p:txBody>
      </p:sp>
      <p:sp>
        <p:nvSpPr>
          <p:cNvPr id="5" name="文本框 4"/>
          <p:cNvSpPr txBox="1"/>
          <p:nvPr/>
        </p:nvSpPr>
        <p:spPr>
          <a:xfrm>
            <a:off x="524717" y="4912148"/>
            <a:ext cx="6216650" cy="645160"/>
          </a:xfrm>
          <a:prstGeom prst="rect">
            <a:avLst/>
          </a:prstGeom>
          <a:noFill/>
        </p:spPr>
        <p:txBody>
          <a:bodyPr wrap="none" rtlCol="0">
            <a:spAutoFit/>
          </a:bodyPr>
          <a:lstStyle/>
          <a:p>
            <a:r>
              <a:rPr lang="zh-CN" altLang="en-US" b="1" dirty="0">
                <a:latin typeface="+mn-ea"/>
                <a:ea typeface="+mn-ea"/>
                <a:cs typeface="+mn-ea"/>
              </a:rPr>
              <a:t>前端通过</a:t>
            </a:r>
            <a:r>
              <a:rPr lang="en-US" altLang="zh-CN" b="1" dirty="0">
                <a:latin typeface="+mn-ea"/>
                <a:ea typeface="+mn-ea"/>
                <a:cs typeface="+mn-ea"/>
              </a:rPr>
              <a:t>jQuery</a:t>
            </a:r>
            <a:r>
              <a:rPr lang="zh-CN" altLang="en-US" b="1" dirty="0">
                <a:latin typeface="+mn-ea"/>
                <a:ea typeface="+mn-ea"/>
                <a:cs typeface="+mn-ea"/>
              </a:rPr>
              <a:t>在任务执行期间不断访问后台预留的接口，</a:t>
            </a:r>
            <a:endParaRPr lang="en-US" altLang="zh-CN" b="1" dirty="0">
              <a:latin typeface="+mn-ea"/>
              <a:ea typeface="+mn-ea"/>
              <a:cs typeface="+mn-ea"/>
            </a:endParaRPr>
          </a:p>
          <a:p>
            <a:r>
              <a:rPr lang="zh-CN" altLang="en-US" b="1" dirty="0">
                <a:latin typeface="+mn-ea"/>
                <a:ea typeface="+mn-ea"/>
                <a:cs typeface="+mn-ea"/>
              </a:rPr>
              <a:t>并且每一次获取后台状态都及时刷新前端进度条及提示信息</a:t>
            </a:r>
          </a:p>
        </p:txBody>
      </p:sp>
      <p:sp>
        <p:nvSpPr>
          <p:cNvPr id="6" name="箭头: 右 5"/>
          <p:cNvSpPr/>
          <p:nvPr/>
        </p:nvSpPr>
        <p:spPr>
          <a:xfrm rot="16200000">
            <a:off x="3158702" y="4155017"/>
            <a:ext cx="753533" cy="406400"/>
          </a:xfrm>
          <a:prstGeom prst="rightArrow">
            <a:avLst/>
          </a:prstGeom>
          <a:solidFill>
            <a:srgbClr val="0066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文本框 6"/>
          <p:cNvSpPr txBox="1"/>
          <p:nvPr/>
        </p:nvSpPr>
        <p:spPr>
          <a:xfrm>
            <a:off x="524717" y="6064349"/>
            <a:ext cx="5669280" cy="645160"/>
          </a:xfrm>
          <a:prstGeom prst="rect">
            <a:avLst/>
          </a:prstGeom>
          <a:noFill/>
        </p:spPr>
        <p:txBody>
          <a:bodyPr wrap="none" rtlCol="0">
            <a:spAutoFit/>
          </a:bodyPr>
          <a:lstStyle/>
          <a:p>
            <a:r>
              <a:rPr lang="zh-CN" altLang="en-US" b="1" dirty="0">
                <a:latin typeface="+mn-ea"/>
                <a:ea typeface="+mn-ea"/>
                <a:cs typeface="+mn-ea"/>
              </a:rPr>
              <a:t>前端进度条显示是利用一个非常非常轻量的进度条库：</a:t>
            </a:r>
            <a:endParaRPr lang="en-US" altLang="zh-CN" b="1" dirty="0">
              <a:latin typeface="+mn-ea"/>
              <a:ea typeface="+mn-ea"/>
              <a:cs typeface="+mn-ea"/>
            </a:endParaRPr>
          </a:p>
          <a:p>
            <a:r>
              <a:rPr lang="en-US" altLang="zh-CN" b="1" dirty="0">
                <a:latin typeface="+mn-ea"/>
                <a:ea typeface="+mn-ea"/>
                <a:cs typeface="+mn-ea"/>
              </a:rPr>
              <a:t>                                 </a:t>
            </a:r>
            <a:r>
              <a:rPr lang="en-US" altLang="zh-CN" b="1" dirty="0" err="1">
                <a:latin typeface="+mn-ea"/>
                <a:ea typeface="+mn-ea"/>
                <a:cs typeface="+mn-ea"/>
              </a:rPr>
              <a:t>nanobar</a:t>
            </a:r>
            <a:endParaRPr lang="zh-CN" altLang="en-US" b="1" dirty="0">
              <a:latin typeface="+mn-ea"/>
              <a:ea typeface="+mn-ea"/>
              <a:cs typeface="+mn-ea"/>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96A9EA35-F9B4-88CF-C23B-7EE3EB2A07E7}"/>
              </a:ext>
            </a:extLst>
          </p:cNvPr>
          <p:cNvSpPr/>
          <p:nvPr/>
        </p:nvSpPr>
        <p:spPr>
          <a:xfrm>
            <a:off x="236687" y="231949"/>
            <a:ext cx="10441160" cy="3447277"/>
          </a:xfrm>
          <a:prstGeom prst="roundRect">
            <a:avLst/>
          </a:prstGeom>
          <a:solidFill>
            <a:srgbClr val="D9D9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圆角 81">
            <a:extLst>
              <a:ext uri="{FF2B5EF4-FFF2-40B4-BE49-F238E27FC236}">
                <a16:creationId xmlns:a16="http://schemas.microsoft.com/office/drawing/2014/main" id="{11BEE8A1-CA9B-6E39-EEEF-1EF8F6C4B3A3}"/>
              </a:ext>
            </a:extLst>
          </p:cNvPr>
          <p:cNvSpPr/>
          <p:nvPr/>
        </p:nvSpPr>
        <p:spPr>
          <a:xfrm>
            <a:off x="236687" y="231949"/>
            <a:ext cx="3456384" cy="6615629"/>
          </a:xfrm>
          <a:prstGeom prst="roundRect">
            <a:avLst/>
          </a:pr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CEB6C974-0D90-1CEF-18FB-254E80DF5830}"/>
              </a:ext>
            </a:extLst>
          </p:cNvPr>
          <p:cNvSpPr>
            <a:spLocks noGrp="1"/>
          </p:cNvSpPr>
          <p:nvPr>
            <p:ph type="title"/>
          </p:nvPr>
        </p:nvSpPr>
        <p:spPr/>
        <p:txBody>
          <a:bodyPr/>
          <a:lstStyle/>
          <a:p>
            <a:r>
              <a:rPr lang="en-US" altLang="zh-CN" sz="9600" cap="all" spc="300" dirty="0">
                <a:solidFill>
                  <a:schemeClr val="accent1"/>
                </a:solidFill>
                <a:latin typeface="Impact" panose="020B0806030902050204" pitchFamily="34" charset="0"/>
                <a:cs typeface="Arial" panose="020B0604020202020204" pitchFamily="34" charset="0"/>
              </a:rPr>
              <a:t>03:web</a:t>
            </a:r>
            <a:r>
              <a:rPr lang="zh-CN" altLang="en-US" sz="9600" cap="all" spc="300" dirty="0">
                <a:solidFill>
                  <a:schemeClr val="accent1"/>
                </a:solidFill>
                <a:latin typeface="Impact" panose="020B0806030902050204" pitchFamily="34" charset="0"/>
                <a:cs typeface="Arial" panose="020B0604020202020204" pitchFamily="34" charset="0"/>
              </a:rPr>
              <a:t>系统演示</a:t>
            </a:r>
          </a:p>
        </p:txBody>
      </p:sp>
      <p:sp>
        <p:nvSpPr>
          <p:cNvPr id="77" name="标题 1">
            <a:extLst>
              <a:ext uri="{FF2B5EF4-FFF2-40B4-BE49-F238E27FC236}">
                <a16:creationId xmlns:a16="http://schemas.microsoft.com/office/drawing/2014/main" id="{FB3239F9-C464-6DF5-3188-311055157BE6}"/>
              </a:ext>
            </a:extLst>
          </p:cNvPr>
          <p:cNvSpPr txBox="1">
            <a:spLocks/>
          </p:cNvSpPr>
          <p:nvPr/>
        </p:nvSpPr>
        <p:spPr>
          <a:xfrm>
            <a:off x="853854" y="1783050"/>
            <a:ext cx="9751985" cy="3993515"/>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9600" cap="all" spc="300" dirty="0">
                <a:solidFill>
                  <a:schemeClr val="accent1"/>
                </a:solidFill>
                <a:latin typeface="Impact" panose="020B0806030902050204" pitchFamily="34" charset="0"/>
                <a:cs typeface="Arial" panose="020B0604020202020204" pitchFamily="34" charset="0"/>
              </a:rPr>
              <a:t>SHOW</a:t>
            </a:r>
            <a:r>
              <a:rPr lang="zh-CN" altLang="en-US" sz="9600" cap="all" spc="300" dirty="0">
                <a:solidFill>
                  <a:schemeClr val="accent1"/>
                </a:solidFill>
                <a:latin typeface="Impact" panose="020B0806030902050204" pitchFamily="34" charset="0"/>
                <a:cs typeface="Arial" panose="020B0604020202020204" pitchFamily="34" charset="0"/>
              </a:rPr>
              <a:t> </a:t>
            </a:r>
            <a:r>
              <a:rPr lang="en-US" altLang="zh-CN" sz="9600" cap="all" spc="300" dirty="0">
                <a:solidFill>
                  <a:schemeClr val="accent1"/>
                </a:solidFill>
                <a:latin typeface="Impact" panose="020B0806030902050204" pitchFamily="34" charset="0"/>
                <a:cs typeface="Arial" panose="020B0604020202020204" pitchFamily="34" charset="0"/>
              </a:rPr>
              <a:t>TIME</a:t>
            </a:r>
          </a:p>
          <a:p>
            <a:pPr fontAlgn="auto">
              <a:spcAft>
                <a:spcPts val="0"/>
              </a:spcAft>
            </a:pPr>
            <a:r>
              <a:rPr lang="en-US" altLang="zh-CN" sz="9600" cap="all" spc="300" dirty="0">
                <a:solidFill>
                  <a:schemeClr val="accent1"/>
                </a:solidFill>
                <a:latin typeface="Impact" panose="020B0806030902050204" pitchFamily="34" charset="0"/>
                <a:cs typeface="Arial" panose="020B0604020202020204" pitchFamily="34" charset="0"/>
              </a:rPr>
              <a:t>THANKS</a:t>
            </a:r>
          </a:p>
          <a:p>
            <a:pPr fontAlgn="auto">
              <a:spcAft>
                <a:spcPts val="0"/>
              </a:spcAft>
            </a:pPr>
            <a:r>
              <a:rPr lang="en-US" altLang="zh-CN" sz="9600" cap="all" spc="300" dirty="0">
                <a:solidFill>
                  <a:schemeClr val="accent1"/>
                </a:solidFill>
                <a:latin typeface="Impact" panose="020B0806030902050204" pitchFamily="34" charset="0"/>
                <a:cs typeface="Arial" panose="020B0604020202020204" pitchFamily="34" charset="0"/>
              </a:rPr>
              <a:t>&amp;END</a:t>
            </a:r>
            <a:endParaRPr lang="zh-CN" altLang="en-US" sz="9600" cap="all" spc="300" dirty="0">
              <a:solidFill>
                <a:schemeClr val="accent1"/>
              </a:solidFill>
              <a:latin typeface="Impact" panose="020B0806030902050204" pitchFamily="34" charset="0"/>
              <a:cs typeface="Arial" panose="020B0604020202020204" pitchFamily="34" charset="0"/>
            </a:endParaRPr>
          </a:p>
        </p:txBody>
      </p:sp>
      <p:cxnSp>
        <p:nvCxnSpPr>
          <p:cNvPr id="6" name="直接连接符 5">
            <a:extLst>
              <a:ext uri="{FF2B5EF4-FFF2-40B4-BE49-F238E27FC236}">
                <a16:creationId xmlns:a16="http://schemas.microsoft.com/office/drawing/2014/main" id="{2E2CE736-DCE2-C93E-51F8-CDD5CD24E7E9}"/>
              </a:ext>
            </a:extLst>
          </p:cNvPr>
          <p:cNvCxnSpPr>
            <a:cxnSpLocks/>
          </p:cNvCxnSpPr>
          <p:nvPr/>
        </p:nvCxnSpPr>
        <p:spPr>
          <a:xfrm>
            <a:off x="6861423" y="1955587"/>
            <a:ext cx="5997327"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接连接符 10">
            <a:extLst>
              <a:ext uri="{FF2B5EF4-FFF2-40B4-BE49-F238E27FC236}">
                <a16:creationId xmlns:a16="http://schemas.microsoft.com/office/drawing/2014/main" id="{6ECB328A-E940-6C7B-6798-BBB52025ABB8}"/>
              </a:ext>
            </a:extLst>
          </p:cNvPr>
          <p:cNvCxnSpPr>
            <a:cxnSpLocks/>
          </p:cNvCxnSpPr>
          <p:nvPr/>
        </p:nvCxnSpPr>
        <p:spPr>
          <a:xfrm>
            <a:off x="7013823" y="2107987"/>
            <a:ext cx="5997327"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直接连接符 11">
            <a:extLst>
              <a:ext uri="{FF2B5EF4-FFF2-40B4-BE49-F238E27FC236}">
                <a16:creationId xmlns:a16="http://schemas.microsoft.com/office/drawing/2014/main" id="{6089613F-6ABB-15B7-3C34-51D4C43556DF}"/>
              </a:ext>
            </a:extLst>
          </p:cNvPr>
          <p:cNvCxnSpPr>
            <a:cxnSpLocks/>
          </p:cNvCxnSpPr>
          <p:nvPr/>
        </p:nvCxnSpPr>
        <p:spPr>
          <a:xfrm>
            <a:off x="7166223" y="2260387"/>
            <a:ext cx="5997327"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74136825-D154-C582-625A-B7A0662CC2FA}"/>
              </a:ext>
            </a:extLst>
          </p:cNvPr>
          <p:cNvCxnSpPr>
            <a:cxnSpLocks/>
          </p:cNvCxnSpPr>
          <p:nvPr/>
        </p:nvCxnSpPr>
        <p:spPr>
          <a:xfrm>
            <a:off x="7318623" y="2412787"/>
            <a:ext cx="5997327"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FBE2B5D3-5EDB-6CA3-09CB-59740C3C83B9}"/>
              </a:ext>
            </a:extLst>
          </p:cNvPr>
          <p:cNvCxnSpPr>
            <a:cxnSpLocks/>
          </p:cNvCxnSpPr>
          <p:nvPr/>
        </p:nvCxnSpPr>
        <p:spPr>
          <a:xfrm>
            <a:off x="7471023" y="2565187"/>
            <a:ext cx="5997327"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直接连接符 14">
            <a:extLst>
              <a:ext uri="{FF2B5EF4-FFF2-40B4-BE49-F238E27FC236}">
                <a16:creationId xmlns:a16="http://schemas.microsoft.com/office/drawing/2014/main" id="{07D94349-6C2C-7158-A8C8-2C6CD4C3BE21}"/>
              </a:ext>
            </a:extLst>
          </p:cNvPr>
          <p:cNvCxnSpPr>
            <a:cxnSpLocks/>
          </p:cNvCxnSpPr>
          <p:nvPr/>
        </p:nvCxnSpPr>
        <p:spPr>
          <a:xfrm>
            <a:off x="7623423" y="2717587"/>
            <a:ext cx="5997327"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a:extLst>
              <a:ext uri="{FF2B5EF4-FFF2-40B4-BE49-F238E27FC236}">
                <a16:creationId xmlns:a16="http://schemas.microsoft.com/office/drawing/2014/main" id="{CB7DF1A9-F06D-A0B2-C3BA-B66475B8497B}"/>
              </a:ext>
            </a:extLst>
          </p:cNvPr>
          <p:cNvCxnSpPr>
            <a:cxnSpLocks/>
          </p:cNvCxnSpPr>
          <p:nvPr/>
        </p:nvCxnSpPr>
        <p:spPr>
          <a:xfrm>
            <a:off x="7775823" y="2869987"/>
            <a:ext cx="5997327"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9583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8229659" y="2248783"/>
            <a:ext cx="2415540" cy="607695"/>
          </a:xfrm>
          <a:prstGeom prst="rect">
            <a:avLst/>
          </a:prstGeom>
          <a:effectLst/>
        </p:spPr>
        <p:txBody>
          <a:bodyPr wrap="none">
            <a:spAutoFit/>
          </a:bodyPr>
          <a:lstStyle/>
          <a:p>
            <a:pPr algn="r">
              <a:lnSpc>
                <a:spcPct val="120000"/>
              </a:lnSpc>
            </a:pP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深度学习模块</a:t>
            </a: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7221461" y="2248499"/>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8262679" y="3256528"/>
            <a:ext cx="2348865" cy="607695"/>
          </a:xfrm>
          <a:prstGeom prst="rect">
            <a:avLst/>
          </a:prstGeom>
          <a:effectLst/>
        </p:spPr>
        <p:txBody>
          <a:bodyPr wrap="none">
            <a:spAutoFit/>
          </a:bodyPr>
          <a:lstStyle/>
          <a:p>
            <a:pPr algn="r">
              <a:lnSpc>
                <a:spcPct val="120000"/>
              </a:lnSpc>
            </a:pP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Web</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开发模块</a:t>
            </a:r>
          </a:p>
        </p:txBody>
      </p:sp>
      <p:sp>
        <p:nvSpPr>
          <p:cNvPr id="33" name="矩形 32"/>
          <p:cNvSpPr/>
          <p:nvPr/>
        </p:nvSpPr>
        <p:spPr>
          <a:xfrm>
            <a:off x="7221461" y="426462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884739" y="1777281"/>
            <a:ext cx="2476020" cy="1206099"/>
          </a:xfrm>
          <a:prstGeom prst="rect">
            <a:avLst/>
          </a:prstGeom>
          <a:noFill/>
        </p:spPr>
        <p:txBody>
          <a:bodyPr vert="horz" wrap="square" rtlCol="0">
            <a:spAutoFit/>
          </a:bodyPr>
          <a:lstStyle/>
          <a:p>
            <a:pPr>
              <a:lnSpc>
                <a:spcPct val="120000"/>
              </a:lnSpc>
            </a:pPr>
            <a:r>
              <a:rPr lang="zh-CN" altLang="en-US"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812984" y="3434722"/>
            <a:ext cx="3346876" cy="830164"/>
          </a:xfrm>
          <a:prstGeom prst="rect">
            <a:avLst/>
          </a:prstGeom>
          <a:noFill/>
        </p:spPr>
        <p:txBody>
          <a:bodyPr vert="horz" wrap="square" rtlCol="0">
            <a:spAutoFit/>
          </a:bodyPr>
          <a:lstStyle/>
          <a:p>
            <a:pPr>
              <a:lnSpc>
                <a:spcPct val="120000"/>
              </a:lnSpc>
            </a:pPr>
            <a:r>
              <a:rPr lang="en-US" altLang="zh-CN" sz="44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p>
        </p:txBody>
      </p:sp>
      <p:sp>
        <p:nvSpPr>
          <p:cNvPr id="2" name="矩形 1"/>
          <p:cNvSpPr/>
          <p:nvPr/>
        </p:nvSpPr>
        <p:spPr>
          <a:xfrm>
            <a:off x="7221461" y="325624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8229659" y="4237603"/>
            <a:ext cx="2348865" cy="607695"/>
          </a:xfrm>
          <a:prstGeom prst="rect">
            <a:avLst/>
          </a:prstGeom>
          <a:effectLst/>
        </p:spPr>
        <p:txBody>
          <a:bodyPr wrap="none">
            <a:spAutoFit/>
          </a:bodyPr>
          <a:lstStyle/>
          <a:p>
            <a:pPr algn="r">
              <a:lnSpc>
                <a:spcPct val="120000"/>
              </a:lnSpc>
            </a:pP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Web</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平台展示</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arn(inVertical)">
                                      <p:cBhvr>
                                        <p:cTn id="20" dur="500"/>
                                        <p:tgtEl>
                                          <p:spTgt spid="33"/>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33" grpId="0" bldLvl="0" animBg="1"/>
      <p:bldP spid="38" grpId="0"/>
      <p:bldP spid="15" grpId="0"/>
      <p:bldP spid="2" grpId="0" bldLvl="0" animBg="1"/>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565164" y="2824491"/>
            <a:ext cx="3960439" cy="676910"/>
          </a:xfrm>
          <a:prstGeom prst="rect">
            <a:avLst/>
          </a:prstGeom>
          <a:noFill/>
        </p:spPr>
        <p:txBody>
          <a:bodyPr wrap="square" lIns="0" tIns="0" rIns="0" bIns="0" rtlCol="0">
            <a:spAutoFit/>
          </a:bodyPr>
          <a:lstStyle/>
          <a:p>
            <a:r>
              <a:rPr lang="zh-CN" altLang="en-GB" sz="4400" b="1" dirty="0">
                <a:solidFill>
                  <a:schemeClr val="accent1"/>
                </a:solidFill>
                <a:latin typeface="微软雅黑" panose="020B0503020204020204" pitchFamily="34" charset="-122"/>
                <a:ea typeface="微软雅黑" panose="020B0503020204020204" pitchFamily="34" charset="-122"/>
                <a:cs typeface="+mn-ea"/>
                <a:sym typeface="+mn-lt"/>
              </a:rPr>
              <a:t>深度学习模块</a:t>
            </a:r>
          </a:p>
        </p:txBody>
      </p:sp>
      <p:sp>
        <p:nvSpPr>
          <p:cNvPr id="14" name="TextBox 49"/>
          <p:cNvSpPr txBox="1"/>
          <p:nvPr/>
        </p:nvSpPr>
        <p:spPr>
          <a:xfrm>
            <a:off x="5565164" y="3832549"/>
            <a:ext cx="5183515" cy="215265"/>
          </a:xfrm>
          <a:prstGeom prst="rect">
            <a:avLst/>
          </a:prstGeom>
          <a:noFill/>
        </p:spPr>
        <p:txBody>
          <a:bodyPr wrap="square" lIns="0" tIns="0" rIns="0" bIns="0" rtlCol="0">
            <a:spAutoFit/>
          </a:bodyPr>
          <a:lstStyle/>
          <a:p>
            <a:pPr eaLnBrk="0" hangingPunct="0"/>
            <a:r>
              <a:rPr lang="zh-CN" altLang="en-US" sz="1400" dirty="0">
                <a:solidFill>
                  <a:schemeClr val="accent1"/>
                </a:solidFill>
                <a:latin typeface="微软雅黑" panose="020B0503020204020204" pitchFamily="34" charset="-122"/>
                <a:ea typeface="微软雅黑" panose="020B0503020204020204" pitchFamily="34" charset="-122"/>
                <a:cs typeface="+mn-ea"/>
                <a:sym typeface="+mn-lt"/>
              </a:rPr>
              <a:t>Deep learning modules</a:t>
            </a:r>
          </a:p>
        </p:txBody>
      </p:sp>
      <p:sp>
        <p:nvSpPr>
          <p:cNvPr id="15" name="矩形 259"/>
          <p:cNvSpPr>
            <a:spLocks noChangeArrowheads="1"/>
          </p:cNvSpPr>
          <p:nvPr/>
        </p:nvSpPr>
        <p:spPr bwMode="auto">
          <a:xfrm>
            <a:off x="3189277" y="224880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01</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par>
                          <p:cTn id="25" fill="hold">
                            <p:stCondLst>
                              <p:cond delay="1549"/>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14"/>
                                        </p:tgtEl>
                                        <p:attrNameLst>
                                          <p:attrName>style.visibility</p:attrName>
                                        </p:attrNameLst>
                                      </p:cBhvr>
                                      <p:to>
                                        <p:strVal val="visible"/>
                                      </p:to>
                                    </p:set>
                                    <p:animEffect transition="in" filter="wipe(left)">
                                      <p:cBhvr>
                                        <p:cTn id="28" dur="200"/>
                                        <p:tgtEl>
                                          <p:spTgt spid="14"/>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14"/>
                                        </p:tgtEl>
                                      </p:cBhvr>
                                      <p:to x="80000" y="100000"/>
                                    </p:animScale>
                                    <p:anim by="(#ppt_w*0.10)" calcmode="lin" valueType="num">
                                      <p:cBhvr>
                                        <p:cTn id="31" dur="50" autoRev="1" fill="hold">
                                          <p:stCondLst>
                                            <p:cond delay="0"/>
                                          </p:stCondLst>
                                        </p:cTn>
                                        <p:tgtEl>
                                          <p:spTgt spid="14"/>
                                        </p:tgtEl>
                                        <p:attrNameLst>
                                          <p:attrName>ppt_x</p:attrName>
                                        </p:attrNameLst>
                                      </p:cBhvr>
                                    </p:anim>
                                    <p:anim by="(-#ppt_w*0.10)" calcmode="lin" valueType="num">
                                      <p:cBhvr>
                                        <p:cTn id="32" dur="50" autoRev="1" fill="hold">
                                          <p:stCondLst>
                                            <p:cond delay="0"/>
                                          </p:stCondLst>
                                        </p:cTn>
                                        <p:tgtEl>
                                          <p:spTgt spid="14"/>
                                        </p:tgtEl>
                                        <p:attrNameLst>
                                          <p:attrName>ppt_y</p:attrName>
                                        </p:attrNameLst>
                                      </p:cBhvr>
                                    </p:anim>
                                    <p:animRot by="-480000">
                                      <p:cBhvr>
                                        <p:cTn id="33"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578" y="695926"/>
            <a:ext cx="3688080" cy="675640"/>
          </a:xfrm>
          <a:prstGeom prst="rect">
            <a:avLst/>
          </a:prstGeom>
          <a:solidFill>
            <a:schemeClr val="accent1">
              <a:lumMod val="75000"/>
            </a:schemeClr>
          </a:solidFill>
        </p:spPr>
        <p:txBody>
          <a:bodyPr wrap="none" rtlCol="0">
            <a:spAutoFit/>
          </a:bodyPr>
          <a:lstStyle/>
          <a:p>
            <a:r>
              <a:rPr lang="en-US" altLang="zh-CN" sz="3795" b="1" dirty="0">
                <a:solidFill>
                  <a:schemeClr val="bg1"/>
                </a:solidFill>
              </a:rPr>
              <a:t>01 </a:t>
            </a:r>
            <a:r>
              <a:rPr lang="zh-CN" altLang="en-US" sz="3795" b="1" dirty="0">
                <a:solidFill>
                  <a:schemeClr val="bg1"/>
                </a:solidFill>
              </a:rPr>
              <a:t>深度学习模块</a:t>
            </a:r>
          </a:p>
        </p:txBody>
      </p:sp>
      <p:cxnSp>
        <p:nvCxnSpPr>
          <p:cNvPr id="3" name="直接连接符 2"/>
          <p:cNvCxnSpPr/>
          <p:nvPr/>
        </p:nvCxnSpPr>
        <p:spPr>
          <a:xfrm>
            <a:off x="932562" y="1389938"/>
            <a:ext cx="1192583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54" y="1816322"/>
            <a:ext cx="12858044" cy="42430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框 5"/>
          <p:cNvSpPr txBox="1"/>
          <p:nvPr/>
        </p:nvSpPr>
        <p:spPr>
          <a:xfrm>
            <a:off x="1172196" y="2107839"/>
            <a:ext cx="1160780" cy="1260475"/>
          </a:xfrm>
          <a:prstGeom prst="rect">
            <a:avLst/>
          </a:prstGeom>
          <a:solidFill>
            <a:schemeClr val="accent1">
              <a:lumMod val="75000"/>
            </a:schemeClr>
          </a:solidFill>
        </p:spPr>
        <p:txBody>
          <a:bodyPr wrap="none" rtlCol="0">
            <a:spAutoFit/>
          </a:bodyPr>
          <a:lstStyle/>
          <a:p>
            <a:r>
              <a:rPr lang="en-US" altLang="zh-CN" sz="7595" dirty="0">
                <a:solidFill>
                  <a:schemeClr val="bg1"/>
                </a:solidFill>
              </a:rPr>
              <a:t>01</a:t>
            </a:r>
            <a:endParaRPr lang="zh-CN" altLang="en-US" sz="7595" dirty="0">
              <a:solidFill>
                <a:schemeClr val="bg1"/>
              </a:solidFill>
            </a:endParaRPr>
          </a:p>
        </p:txBody>
      </p:sp>
      <p:sp>
        <p:nvSpPr>
          <p:cNvPr id="15" name="文本框 14"/>
          <p:cNvSpPr txBox="1"/>
          <p:nvPr/>
        </p:nvSpPr>
        <p:spPr>
          <a:xfrm>
            <a:off x="5492819" y="2107293"/>
            <a:ext cx="1160780" cy="1260475"/>
          </a:xfrm>
          <a:prstGeom prst="rect">
            <a:avLst/>
          </a:prstGeom>
          <a:solidFill>
            <a:schemeClr val="accent1">
              <a:lumMod val="75000"/>
            </a:schemeClr>
          </a:solidFill>
        </p:spPr>
        <p:txBody>
          <a:bodyPr wrap="none" rtlCol="0">
            <a:spAutoFit/>
          </a:bodyPr>
          <a:lstStyle/>
          <a:p>
            <a:pPr algn="ctr"/>
            <a:r>
              <a:rPr lang="en-US" altLang="zh-CN" sz="7595" dirty="0">
                <a:solidFill>
                  <a:schemeClr val="bg1"/>
                </a:solidFill>
              </a:rPr>
              <a:t>02</a:t>
            </a:r>
            <a:endParaRPr lang="zh-CN" altLang="en-US" sz="7595" dirty="0">
              <a:solidFill>
                <a:schemeClr val="bg1"/>
              </a:solidFill>
            </a:endParaRPr>
          </a:p>
        </p:txBody>
      </p:sp>
      <p:sp>
        <p:nvSpPr>
          <p:cNvPr id="18" name="文本框 17"/>
          <p:cNvSpPr txBox="1"/>
          <p:nvPr/>
        </p:nvSpPr>
        <p:spPr>
          <a:xfrm>
            <a:off x="10173379" y="2031728"/>
            <a:ext cx="1160780" cy="1260475"/>
          </a:xfrm>
          <a:prstGeom prst="rect">
            <a:avLst/>
          </a:prstGeom>
          <a:solidFill>
            <a:schemeClr val="accent1">
              <a:lumMod val="75000"/>
            </a:schemeClr>
          </a:solidFill>
        </p:spPr>
        <p:txBody>
          <a:bodyPr wrap="none" rtlCol="0">
            <a:spAutoFit/>
          </a:bodyPr>
          <a:lstStyle/>
          <a:p>
            <a:r>
              <a:rPr lang="en-US" altLang="zh-CN" sz="7595" dirty="0">
                <a:solidFill>
                  <a:schemeClr val="bg1"/>
                </a:solidFill>
              </a:rPr>
              <a:t>03</a:t>
            </a:r>
            <a:endParaRPr lang="zh-CN" altLang="en-US" sz="7595" dirty="0">
              <a:solidFill>
                <a:schemeClr val="bg1"/>
              </a:solidFill>
            </a:endParaRPr>
          </a:p>
        </p:txBody>
      </p:sp>
      <p:sp>
        <p:nvSpPr>
          <p:cNvPr id="8" name="文本框 7"/>
          <p:cNvSpPr txBox="1"/>
          <p:nvPr/>
        </p:nvSpPr>
        <p:spPr>
          <a:xfrm>
            <a:off x="437320" y="3915583"/>
            <a:ext cx="2629872" cy="998855"/>
          </a:xfrm>
          <a:prstGeom prst="rect">
            <a:avLst/>
          </a:prstGeom>
          <a:solidFill>
            <a:schemeClr val="accent1">
              <a:lumMod val="75000"/>
            </a:schemeClr>
          </a:solidFill>
        </p:spPr>
        <p:txBody>
          <a:bodyPr wrap="square" rtlCol="0">
            <a:spAutoFit/>
          </a:bodyPr>
          <a:lstStyle/>
          <a:p>
            <a:pPr algn="ctr"/>
            <a:r>
              <a:rPr lang="zh-CN" altLang="en-US" sz="2950" b="1" dirty="0">
                <a:solidFill>
                  <a:schemeClr val="bg1"/>
                </a:solidFill>
                <a:latin typeface="+mn-ea"/>
                <a:ea typeface="+mn-ea"/>
                <a:sym typeface="+mn-ea"/>
              </a:rPr>
              <a:t>模型介绍及成果展示</a:t>
            </a:r>
          </a:p>
        </p:txBody>
      </p:sp>
      <p:sp>
        <p:nvSpPr>
          <p:cNvPr id="13" name="文本框 12"/>
          <p:cNvSpPr txBox="1"/>
          <p:nvPr/>
        </p:nvSpPr>
        <p:spPr>
          <a:xfrm>
            <a:off x="4696558" y="3915583"/>
            <a:ext cx="2753095" cy="546100"/>
          </a:xfrm>
          <a:prstGeom prst="rect">
            <a:avLst/>
          </a:prstGeom>
          <a:solidFill>
            <a:schemeClr val="accent1">
              <a:lumMod val="75000"/>
            </a:schemeClr>
          </a:solidFill>
        </p:spPr>
        <p:txBody>
          <a:bodyPr wrap="square" rtlCol="0">
            <a:spAutoFit/>
          </a:bodyPr>
          <a:lstStyle/>
          <a:p>
            <a:pPr algn="ctr"/>
            <a:r>
              <a:rPr lang="zh-CN" altLang="en-US" sz="2955" b="1" dirty="0">
                <a:solidFill>
                  <a:schemeClr val="bg1"/>
                </a:solidFill>
                <a:latin typeface="+mn-ea"/>
                <a:ea typeface="+mn-ea"/>
              </a:rPr>
              <a:t>调优过程</a:t>
            </a:r>
          </a:p>
        </p:txBody>
      </p:sp>
      <p:sp>
        <p:nvSpPr>
          <p:cNvPr id="14" name="文本框 13"/>
          <p:cNvSpPr txBox="1"/>
          <p:nvPr/>
        </p:nvSpPr>
        <p:spPr>
          <a:xfrm>
            <a:off x="9597390" y="3914140"/>
            <a:ext cx="2261870" cy="546100"/>
          </a:xfrm>
          <a:prstGeom prst="rect">
            <a:avLst/>
          </a:prstGeom>
          <a:solidFill>
            <a:schemeClr val="accent1">
              <a:lumMod val="75000"/>
            </a:schemeClr>
          </a:solidFill>
        </p:spPr>
        <p:txBody>
          <a:bodyPr wrap="square" rtlCol="0">
            <a:spAutoFit/>
          </a:bodyPr>
          <a:lstStyle/>
          <a:p>
            <a:pPr algn="ctr"/>
            <a:r>
              <a:rPr lang="zh-CN" altLang="en-US" sz="2955" b="1" dirty="0">
                <a:solidFill>
                  <a:schemeClr val="bg1"/>
                </a:solidFill>
                <a:latin typeface="+mn-ea"/>
                <a:ea typeface="+mn-ea"/>
              </a:rPr>
              <a:t>创新点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28700" y="1744345"/>
            <a:ext cx="5103495" cy="368300"/>
          </a:xfrm>
          <a:prstGeom prst="rect">
            <a:avLst/>
          </a:prstGeom>
          <a:noFill/>
        </p:spPr>
        <p:txBody>
          <a:bodyPr wrap="square" rtlCol="0">
            <a:spAutoFit/>
          </a:bodyPr>
          <a:lstStyle/>
          <a:p>
            <a:r>
              <a:rPr lang="en-US" altLang="zh-CN">
                <a:latin typeface="+mn-ea"/>
                <a:ea typeface="+mn-ea"/>
                <a:cs typeface="+mn-ea"/>
              </a:rPr>
              <a:t>         </a:t>
            </a:r>
            <a:endParaRPr lang="zh-CN" altLang="en-US">
              <a:latin typeface="+mn-ea"/>
              <a:ea typeface="+mn-ea"/>
              <a:cs typeface="+mn-ea"/>
            </a:endParaRPr>
          </a:p>
        </p:txBody>
      </p:sp>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2446655" cy="368300"/>
          </a:xfrm>
          <a:prstGeom prst="rect">
            <a:avLst/>
          </a:prstGeom>
          <a:noFill/>
        </p:spPr>
        <p:txBody>
          <a:bodyPr wrap="none" rtlCol="0">
            <a:spAutoFit/>
          </a:bodyPr>
          <a:lstStyle/>
          <a:p>
            <a:r>
              <a:rPr lang="en-US" altLang="zh-CN" b="1">
                <a:latin typeface="+mj-ea"/>
                <a:ea typeface="+mj-ea"/>
                <a:cs typeface="+mj-ea"/>
              </a:rPr>
              <a:t>1.</a:t>
            </a:r>
            <a:r>
              <a:rPr lang="zh-CN" altLang="en-US" b="1">
                <a:latin typeface="+mj-ea"/>
                <a:ea typeface="+mj-ea"/>
                <a:cs typeface="+mj-ea"/>
              </a:rPr>
              <a:t>模型介绍及成果展示</a:t>
            </a:r>
          </a:p>
        </p:txBody>
      </p:sp>
      <p:sp>
        <p:nvSpPr>
          <p:cNvPr id="2" name="文本框 1"/>
          <p:cNvSpPr txBox="1"/>
          <p:nvPr/>
        </p:nvSpPr>
        <p:spPr>
          <a:xfrm>
            <a:off x="577215" y="932180"/>
            <a:ext cx="2239010" cy="460375"/>
          </a:xfrm>
          <a:prstGeom prst="rect">
            <a:avLst/>
          </a:prstGeom>
          <a:noFill/>
        </p:spPr>
        <p:txBody>
          <a:bodyPr wrap="square" rtlCol="0">
            <a:spAutoFit/>
          </a:bodyPr>
          <a:lstStyle/>
          <a:p>
            <a:r>
              <a:rPr lang="zh-CN" altLang="en-US" sz="2400" b="1">
                <a:latin typeface="+mj-ea"/>
                <a:ea typeface="+mj-ea"/>
              </a:rPr>
              <a:t>变化检测</a:t>
            </a:r>
          </a:p>
        </p:txBody>
      </p:sp>
      <p:pic>
        <p:nvPicPr>
          <p:cNvPr id="3" name="图片 2" descr="7b0a20202020227069636672616d65646573223a20222670666d383632303238333632332626737074313131262662647431303026267764743235353026220a7d0a"/>
          <p:cNvPicPr>
            <a:picLocks noChangeAspect="1"/>
          </p:cNvPicPr>
          <p:nvPr/>
        </p:nvPicPr>
        <p:blipFill>
          <a:blip r:embed="rId4">
            <a:extLst>
              <a:ext uri="{BEBA8EAE-BF5A-486C-A8C5-ECC9F3942E4B}">
                <a14:imgProps xmlns:a14="http://schemas.microsoft.com/office/drawing/2010/main">
                  <a14:imgLayer r:embed="rId5"/>
                </a14:imgProps>
              </a:ext>
            </a:extLst>
          </a:blip>
          <a:srcRect/>
          <a:stretch>
            <a:fillRect/>
          </a:stretch>
        </p:blipFill>
        <p:spPr>
          <a:xfrm>
            <a:off x="956310" y="2038985"/>
            <a:ext cx="6501765" cy="2639695"/>
          </a:xfrm>
          <a:prstGeom prst="rect">
            <a:avLst/>
          </a:prstGeom>
        </p:spPr>
      </p:pic>
      <p:sp>
        <p:nvSpPr>
          <p:cNvPr id="5" name="文本框 4"/>
          <p:cNvSpPr txBox="1"/>
          <p:nvPr/>
        </p:nvSpPr>
        <p:spPr>
          <a:xfrm>
            <a:off x="92075" y="5415915"/>
            <a:ext cx="8551545" cy="768350"/>
          </a:xfrm>
          <a:prstGeom prst="rect">
            <a:avLst/>
          </a:prstGeom>
          <a:noFill/>
        </p:spPr>
        <p:txBody>
          <a:bodyPr wrap="square" rtlCol="0">
            <a:spAutoFit/>
          </a:bodyPr>
          <a:lstStyle/>
          <a:p>
            <a:pPr>
              <a:lnSpc>
                <a:spcPct val="110000"/>
              </a:lnSpc>
            </a:pPr>
            <a:r>
              <a:rPr lang="en-US" altLang="zh-CN" sz="2000" b="1">
                <a:latin typeface="+mn-ea"/>
                <a:ea typeface="+mn-ea"/>
                <a:cs typeface="+mn-ea"/>
              </a:rPr>
              <a:t>       </a:t>
            </a:r>
            <a:r>
              <a:rPr lang="zh-CN" altLang="en-US" sz="2000" b="1">
                <a:latin typeface="+mn-ea"/>
                <a:ea typeface="+mn-ea"/>
                <a:cs typeface="+mn-ea"/>
              </a:rPr>
              <a:t>在</a:t>
            </a:r>
            <a:r>
              <a:rPr lang="en-US" altLang="zh-CN" sz="2000" b="1">
                <a:latin typeface="+mn-ea"/>
                <a:ea typeface="+mn-ea"/>
                <a:cs typeface="+mn-ea"/>
              </a:rPr>
              <a:t>Web</a:t>
            </a:r>
            <a:r>
              <a:rPr lang="zh-CN" altLang="en-US" sz="2000" b="1">
                <a:latin typeface="+mn-ea"/>
                <a:ea typeface="+mn-ea"/>
                <a:cs typeface="+mn-ea"/>
              </a:rPr>
              <a:t>部署使用的为</a:t>
            </a:r>
            <a:r>
              <a:rPr lang="en-US" altLang="zh-CN" sz="2000" b="1">
                <a:latin typeface="+mn-ea"/>
                <a:ea typeface="+mn-ea"/>
                <a:cs typeface="+mn-ea"/>
              </a:rPr>
              <a:t>Baseline</a:t>
            </a:r>
            <a:r>
              <a:rPr lang="zh-CN" altLang="en-US" sz="2000" b="1">
                <a:latin typeface="+mn-ea"/>
                <a:ea typeface="+mn-ea"/>
                <a:cs typeface="+mn-ea"/>
              </a:rPr>
              <a:t>提供的基于</a:t>
            </a:r>
            <a:r>
              <a:rPr lang="en-US" altLang="zh-CN" sz="2000" b="1">
                <a:latin typeface="+mn-ea"/>
                <a:ea typeface="+mn-ea"/>
                <a:cs typeface="+mn-ea"/>
                <a:sym typeface="+mn-ea"/>
              </a:rPr>
              <a:t>Transformer</a:t>
            </a:r>
            <a:r>
              <a:rPr lang="zh-CN" altLang="en-US" sz="2000" b="1">
                <a:latin typeface="+mn-ea"/>
                <a:ea typeface="+mn-ea"/>
                <a:cs typeface="+mn-ea"/>
                <a:sym typeface="+mn-ea"/>
              </a:rPr>
              <a:t>的</a:t>
            </a:r>
            <a:r>
              <a:rPr lang="en-US" altLang="zh-CN" sz="2000" b="1">
                <a:latin typeface="+mn-ea"/>
                <a:ea typeface="+mn-ea"/>
                <a:cs typeface="+mn-ea"/>
                <a:sym typeface="+mn-ea"/>
              </a:rPr>
              <a:t>BIT</a:t>
            </a:r>
            <a:r>
              <a:rPr lang="zh-CN" altLang="en-US" sz="2000" b="1">
                <a:latin typeface="+mn-ea"/>
                <a:ea typeface="+mn-ea"/>
                <a:cs typeface="+mn-ea"/>
                <a:sym typeface="+mn-ea"/>
              </a:rPr>
              <a:t>模型</a:t>
            </a:r>
            <a:endParaRPr lang="zh-CN" altLang="en-US" sz="2000" b="1">
              <a:latin typeface="+mn-ea"/>
              <a:ea typeface="+mn-ea"/>
              <a:cs typeface="+mn-ea"/>
            </a:endParaRPr>
          </a:p>
          <a:p>
            <a:pPr>
              <a:lnSpc>
                <a:spcPct val="110000"/>
              </a:lnSpc>
            </a:pPr>
            <a:endParaRPr lang="zh-CN" altLang="en-US" sz="2000" b="1">
              <a:latin typeface="+mn-ea"/>
              <a:ea typeface="+mn-ea"/>
              <a:cs typeface="+mn-ea"/>
            </a:endParaRPr>
          </a:p>
        </p:txBody>
      </p:sp>
      <p:sp>
        <p:nvSpPr>
          <p:cNvPr id="14" name="文本框 13"/>
          <p:cNvSpPr txBox="1"/>
          <p:nvPr/>
        </p:nvSpPr>
        <p:spPr>
          <a:xfrm>
            <a:off x="6932930" y="5063490"/>
            <a:ext cx="4714240" cy="429895"/>
          </a:xfrm>
          <a:prstGeom prst="rect">
            <a:avLst/>
          </a:prstGeom>
          <a:noFill/>
        </p:spPr>
        <p:txBody>
          <a:bodyPr wrap="square" rtlCol="0">
            <a:spAutoFit/>
          </a:bodyPr>
          <a:lstStyle/>
          <a:p>
            <a:pPr>
              <a:lnSpc>
                <a:spcPct val="110000"/>
              </a:lnSpc>
            </a:pPr>
            <a:r>
              <a:rPr lang="en-US" altLang="zh-CN" sz="2000" b="1">
                <a:latin typeface="+mn-ea"/>
                <a:ea typeface="+mn-ea"/>
                <a:cs typeface="+mn-ea"/>
              </a:rPr>
              <a:t>       </a:t>
            </a:r>
            <a:endParaRPr lang="zh-CN" altLang="en-US" sz="2000" b="1">
              <a:latin typeface="+mn-ea"/>
              <a:ea typeface="+mn-ea"/>
              <a:cs typeface="+mn-ea"/>
            </a:endParaRPr>
          </a:p>
        </p:txBody>
      </p:sp>
      <p:pic>
        <p:nvPicPr>
          <p:cNvPr id="15" name="图片 14" descr="test2"/>
          <p:cNvPicPr>
            <a:picLocks noChangeAspect="1"/>
          </p:cNvPicPr>
          <p:nvPr/>
        </p:nvPicPr>
        <p:blipFill>
          <a:blip r:embed="rId6"/>
          <a:stretch>
            <a:fillRect/>
          </a:stretch>
        </p:blipFill>
        <p:spPr>
          <a:xfrm>
            <a:off x="9453245" y="2112645"/>
            <a:ext cx="2638800" cy="2638800"/>
          </a:xfrm>
          <a:prstGeom prst="rect">
            <a:avLst/>
          </a:prstGeom>
        </p:spPr>
      </p:pic>
      <p:sp>
        <p:nvSpPr>
          <p:cNvPr id="16" name="文本框 15"/>
          <p:cNvSpPr txBox="1"/>
          <p:nvPr/>
        </p:nvSpPr>
        <p:spPr>
          <a:xfrm>
            <a:off x="10101580" y="5488305"/>
            <a:ext cx="1504315" cy="398780"/>
          </a:xfrm>
          <a:prstGeom prst="rect">
            <a:avLst/>
          </a:prstGeom>
          <a:noFill/>
        </p:spPr>
        <p:txBody>
          <a:bodyPr wrap="square" rtlCol="0">
            <a:spAutoFit/>
          </a:bodyPr>
          <a:lstStyle/>
          <a:p>
            <a:r>
              <a:rPr lang="zh-CN" altLang="en-US" sz="2000" b="1">
                <a:latin typeface="+mn-ea"/>
                <a:ea typeface="+mn-ea"/>
              </a:rPr>
              <a:t>预测结果</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2446655" cy="368300"/>
          </a:xfrm>
          <a:prstGeom prst="rect">
            <a:avLst/>
          </a:prstGeom>
          <a:noFill/>
        </p:spPr>
        <p:txBody>
          <a:bodyPr wrap="none" rtlCol="0">
            <a:spAutoFit/>
          </a:bodyPr>
          <a:lstStyle/>
          <a:p>
            <a:r>
              <a:rPr lang="en-US" altLang="zh-CN" b="1">
                <a:latin typeface="+mj-ea"/>
                <a:ea typeface="+mj-ea"/>
                <a:cs typeface="+mj-ea"/>
              </a:rPr>
              <a:t>1.</a:t>
            </a:r>
            <a:r>
              <a:rPr lang="zh-CN" altLang="en-US" b="1">
                <a:latin typeface="+mj-ea"/>
                <a:ea typeface="+mj-ea"/>
                <a:cs typeface="+mj-ea"/>
              </a:rPr>
              <a:t>模型介绍及成果展示</a:t>
            </a:r>
          </a:p>
        </p:txBody>
      </p:sp>
      <p:sp>
        <p:nvSpPr>
          <p:cNvPr id="2" name="文本框 1"/>
          <p:cNvSpPr txBox="1"/>
          <p:nvPr/>
        </p:nvSpPr>
        <p:spPr>
          <a:xfrm>
            <a:off x="577215" y="932180"/>
            <a:ext cx="2239010" cy="460375"/>
          </a:xfrm>
          <a:prstGeom prst="rect">
            <a:avLst/>
          </a:prstGeom>
          <a:noFill/>
        </p:spPr>
        <p:txBody>
          <a:bodyPr wrap="square" rtlCol="0">
            <a:spAutoFit/>
          </a:bodyPr>
          <a:lstStyle/>
          <a:p>
            <a:r>
              <a:rPr lang="zh-CN" altLang="en-US" sz="2400" b="1">
                <a:latin typeface="+mj-ea"/>
                <a:ea typeface="+mj-ea"/>
              </a:rPr>
              <a:t>目标提取</a:t>
            </a:r>
          </a:p>
        </p:txBody>
      </p:sp>
      <p:sp>
        <p:nvSpPr>
          <p:cNvPr id="3" name="文本框 2"/>
          <p:cNvSpPr txBox="1"/>
          <p:nvPr/>
        </p:nvSpPr>
        <p:spPr>
          <a:xfrm>
            <a:off x="596265" y="1816100"/>
            <a:ext cx="3112135" cy="706755"/>
          </a:xfrm>
          <a:prstGeom prst="rect">
            <a:avLst/>
          </a:prstGeom>
          <a:noFill/>
        </p:spPr>
        <p:txBody>
          <a:bodyPr wrap="square" rtlCol="0">
            <a:spAutoFit/>
          </a:bodyPr>
          <a:lstStyle/>
          <a:p>
            <a:r>
              <a:rPr lang="zh-CN" altLang="en-US" sz="2000" b="1">
                <a:latin typeface="+mn-ea"/>
                <a:ea typeface="+mn-ea"/>
                <a:cs typeface="+mn-ea"/>
              </a:rPr>
              <a:t>模型采用</a:t>
            </a:r>
            <a:r>
              <a:rPr lang="en-US" altLang="zh-CN" sz="2000" b="1">
                <a:latin typeface="+mn-ea"/>
                <a:ea typeface="+mn-ea"/>
                <a:cs typeface="+mn-ea"/>
              </a:rPr>
              <a:t>Baseline</a:t>
            </a:r>
            <a:r>
              <a:rPr lang="zh-CN" altLang="en-US" sz="2000" b="1">
                <a:latin typeface="+mn-ea"/>
                <a:ea typeface="+mn-ea"/>
                <a:cs typeface="+mn-ea"/>
              </a:rPr>
              <a:t>提供的DeepLab V3+模型</a:t>
            </a:r>
          </a:p>
        </p:txBody>
      </p:sp>
      <p:sp>
        <p:nvSpPr>
          <p:cNvPr id="5" name="文本框 4"/>
          <p:cNvSpPr txBox="1"/>
          <p:nvPr/>
        </p:nvSpPr>
        <p:spPr>
          <a:xfrm>
            <a:off x="5060950" y="932180"/>
            <a:ext cx="2239010" cy="460375"/>
          </a:xfrm>
          <a:prstGeom prst="rect">
            <a:avLst/>
          </a:prstGeom>
          <a:noFill/>
        </p:spPr>
        <p:txBody>
          <a:bodyPr wrap="square" rtlCol="0">
            <a:spAutoFit/>
          </a:bodyPr>
          <a:lstStyle/>
          <a:p>
            <a:r>
              <a:rPr lang="zh-CN" altLang="en-US" sz="2400" b="1">
                <a:latin typeface="+mj-ea"/>
                <a:ea typeface="+mj-ea"/>
              </a:rPr>
              <a:t>目标检测</a:t>
            </a:r>
          </a:p>
        </p:txBody>
      </p:sp>
      <p:sp>
        <p:nvSpPr>
          <p:cNvPr id="6" name="文本框 5"/>
          <p:cNvSpPr txBox="1"/>
          <p:nvPr/>
        </p:nvSpPr>
        <p:spPr>
          <a:xfrm>
            <a:off x="9669145" y="932180"/>
            <a:ext cx="2239010" cy="460375"/>
          </a:xfrm>
          <a:prstGeom prst="rect">
            <a:avLst/>
          </a:prstGeom>
          <a:noFill/>
        </p:spPr>
        <p:txBody>
          <a:bodyPr wrap="square" rtlCol="0">
            <a:spAutoFit/>
          </a:bodyPr>
          <a:lstStyle/>
          <a:p>
            <a:r>
              <a:rPr lang="zh-CN" altLang="en-US" sz="2400" b="1">
                <a:latin typeface="+mj-ea"/>
                <a:ea typeface="+mj-ea"/>
              </a:rPr>
              <a:t>地物分类</a:t>
            </a:r>
          </a:p>
        </p:txBody>
      </p:sp>
      <p:sp>
        <p:nvSpPr>
          <p:cNvPr id="7" name="文本框 6"/>
          <p:cNvSpPr txBox="1"/>
          <p:nvPr/>
        </p:nvSpPr>
        <p:spPr>
          <a:xfrm>
            <a:off x="5060950" y="1816100"/>
            <a:ext cx="3112135" cy="706755"/>
          </a:xfrm>
          <a:prstGeom prst="rect">
            <a:avLst/>
          </a:prstGeom>
          <a:noFill/>
        </p:spPr>
        <p:txBody>
          <a:bodyPr wrap="square" rtlCol="0">
            <a:spAutoFit/>
          </a:bodyPr>
          <a:lstStyle/>
          <a:p>
            <a:r>
              <a:rPr lang="zh-CN" altLang="en-US" sz="2000" b="1">
                <a:latin typeface="+mn-ea"/>
                <a:ea typeface="+mn-ea"/>
                <a:cs typeface="+mn-ea"/>
              </a:rPr>
              <a:t>模型采用</a:t>
            </a:r>
            <a:r>
              <a:rPr lang="en-US" altLang="zh-CN" sz="2000" b="1">
                <a:latin typeface="+mn-ea"/>
                <a:ea typeface="+mn-ea"/>
                <a:cs typeface="+mn-ea"/>
              </a:rPr>
              <a:t>Baseline</a:t>
            </a:r>
            <a:r>
              <a:rPr lang="zh-CN" altLang="en-US" sz="2000" b="1">
                <a:latin typeface="+mn-ea"/>
                <a:ea typeface="+mn-ea"/>
                <a:cs typeface="+mn-ea"/>
              </a:rPr>
              <a:t>提供的PP-YOLO模型</a:t>
            </a:r>
          </a:p>
        </p:txBody>
      </p:sp>
      <p:sp>
        <p:nvSpPr>
          <p:cNvPr id="9" name="文本框 8"/>
          <p:cNvSpPr txBox="1"/>
          <p:nvPr/>
        </p:nvSpPr>
        <p:spPr>
          <a:xfrm>
            <a:off x="9669145" y="1816100"/>
            <a:ext cx="3112135" cy="706755"/>
          </a:xfrm>
          <a:prstGeom prst="rect">
            <a:avLst/>
          </a:prstGeom>
          <a:noFill/>
        </p:spPr>
        <p:txBody>
          <a:bodyPr wrap="square" rtlCol="0">
            <a:spAutoFit/>
          </a:bodyPr>
          <a:lstStyle/>
          <a:p>
            <a:r>
              <a:rPr lang="zh-CN" altLang="en-US" sz="2000" b="1">
                <a:latin typeface="+mn-ea"/>
                <a:ea typeface="+mn-ea"/>
                <a:cs typeface="+mn-ea"/>
              </a:rPr>
              <a:t>模型采用</a:t>
            </a:r>
            <a:r>
              <a:rPr lang="en-US" altLang="zh-CN" sz="2000" b="1">
                <a:latin typeface="+mn-ea"/>
                <a:ea typeface="+mn-ea"/>
                <a:cs typeface="+mn-ea"/>
              </a:rPr>
              <a:t>Baseline</a:t>
            </a:r>
            <a:r>
              <a:rPr lang="zh-CN" altLang="en-US" sz="2000" b="1">
                <a:latin typeface="+mn-ea"/>
                <a:ea typeface="+mn-ea"/>
                <a:cs typeface="+mn-ea"/>
              </a:rPr>
              <a:t>提供的DeepLab V3+模型</a:t>
            </a:r>
          </a:p>
        </p:txBody>
      </p:sp>
      <p:sp>
        <p:nvSpPr>
          <p:cNvPr id="10" name="文本框 9"/>
          <p:cNvSpPr txBox="1"/>
          <p:nvPr/>
        </p:nvSpPr>
        <p:spPr>
          <a:xfrm>
            <a:off x="596265" y="2946400"/>
            <a:ext cx="1999615" cy="398780"/>
          </a:xfrm>
          <a:prstGeom prst="rect">
            <a:avLst/>
          </a:prstGeom>
          <a:noFill/>
        </p:spPr>
        <p:txBody>
          <a:bodyPr wrap="square" rtlCol="0">
            <a:spAutoFit/>
          </a:bodyPr>
          <a:lstStyle/>
          <a:p>
            <a:r>
              <a:rPr lang="zh-CN" altLang="en-US" sz="2000" b="1">
                <a:latin typeface="+mn-ea"/>
                <a:ea typeface="+mn-ea"/>
              </a:rPr>
              <a:t>预测结果</a:t>
            </a:r>
          </a:p>
        </p:txBody>
      </p:sp>
      <p:sp>
        <p:nvSpPr>
          <p:cNvPr id="11" name="文本框 10"/>
          <p:cNvSpPr txBox="1"/>
          <p:nvPr/>
        </p:nvSpPr>
        <p:spPr>
          <a:xfrm>
            <a:off x="5060950" y="2946400"/>
            <a:ext cx="1999615" cy="398780"/>
          </a:xfrm>
          <a:prstGeom prst="rect">
            <a:avLst/>
          </a:prstGeom>
          <a:noFill/>
        </p:spPr>
        <p:txBody>
          <a:bodyPr wrap="square" rtlCol="0">
            <a:spAutoFit/>
          </a:bodyPr>
          <a:lstStyle/>
          <a:p>
            <a:r>
              <a:rPr lang="zh-CN" altLang="en-US" sz="2000" b="1">
                <a:latin typeface="+mn-ea"/>
                <a:ea typeface="+mn-ea"/>
              </a:rPr>
              <a:t>预测结果</a:t>
            </a:r>
          </a:p>
        </p:txBody>
      </p:sp>
      <p:sp>
        <p:nvSpPr>
          <p:cNvPr id="12" name="文本框 11"/>
          <p:cNvSpPr txBox="1"/>
          <p:nvPr/>
        </p:nvSpPr>
        <p:spPr>
          <a:xfrm>
            <a:off x="9669145" y="2896235"/>
            <a:ext cx="1999615" cy="398780"/>
          </a:xfrm>
          <a:prstGeom prst="rect">
            <a:avLst/>
          </a:prstGeom>
          <a:noFill/>
        </p:spPr>
        <p:txBody>
          <a:bodyPr wrap="square" rtlCol="0">
            <a:spAutoFit/>
          </a:bodyPr>
          <a:lstStyle/>
          <a:p>
            <a:r>
              <a:rPr lang="zh-CN" altLang="en-US" sz="2000" b="1">
                <a:latin typeface="+mn-ea"/>
                <a:ea typeface="+mn-ea"/>
              </a:rPr>
              <a:t>预测结果</a:t>
            </a:r>
          </a:p>
        </p:txBody>
      </p:sp>
      <p:pic>
        <p:nvPicPr>
          <p:cNvPr id="13" name="图片 12" descr="test3"/>
          <p:cNvPicPr>
            <a:picLocks noChangeAspect="1"/>
          </p:cNvPicPr>
          <p:nvPr/>
        </p:nvPicPr>
        <p:blipFill>
          <a:blip r:embed="rId4"/>
          <a:stretch>
            <a:fillRect/>
          </a:stretch>
        </p:blipFill>
        <p:spPr>
          <a:xfrm>
            <a:off x="668655" y="3616325"/>
            <a:ext cx="3136900" cy="3136900"/>
          </a:xfrm>
          <a:prstGeom prst="rect">
            <a:avLst/>
          </a:prstGeom>
        </p:spPr>
      </p:pic>
      <p:pic>
        <p:nvPicPr>
          <p:cNvPr id="14" name="图片 13" descr="test4"/>
          <p:cNvPicPr>
            <a:picLocks noChangeAspect="1"/>
          </p:cNvPicPr>
          <p:nvPr/>
        </p:nvPicPr>
        <p:blipFill>
          <a:blip r:embed="rId5"/>
          <a:stretch>
            <a:fillRect/>
          </a:stretch>
        </p:blipFill>
        <p:spPr>
          <a:xfrm>
            <a:off x="4989195" y="3634105"/>
            <a:ext cx="3135600" cy="3135600"/>
          </a:xfrm>
          <a:prstGeom prst="rect">
            <a:avLst/>
          </a:prstGeom>
        </p:spPr>
      </p:pic>
      <p:pic>
        <p:nvPicPr>
          <p:cNvPr id="15" name="图片 14" descr="test1"/>
          <p:cNvPicPr>
            <a:picLocks noChangeAspect="1"/>
          </p:cNvPicPr>
          <p:nvPr/>
        </p:nvPicPr>
        <p:blipFill>
          <a:blip r:embed="rId6"/>
          <a:stretch>
            <a:fillRect/>
          </a:stretch>
        </p:blipFill>
        <p:spPr>
          <a:xfrm>
            <a:off x="9453245" y="3634105"/>
            <a:ext cx="3135600" cy="31356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28700" y="1744345"/>
            <a:ext cx="5103495" cy="368300"/>
          </a:xfrm>
          <a:prstGeom prst="rect">
            <a:avLst/>
          </a:prstGeom>
          <a:noFill/>
        </p:spPr>
        <p:txBody>
          <a:bodyPr wrap="square" rtlCol="0">
            <a:spAutoFit/>
          </a:bodyPr>
          <a:lstStyle/>
          <a:p>
            <a:r>
              <a:rPr lang="en-US" altLang="zh-CN">
                <a:latin typeface="+mn-ea"/>
                <a:ea typeface="+mn-ea"/>
                <a:cs typeface="+mn-ea"/>
              </a:rPr>
              <a:t>         </a:t>
            </a:r>
            <a:endParaRPr lang="zh-CN" altLang="en-US">
              <a:latin typeface="+mn-ea"/>
              <a:ea typeface="+mn-ea"/>
              <a:cs typeface="+mn-ea"/>
            </a:endParaRPr>
          </a:p>
        </p:txBody>
      </p:sp>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1303655" cy="368300"/>
          </a:xfrm>
          <a:prstGeom prst="rect">
            <a:avLst/>
          </a:prstGeom>
          <a:noFill/>
        </p:spPr>
        <p:txBody>
          <a:bodyPr wrap="none" rtlCol="0">
            <a:spAutoFit/>
          </a:bodyPr>
          <a:lstStyle/>
          <a:p>
            <a:r>
              <a:rPr lang="en-US" altLang="zh-CN" b="1">
                <a:latin typeface="+mj-ea"/>
                <a:ea typeface="+mj-ea"/>
                <a:cs typeface="+mj-ea"/>
              </a:rPr>
              <a:t>2.</a:t>
            </a:r>
            <a:r>
              <a:rPr lang="zh-CN" altLang="en-US" b="1">
                <a:latin typeface="+mj-ea"/>
                <a:ea typeface="+mj-ea"/>
                <a:cs typeface="+mj-ea"/>
              </a:rPr>
              <a:t>调优过程</a:t>
            </a:r>
          </a:p>
        </p:txBody>
      </p:sp>
      <p:sp>
        <p:nvSpPr>
          <p:cNvPr id="3" name="文本框 2"/>
          <p:cNvSpPr txBox="1"/>
          <p:nvPr/>
        </p:nvSpPr>
        <p:spPr>
          <a:xfrm>
            <a:off x="668655" y="807720"/>
            <a:ext cx="11962765" cy="6182360"/>
          </a:xfrm>
          <a:prstGeom prst="rect">
            <a:avLst/>
          </a:prstGeom>
          <a:noFill/>
        </p:spPr>
        <p:txBody>
          <a:bodyPr wrap="square" rtlCol="0">
            <a:spAutoFit/>
          </a:bodyPr>
          <a:lstStyle/>
          <a:p>
            <a:pPr>
              <a:lnSpc>
                <a:spcPct val="110000"/>
              </a:lnSpc>
            </a:pPr>
            <a:r>
              <a:rPr lang="en-US" altLang="zh-CN" sz="2400" b="1">
                <a:latin typeface="+mn-ea"/>
                <a:ea typeface="+mn-ea"/>
                <a:cs typeface="+mn-ea"/>
              </a:rPr>
              <a:t>1.</a:t>
            </a:r>
            <a:r>
              <a:rPr lang="zh-CN" altLang="en-US" sz="2400" b="1">
                <a:latin typeface="+mn-ea"/>
                <a:ea typeface="+mn-ea"/>
                <a:cs typeface="+mn-ea"/>
              </a:rPr>
              <a:t>模型参数调整：</a:t>
            </a:r>
            <a:r>
              <a:rPr lang="en-US" altLang="zh-CN" b="1">
                <a:latin typeface="+mn-ea"/>
                <a:ea typeface="+mn-ea"/>
                <a:cs typeface="+mn-ea"/>
              </a:rPr>
              <a:t>    </a:t>
            </a:r>
          </a:p>
          <a:p>
            <a:pPr>
              <a:lnSpc>
                <a:spcPct val="110000"/>
              </a:lnSpc>
            </a:pPr>
            <a:r>
              <a:rPr lang="en-US" altLang="zh-CN" b="1">
                <a:latin typeface="+mn-ea"/>
                <a:ea typeface="+mn-ea"/>
                <a:cs typeface="+mn-ea"/>
              </a:rPr>
              <a:t>      </a:t>
            </a:r>
            <a:r>
              <a:rPr lang="zh-CN" altLang="en-US" b="1">
                <a:latin typeface="+mn-ea"/>
                <a:ea typeface="+mn-ea"/>
                <a:cs typeface="+mn-ea"/>
              </a:rPr>
              <a:t>（</a:t>
            </a:r>
            <a:r>
              <a:rPr lang="en-US" altLang="zh-CN" b="1">
                <a:latin typeface="+mn-ea"/>
                <a:ea typeface="+mn-ea"/>
                <a:cs typeface="+mn-ea"/>
              </a:rPr>
              <a:t>1</a:t>
            </a:r>
            <a:r>
              <a:rPr lang="zh-CN" altLang="en-US" b="1">
                <a:latin typeface="+mn-ea"/>
                <a:ea typeface="+mn-ea"/>
                <a:cs typeface="+mn-ea"/>
              </a:rPr>
              <a:t>）初步使用的模型为</a:t>
            </a:r>
            <a:r>
              <a:rPr lang="en-US" altLang="zh-CN" b="1">
                <a:latin typeface="+mn-ea"/>
                <a:ea typeface="+mn-ea"/>
                <a:cs typeface="+mn-ea"/>
              </a:rPr>
              <a:t>EGR-CNN</a:t>
            </a:r>
            <a:r>
              <a:rPr lang="zh-CN" altLang="en-US" b="1">
                <a:latin typeface="+mn-ea"/>
                <a:ea typeface="+mn-ea"/>
                <a:cs typeface="+mn-ea"/>
              </a:rPr>
              <a:t>（边缘引导的循环卷积神经网络），将提供的</a:t>
            </a:r>
            <a:r>
              <a:rPr lang="en-US" altLang="zh-CN" b="1">
                <a:latin typeface="+mn-ea"/>
                <a:ea typeface="+mn-ea"/>
                <a:cs typeface="+mn-ea"/>
              </a:rPr>
              <a:t>label</a:t>
            </a:r>
            <a:r>
              <a:rPr lang="zh-CN" altLang="en-US" b="1">
                <a:latin typeface="+mn-ea"/>
                <a:ea typeface="+mn-ea"/>
                <a:cs typeface="+mn-ea"/>
              </a:rPr>
              <a:t>利用</a:t>
            </a:r>
            <a:r>
              <a:rPr lang="en-US" altLang="zh-CN" b="1">
                <a:latin typeface="+mn-ea"/>
                <a:ea typeface="+mn-ea"/>
                <a:cs typeface="+mn-ea"/>
              </a:rPr>
              <a:t>Canny</a:t>
            </a:r>
            <a:r>
              <a:rPr lang="zh-CN" altLang="en-US" b="1">
                <a:latin typeface="+mn-ea"/>
                <a:ea typeface="+mn-ea"/>
                <a:cs typeface="+mn-ea"/>
              </a:rPr>
              <a:t>检测算子提取出边缘作为先验信息。但是由于模型复杂，参数多，训练</a:t>
            </a:r>
            <a:r>
              <a:rPr lang="en-US" altLang="zh-CN" b="1">
                <a:latin typeface="+mn-ea"/>
                <a:ea typeface="+mn-ea"/>
                <a:cs typeface="+mn-ea"/>
              </a:rPr>
              <a:t>100</a:t>
            </a:r>
            <a:r>
              <a:rPr lang="zh-CN" altLang="en-US" b="1">
                <a:latin typeface="+mn-ea"/>
                <a:ea typeface="+mn-ea"/>
                <a:cs typeface="+mn-ea"/>
              </a:rPr>
              <a:t>个</a:t>
            </a:r>
            <a:r>
              <a:rPr lang="en-US" altLang="zh-CN" b="1">
                <a:latin typeface="+mn-ea"/>
                <a:ea typeface="+mn-ea"/>
                <a:cs typeface="+mn-ea"/>
              </a:rPr>
              <a:t>epoch</a:t>
            </a:r>
            <a:r>
              <a:rPr lang="zh-CN" altLang="en-US" b="1">
                <a:latin typeface="+mn-ea"/>
                <a:ea typeface="+mn-ea"/>
                <a:cs typeface="+mn-ea"/>
              </a:rPr>
              <a:t>大约</a:t>
            </a:r>
            <a:r>
              <a:rPr lang="en-US" altLang="zh-CN" b="1">
                <a:latin typeface="+mn-ea"/>
                <a:ea typeface="+mn-ea"/>
                <a:cs typeface="+mn-ea"/>
              </a:rPr>
              <a:t>6</a:t>
            </a:r>
            <a:r>
              <a:rPr lang="zh-CN" altLang="en-US" b="1">
                <a:latin typeface="+mn-ea"/>
                <a:ea typeface="+mn-ea"/>
                <a:cs typeface="+mn-ea"/>
              </a:rPr>
              <a:t>小时，</a:t>
            </a:r>
            <a:r>
              <a:rPr lang="en-US" altLang="zh-CN" b="1">
                <a:latin typeface="+mn-ea"/>
                <a:ea typeface="+mn-ea"/>
                <a:cs typeface="+mn-ea"/>
              </a:rPr>
              <a:t>F1 score</a:t>
            </a:r>
            <a:r>
              <a:rPr lang="zh-CN" altLang="en-US" b="1">
                <a:latin typeface="+mn-ea"/>
                <a:ea typeface="+mn-ea"/>
                <a:cs typeface="+mn-ea"/>
              </a:rPr>
              <a:t>最高为</a:t>
            </a:r>
            <a:r>
              <a:rPr lang="en-US" altLang="zh-CN" b="1">
                <a:latin typeface="+mn-ea"/>
                <a:ea typeface="+mn-ea"/>
                <a:cs typeface="+mn-ea"/>
              </a:rPr>
              <a:t>80.1%</a:t>
            </a:r>
            <a:r>
              <a:rPr lang="zh-CN" altLang="en-US" b="1">
                <a:latin typeface="+mn-ea"/>
                <a:ea typeface="+mn-ea"/>
                <a:cs typeface="+mn-ea"/>
              </a:rPr>
              <a:t>，于是放弃此模型。</a:t>
            </a:r>
            <a:endParaRPr lang="en-US" altLang="zh-CN" b="1">
              <a:latin typeface="+mn-ea"/>
              <a:ea typeface="+mn-ea"/>
              <a:cs typeface="+mn-ea"/>
            </a:endParaRPr>
          </a:p>
          <a:p>
            <a:pPr>
              <a:lnSpc>
                <a:spcPct val="110000"/>
              </a:lnSpc>
            </a:pPr>
            <a:endParaRPr lang="en-US" altLang="zh-CN" b="1">
              <a:latin typeface="+mn-ea"/>
              <a:ea typeface="+mn-ea"/>
              <a:cs typeface="+mn-ea"/>
            </a:endParaRPr>
          </a:p>
          <a:p>
            <a:pPr>
              <a:lnSpc>
                <a:spcPct val="110000"/>
              </a:lnSpc>
            </a:pPr>
            <a:r>
              <a:rPr lang="en-US" altLang="zh-CN" b="1">
                <a:latin typeface="+mn-ea"/>
                <a:ea typeface="+mn-ea"/>
                <a:cs typeface="+mn-ea"/>
              </a:rPr>
              <a:t>      </a:t>
            </a:r>
            <a:r>
              <a:rPr lang="zh-CN" altLang="en-US" b="1">
                <a:latin typeface="+mn-ea"/>
                <a:ea typeface="+mn-ea"/>
                <a:cs typeface="+mn-ea"/>
              </a:rPr>
              <a:t>（</a:t>
            </a:r>
            <a:r>
              <a:rPr lang="en-US" altLang="zh-CN" b="1">
                <a:latin typeface="+mn-ea"/>
                <a:ea typeface="+mn-ea"/>
                <a:cs typeface="+mn-ea"/>
              </a:rPr>
              <a:t>2</a:t>
            </a:r>
            <a:r>
              <a:rPr lang="zh-CN" altLang="en-US" b="1">
                <a:latin typeface="+mn-ea"/>
                <a:ea typeface="+mn-ea"/>
                <a:cs typeface="+mn-ea"/>
              </a:rPr>
              <a:t>）采用</a:t>
            </a:r>
            <a:r>
              <a:rPr lang="en-US" altLang="zh-CN" b="1">
                <a:latin typeface="+mn-ea"/>
                <a:ea typeface="+mn-ea"/>
                <a:cs typeface="+mn-ea"/>
              </a:rPr>
              <a:t>BaseLine</a:t>
            </a:r>
            <a:r>
              <a:rPr lang="zh-CN" altLang="en-US" b="1">
                <a:latin typeface="+mn-ea"/>
                <a:ea typeface="+mn-ea"/>
                <a:cs typeface="+mn-ea"/>
              </a:rPr>
              <a:t>提供的</a:t>
            </a:r>
            <a:r>
              <a:rPr lang="en-US" altLang="zh-CN" b="1">
                <a:latin typeface="+mn-ea"/>
                <a:ea typeface="+mn-ea"/>
                <a:cs typeface="+mn-ea"/>
              </a:rPr>
              <a:t>BIT</a:t>
            </a:r>
            <a:r>
              <a:rPr lang="zh-CN" altLang="en-US" b="1">
                <a:latin typeface="+mn-ea"/>
                <a:ea typeface="+mn-ea"/>
                <a:cs typeface="+mn-ea"/>
              </a:rPr>
              <a:t>模型，将训练样本缩放成</a:t>
            </a:r>
            <a:r>
              <a:rPr lang="en-US" altLang="zh-CN" b="1">
                <a:latin typeface="+mn-ea"/>
                <a:ea typeface="+mn-ea"/>
                <a:cs typeface="+mn-ea"/>
              </a:rPr>
              <a:t>256*256</a:t>
            </a:r>
            <a:r>
              <a:rPr lang="zh-CN" altLang="en-US" b="1">
                <a:latin typeface="+mn-ea"/>
                <a:ea typeface="+mn-ea"/>
                <a:cs typeface="+mn-ea"/>
              </a:rPr>
              <a:t>的尺寸训练，</a:t>
            </a:r>
            <a:r>
              <a:rPr lang="en-US" altLang="zh-CN" b="1">
                <a:latin typeface="+mn-ea"/>
                <a:ea typeface="+mn-ea"/>
                <a:cs typeface="+mn-ea"/>
              </a:rPr>
              <a:t>F1 score</a:t>
            </a:r>
            <a:r>
              <a:rPr lang="zh-CN" altLang="en-US" b="1">
                <a:latin typeface="+mn-ea"/>
                <a:ea typeface="+mn-ea"/>
                <a:cs typeface="+mn-ea"/>
              </a:rPr>
              <a:t>最高为</a:t>
            </a:r>
            <a:r>
              <a:rPr lang="en-US" altLang="zh-CN" b="1">
                <a:latin typeface="+mn-ea"/>
                <a:ea typeface="+mn-ea"/>
                <a:cs typeface="+mn-ea"/>
              </a:rPr>
              <a:t>81.3%</a:t>
            </a:r>
            <a:r>
              <a:rPr lang="zh-CN" altLang="en-US" b="1">
                <a:latin typeface="+mn-ea"/>
                <a:ea typeface="+mn-ea"/>
                <a:cs typeface="+mn-ea"/>
              </a:rPr>
              <a:t>。</a:t>
            </a:r>
            <a:endParaRPr lang="en-US" altLang="zh-CN" b="1">
              <a:latin typeface="+mn-ea"/>
              <a:ea typeface="+mn-ea"/>
              <a:cs typeface="+mn-ea"/>
            </a:endParaRPr>
          </a:p>
          <a:p>
            <a:pPr>
              <a:lnSpc>
                <a:spcPct val="110000"/>
              </a:lnSpc>
            </a:pPr>
            <a:endParaRPr lang="en-US" altLang="zh-CN" b="1">
              <a:latin typeface="+mn-ea"/>
              <a:ea typeface="+mn-ea"/>
              <a:cs typeface="+mn-ea"/>
            </a:endParaRPr>
          </a:p>
          <a:p>
            <a:pPr>
              <a:lnSpc>
                <a:spcPct val="110000"/>
              </a:lnSpc>
            </a:pPr>
            <a:r>
              <a:rPr lang="en-US" altLang="zh-CN" b="1">
                <a:latin typeface="+mn-ea"/>
                <a:ea typeface="+mn-ea"/>
                <a:cs typeface="+mn-ea"/>
              </a:rPr>
              <a:t>      </a:t>
            </a:r>
            <a:r>
              <a:rPr lang="zh-CN" altLang="en-US" b="1">
                <a:latin typeface="+mn-ea"/>
                <a:ea typeface="+mn-ea"/>
                <a:cs typeface="+mn-ea"/>
              </a:rPr>
              <a:t>（</a:t>
            </a:r>
            <a:r>
              <a:rPr lang="en-US" altLang="zh-CN" b="1">
                <a:latin typeface="+mn-ea"/>
                <a:ea typeface="+mn-ea"/>
                <a:cs typeface="+mn-ea"/>
              </a:rPr>
              <a:t>3</a:t>
            </a:r>
            <a:r>
              <a:rPr lang="zh-CN" altLang="en-US" b="1">
                <a:latin typeface="+mn-ea"/>
                <a:ea typeface="+mn-ea"/>
                <a:cs typeface="+mn-ea"/>
              </a:rPr>
              <a:t>）将原始</a:t>
            </a:r>
            <a:r>
              <a:rPr lang="en-US" altLang="zh-CN" b="1">
                <a:latin typeface="+mn-ea"/>
                <a:ea typeface="+mn-ea"/>
                <a:cs typeface="+mn-ea"/>
              </a:rPr>
              <a:t>1024*1024</a:t>
            </a:r>
            <a:r>
              <a:rPr lang="zh-CN" altLang="en-US" b="1">
                <a:latin typeface="+mn-ea"/>
                <a:ea typeface="+mn-ea"/>
                <a:cs typeface="+mn-ea"/>
              </a:rPr>
              <a:t>的样本进行分割，分割成</a:t>
            </a:r>
            <a:r>
              <a:rPr lang="en-US" altLang="zh-CN" b="1">
                <a:latin typeface="+mn-ea"/>
                <a:ea typeface="+mn-ea"/>
                <a:cs typeface="+mn-ea"/>
              </a:rPr>
              <a:t>16</a:t>
            </a:r>
            <a:r>
              <a:rPr lang="zh-CN" altLang="en-US" b="1">
                <a:latin typeface="+mn-ea"/>
                <a:ea typeface="+mn-ea"/>
                <a:cs typeface="+mn-ea"/>
              </a:rPr>
              <a:t>个</a:t>
            </a:r>
            <a:r>
              <a:rPr lang="en-US" altLang="zh-CN" b="1">
                <a:latin typeface="+mn-ea"/>
                <a:ea typeface="+mn-ea"/>
                <a:cs typeface="+mn-ea"/>
              </a:rPr>
              <a:t>256*256</a:t>
            </a:r>
            <a:r>
              <a:rPr lang="zh-CN" altLang="en-US" b="1">
                <a:latin typeface="+mn-ea"/>
                <a:ea typeface="+mn-ea"/>
                <a:cs typeface="+mn-ea"/>
              </a:rPr>
              <a:t>尺寸的样本进行训练，经过对</a:t>
            </a:r>
            <a:r>
              <a:rPr lang="en-US" altLang="zh-CN" b="1">
                <a:latin typeface="+mn-ea"/>
                <a:ea typeface="+mn-ea"/>
                <a:cs typeface="+mn-ea"/>
              </a:rPr>
              <a:t>Batch size</a:t>
            </a:r>
            <a:r>
              <a:rPr lang="zh-CN" altLang="en-US" b="1">
                <a:latin typeface="+mn-ea"/>
                <a:ea typeface="+mn-ea"/>
                <a:cs typeface="+mn-ea"/>
              </a:rPr>
              <a:t>、学习率、学习率衰减步长的调整，发现在</a:t>
            </a:r>
            <a:r>
              <a:rPr lang="en-US" altLang="zh-CN" b="1">
                <a:latin typeface="+mn-ea"/>
                <a:ea typeface="+mn-ea"/>
                <a:cs typeface="+mn-ea"/>
              </a:rPr>
              <a:t>batch_size</a:t>
            </a:r>
            <a:r>
              <a:rPr lang="zh-CN" altLang="en-US" b="1">
                <a:latin typeface="+mn-ea"/>
                <a:ea typeface="+mn-ea"/>
                <a:cs typeface="+mn-ea"/>
              </a:rPr>
              <a:t>为</a:t>
            </a:r>
            <a:r>
              <a:rPr lang="en-US" altLang="zh-CN" b="1">
                <a:latin typeface="+mn-ea"/>
                <a:ea typeface="+mn-ea"/>
                <a:cs typeface="+mn-ea"/>
              </a:rPr>
              <a:t>16</a:t>
            </a:r>
            <a:r>
              <a:rPr lang="zh-CN" altLang="en-US" b="1">
                <a:latin typeface="+mn-ea"/>
                <a:ea typeface="+mn-ea"/>
                <a:cs typeface="+mn-ea"/>
              </a:rPr>
              <a:t>，</a:t>
            </a:r>
            <a:r>
              <a:rPr lang="en-US" altLang="zh-CN" b="1">
                <a:latin typeface="+mn-ea"/>
                <a:ea typeface="+mn-ea"/>
                <a:cs typeface="+mn-ea"/>
              </a:rPr>
              <a:t>lr</a:t>
            </a:r>
            <a:r>
              <a:rPr lang="zh-CN" altLang="en-US" b="1">
                <a:latin typeface="+mn-ea"/>
                <a:ea typeface="+mn-ea"/>
                <a:cs typeface="+mn-ea"/>
              </a:rPr>
              <a:t>为</a:t>
            </a:r>
            <a:r>
              <a:rPr lang="en-US" altLang="zh-CN" b="1">
                <a:latin typeface="+mn-ea"/>
                <a:ea typeface="+mn-ea"/>
                <a:cs typeface="+mn-ea"/>
              </a:rPr>
              <a:t>0.0002</a:t>
            </a:r>
            <a:r>
              <a:rPr lang="zh-CN" altLang="en-US" b="1">
                <a:latin typeface="+mn-ea"/>
                <a:ea typeface="+mn-ea"/>
                <a:cs typeface="+mn-ea"/>
              </a:rPr>
              <a:t>，</a:t>
            </a:r>
            <a:r>
              <a:rPr lang="en-US" altLang="zh-CN" b="1">
                <a:latin typeface="+mn-ea"/>
                <a:ea typeface="+mn-ea"/>
                <a:cs typeface="+mn-ea"/>
              </a:rPr>
              <a:t>lr_decay</a:t>
            </a:r>
            <a:r>
              <a:rPr lang="zh-CN" altLang="en-US" b="1">
                <a:latin typeface="+mn-ea"/>
                <a:ea typeface="+mn-ea"/>
                <a:cs typeface="+mn-ea"/>
              </a:rPr>
              <a:t>为</a:t>
            </a:r>
            <a:r>
              <a:rPr lang="en-US" altLang="zh-CN" b="1">
                <a:latin typeface="+mn-ea"/>
                <a:ea typeface="+mn-ea"/>
                <a:cs typeface="+mn-ea"/>
              </a:rPr>
              <a:t>18500</a:t>
            </a:r>
            <a:r>
              <a:rPr lang="zh-CN" altLang="en-US" b="1">
                <a:latin typeface="+mn-ea"/>
                <a:ea typeface="+mn-ea"/>
                <a:cs typeface="+mn-ea"/>
              </a:rPr>
              <a:t>时，可以达到最好的</a:t>
            </a:r>
            <a:r>
              <a:rPr lang="en-US" altLang="zh-CN" b="1">
                <a:latin typeface="+mn-ea"/>
                <a:ea typeface="+mn-ea"/>
                <a:cs typeface="+mn-ea"/>
              </a:rPr>
              <a:t>F1 score</a:t>
            </a:r>
            <a:r>
              <a:rPr lang="zh-CN" altLang="en-US" b="1">
                <a:latin typeface="+mn-ea"/>
                <a:ea typeface="+mn-ea"/>
                <a:cs typeface="+mn-ea"/>
              </a:rPr>
              <a:t>，为</a:t>
            </a:r>
            <a:r>
              <a:rPr lang="en-US" altLang="zh-CN" b="1">
                <a:latin typeface="+mn-ea"/>
                <a:ea typeface="+mn-ea"/>
                <a:cs typeface="+mn-ea"/>
              </a:rPr>
              <a:t>85.24%</a:t>
            </a:r>
            <a:r>
              <a:rPr lang="zh-CN" altLang="en-US" b="1">
                <a:latin typeface="+mn-ea"/>
                <a:ea typeface="+mn-ea"/>
                <a:cs typeface="+mn-ea"/>
              </a:rPr>
              <a:t>。</a:t>
            </a:r>
          </a:p>
          <a:p>
            <a:pPr>
              <a:lnSpc>
                <a:spcPct val="110000"/>
              </a:lnSpc>
            </a:pPr>
            <a:endParaRPr lang="zh-CN" altLang="en-US" b="1">
              <a:latin typeface="+mn-ea"/>
              <a:ea typeface="+mn-ea"/>
              <a:cs typeface="+mn-ea"/>
            </a:endParaRPr>
          </a:p>
          <a:p>
            <a:pPr>
              <a:lnSpc>
                <a:spcPct val="110000"/>
              </a:lnSpc>
            </a:pPr>
            <a:r>
              <a:rPr lang="en-US" altLang="zh-CN" b="1">
                <a:latin typeface="+mn-ea"/>
                <a:ea typeface="+mn-ea"/>
                <a:cs typeface="+mn-ea"/>
              </a:rPr>
              <a:t>      </a:t>
            </a:r>
            <a:r>
              <a:rPr lang="zh-CN" altLang="en-US" b="1">
                <a:latin typeface="+mn-ea"/>
                <a:ea typeface="+mn-ea"/>
                <a:cs typeface="+mn-ea"/>
              </a:rPr>
              <a:t>（</a:t>
            </a:r>
            <a:r>
              <a:rPr lang="en-US" altLang="zh-CN" b="1">
                <a:latin typeface="+mn-ea"/>
                <a:ea typeface="+mn-ea"/>
                <a:cs typeface="+mn-ea"/>
              </a:rPr>
              <a:t>4</a:t>
            </a:r>
            <a:r>
              <a:rPr lang="zh-CN" altLang="en-US" b="1">
                <a:latin typeface="+mn-ea"/>
                <a:ea typeface="+mn-ea"/>
                <a:cs typeface="+mn-ea"/>
              </a:rPr>
              <a:t>）将池化方式由原来的最大池化改为平均池化，</a:t>
            </a:r>
            <a:r>
              <a:rPr lang="en-US" altLang="zh-CN" b="1">
                <a:latin typeface="+mn-ea"/>
                <a:ea typeface="+mn-ea"/>
                <a:cs typeface="+mn-ea"/>
                <a:sym typeface="+mn-ea"/>
              </a:rPr>
              <a:t>lr_decay</a:t>
            </a:r>
            <a:r>
              <a:rPr lang="zh-CN" altLang="en-US" b="1">
                <a:latin typeface="+mn-ea"/>
                <a:ea typeface="+mn-ea"/>
                <a:cs typeface="+mn-ea"/>
                <a:sym typeface="+mn-ea"/>
              </a:rPr>
              <a:t>为</a:t>
            </a:r>
            <a:r>
              <a:rPr lang="en-US" altLang="zh-CN" b="1">
                <a:latin typeface="+mn-ea"/>
                <a:ea typeface="+mn-ea"/>
                <a:cs typeface="+mn-ea"/>
                <a:sym typeface="+mn-ea"/>
              </a:rPr>
              <a:t>16500</a:t>
            </a:r>
            <a:r>
              <a:rPr lang="zh-CN" altLang="en-US" b="1">
                <a:latin typeface="+mn-ea"/>
                <a:ea typeface="+mn-ea"/>
                <a:cs typeface="+mn-ea"/>
                <a:sym typeface="+mn-ea"/>
              </a:rPr>
              <a:t>，其他参数不变，</a:t>
            </a:r>
            <a:r>
              <a:rPr lang="en-US" altLang="zh-CN" b="1">
                <a:latin typeface="+mn-ea"/>
                <a:ea typeface="+mn-ea"/>
                <a:cs typeface="+mn-ea"/>
                <a:sym typeface="+mn-ea"/>
              </a:rPr>
              <a:t>F1 score</a:t>
            </a:r>
            <a:r>
              <a:rPr lang="zh-CN" altLang="en-US" b="1">
                <a:latin typeface="+mn-ea"/>
                <a:ea typeface="+mn-ea"/>
                <a:cs typeface="+mn-ea"/>
                <a:sym typeface="+mn-ea"/>
              </a:rPr>
              <a:t>达到了</a:t>
            </a:r>
            <a:r>
              <a:rPr lang="en-US" altLang="zh-CN" b="1">
                <a:latin typeface="+mn-ea"/>
                <a:ea typeface="+mn-ea"/>
                <a:cs typeface="+mn-ea"/>
                <a:sym typeface="+mn-ea"/>
              </a:rPr>
              <a:t>85.98%</a:t>
            </a:r>
            <a:r>
              <a:rPr lang="zh-CN" altLang="en-US" b="1">
                <a:latin typeface="+mn-ea"/>
                <a:ea typeface="+mn-ea"/>
                <a:cs typeface="+mn-ea"/>
                <a:sym typeface="+mn-ea"/>
              </a:rPr>
              <a:t>。</a:t>
            </a:r>
          </a:p>
          <a:p>
            <a:pPr>
              <a:lnSpc>
                <a:spcPct val="110000"/>
              </a:lnSpc>
            </a:pPr>
            <a:endParaRPr lang="en-US" altLang="zh-CN" sz="2400" b="1">
              <a:latin typeface="+mn-ea"/>
              <a:ea typeface="+mn-ea"/>
              <a:cs typeface="+mn-ea"/>
              <a:sym typeface="+mn-ea"/>
            </a:endParaRPr>
          </a:p>
          <a:p>
            <a:pPr>
              <a:lnSpc>
                <a:spcPct val="110000"/>
              </a:lnSpc>
            </a:pPr>
            <a:r>
              <a:rPr lang="en-US" altLang="zh-CN" sz="2400" b="1">
                <a:latin typeface="+mn-ea"/>
                <a:ea typeface="+mn-ea"/>
                <a:cs typeface="+mn-ea"/>
                <a:sym typeface="+mn-ea"/>
              </a:rPr>
              <a:t>2.</a:t>
            </a:r>
            <a:r>
              <a:rPr lang="zh-CN" altLang="en-US" sz="2400" b="1">
                <a:latin typeface="+mn-ea"/>
                <a:ea typeface="+mn-ea"/>
                <a:cs typeface="+mn-ea"/>
                <a:sym typeface="+mn-ea"/>
              </a:rPr>
              <a:t>数据增强：</a:t>
            </a:r>
          </a:p>
          <a:p>
            <a:pPr>
              <a:lnSpc>
                <a:spcPct val="110000"/>
              </a:lnSpc>
            </a:pPr>
            <a:r>
              <a:rPr lang="en-US" altLang="zh-CN" b="1">
                <a:latin typeface="+mn-ea"/>
                <a:ea typeface="+mn-ea"/>
                <a:cs typeface="+mn-ea"/>
                <a:sym typeface="+mn-ea"/>
              </a:rPr>
              <a:t>       </a:t>
            </a:r>
            <a:r>
              <a:rPr lang="zh-CN" altLang="en-US" b="1">
                <a:latin typeface="+mn-ea"/>
                <a:ea typeface="+mn-ea"/>
                <a:cs typeface="+mn-ea"/>
                <a:sym typeface="+mn-ea"/>
              </a:rPr>
              <a:t>（</a:t>
            </a:r>
            <a:r>
              <a:rPr lang="en-US" altLang="zh-CN" b="1">
                <a:latin typeface="+mn-ea"/>
                <a:ea typeface="+mn-ea"/>
                <a:cs typeface="+mn-ea"/>
                <a:sym typeface="+mn-ea"/>
              </a:rPr>
              <a:t>1</a:t>
            </a:r>
            <a:r>
              <a:rPr lang="zh-CN" altLang="en-US" b="1">
                <a:latin typeface="+mn-ea"/>
                <a:ea typeface="+mn-ea"/>
                <a:cs typeface="+mn-ea"/>
                <a:sym typeface="+mn-ea"/>
              </a:rPr>
              <a:t>）由于数据量较小，采用了镜像变换增加了训练样本数量，也采用了一些遥感方面的处理手段。同时观察发现测试样本有几个接近灰度影像，以及存在较为模糊的影像，于是在训练样本中加入了少量灰度影像以及通过高斯滤波平滑后的影像来适应测试数据。</a:t>
            </a:r>
          </a:p>
          <a:p>
            <a:pPr>
              <a:lnSpc>
                <a:spcPct val="110000"/>
              </a:lnSpc>
            </a:pPr>
            <a:endParaRPr lang="en-US" altLang="zh-CN" b="1">
              <a:latin typeface="+mn-ea"/>
              <a:ea typeface="+mn-ea"/>
              <a:cs typeface="+mn-ea"/>
              <a:sym typeface="+mn-ea"/>
            </a:endParaRPr>
          </a:p>
          <a:p>
            <a:pPr>
              <a:lnSpc>
                <a:spcPct val="110000"/>
              </a:lnSpc>
            </a:pPr>
            <a:r>
              <a:rPr lang="zh-CN" altLang="en-US" b="1">
                <a:latin typeface="+mn-ea"/>
                <a:ea typeface="+mn-ea"/>
                <a:cs typeface="+mn-ea"/>
                <a:sym typeface="+mn-ea"/>
              </a:rPr>
              <a:t>通过不同参数的模型集成，最终</a:t>
            </a:r>
            <a:r>
              <a:rPr lang="en-US" altLang="zh-CN" b="1">
                <a:latin typeface="+mn-ea"/>
                <a:ea typeface="+mn-ea"/>
                <a:cs typeface="+mn-ea"/>
                <a:sym typeface="+mn-ea"/>
              </a:rPr>
              <a:t>F1 score</a:t>
            </a:r>
            <a:r>
              <a:rPr lang="zh-CN" altLang="en-US" b="1">
                <a:latin typeface="+mn-ea"/>
                <a:ea typeface="+mn-ea"/>
                <a:cs typeface="+mn-ea"/>
                <a:sym typeface="+mn-ea"/>
              </a:rPr>
              <a:t>达到了</a:t>
            </a:r>
            <a:r>
              <a:rPr lang="en-US" altLang="zh-CN" b="1">
                <a:latin typeface="+mn-ea"/>
                <a:ea typeface="+mn-ea"/>
                <a:cs typeface="+mn-ea"/>
                <a:sym typeface="+mn-ea"/>
              </a:rPr>
              <a:t>86.896%</a:t>
            </a:r>
            <a:r>
              <a:rPr lang="zh-CN" altLang="en-US" b="1">
                <a:latin typeface="+mn-ea"/>
                <a:ea typeface="+mn-ea"/>
                <a:cs typeface="+mn-ea"/>
                <a:sym typeface="+mn-ea"/>
              </a:rPr>
              <a:t>，在预选赛排名</a:t>
            </a:r>
            <a:r>
              <a:rPr lang="en-US" altLang="zh-CN" b="1">
                <a:latin typeface="+mn-ea"/>
                <a:ea typeface="+mn-ea"/>
                <a:cs typeface="+mn-ea"/>
                <a:sym typeface="+mn-ea"/>
              </a:rPr>
              <a:t>46</a:t>
            </a:r>
            <a:r>
              <a:rPr lang="zh-CN" altLang="en-US" b="1">
                <a:latin typeface="+mn-ea"/>
                <a:ea typeface="+mn-ea"/>
                <a:cs typeface="+mn-ea"/>
                <a:sym typeface="+mn-ea"/>
              </a:rPr>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1075055" cy="368300"/>
          </a:xfrm>
          <a:prstGeom prst="rect">
            <a:avLst/>
          </a:prstGeom>
          <a:noFill/>
        </p:spPr>
        <p:txBody>
          <a:bodyPr wrap="none" rtlCol="0">
            <a:spAutoFit/>
          </a:bodyPr>
          <a:lstStyle/>
          <a:p>
            <a:r>
              <a:rPr lang="en-US" altLang="zh-CN" b="1">
                <a:latin typeface="+mj-ea"/>
                <a:ea typeface="+mj-ea"/>
                <a:cs typeface="+mj-ea"/>
              </a:rPr>
              <a:t>3.</a:t>
            </a:r>
            <a:r>
              <a:rPr lang="zh-CN" altLang="en-US" b="1">
                <a:latin typeface="+mj-ea"/>
                <a:ea typeface="+mj-ea"/>
                <a:cs typeface="+mj-ea"/>
              </a:rPr>
              <a:t>创新点</a:t>
            </a:r>
          </a:p>
        </p:txBody>
      </p:sp>
      <p:sp>
        <p:nvSpPr>
          <p:cNvPr id="5" name="文本框 4"/>
          <p:cNvSpPr txBox="1"/>
          <p:nvPr/>
        </p:nvSpPr>
        <p:spPr>
          <a:xfrm>
            <a:off x="767715" y="1059815"/>
            <a:ext cx="11402695" cy="1419860"/>
          </a:xfrm>
          <a:prstGeom prst="rect">
            <a:avLst/>
          </a:prstGeom>
          <a:noFill/>
        </p:spPr>
        <p:txBody>
          <a:bodyPr wrap="square" rtlCol="0">
            <a:spAutoFit/>
          </a:bodyPr>
          <a:lstStyle/>
          <a:p>
            <a:pPr>
              <a:lnSpc>
                <a:spcPct val="120000"/>
              </a:lnSpc>
            </a:pPr>
            <a:r>
              <a:rPr lang="en-US" altLang="zh-CN"/>
              <a:t>       </a:t>
            </a:r>
            <a:r>
              <a:rPr lang="en-US" altLang="zh-CN" b="1">
                <a:latin typeface="+mn-ea"/>
                <a:ea typeface="+mn-ea"/>
                <a:cs typeface="+mn-ea"/>
              </a:rPr>
              <a:t>  </a:t>
            </a:r>
            <a:r>
              <a:rPr lang="zh-CN" altLang="en-US" b="1">
                <a:latin typeface="+mn-ea"/>
                <a:ea typeface="+mn-ea"/>
                <a:cs typeface="+mn-ea"/>
              </a:rPr>
              <a:t>创新点在于对输入数据的增强处理以及预先的特征提取。</a:t>
            </a:r>
          </a:p>
          <a:p>
            <a:pPr>
              <a:lnSpc>
                <a:spcPct val="120000"/>
              </a:lnSpc>
            </a:pPr>
            <a:r>
              <a:rPr lang="zh-CN" altLang="en-US" b="1">
                <a:latin typeface="+mn-ea"/>
                <a:ea typeface="+mn-ea"/>
                <a:cs typeface="+mn-ea"/>
              </a:rPr>
              <a:t> </a:t>
            </a:r>
            <a:r>
              <a:rPr lang="en-US" altLang="zh-CN" b="1">
                <a:latin typeface="+mn-ea"/>
                <a:ea typeface="+mn-ea"/>
                <a:cs typeface="+mn-ea"/>
              </a:rPr>
              <a:t>      </a:t>
            </a:r>
            <a:r>
              <a:rPr lang="zh-CN" altLang="en-US" b="1">
                <a:latin typeface="+mn-ea"/>
                <a:ea typeface="+mn-ea"/>
                <a:cs typeface="+mn-ea"/>
              </a:rPr>
              <a:t>变化检测对输入数据有一定的要求，数据时相最好处于每一年内的相同时期，这样减少其他地物变化带来的影响。建筑物变化检测所提供的部分数据明显不具有此特性，植被的长势变化巨大，为了解决这一问题，可以求取归一化植被指数NDVI，将其作为特征波段随机替换原始训练样本的</a:t>
            </a:r>
            <a:r>
              <a:rPr lang="en-US" altLang="zh-CN" b="1">
                <a:latin typeface="+mn-ea"/>
                <a:ea typeface="+mn-ea"/>
                <a:cs typeface="+mn-ea"/>
              </a:rPr>
              <a:t>RGB</a:t>
            </a:r>
            <a:r>
              <a:rPr lang="zh-CN" altLang="en-US" b="1">
                <a:latin typeface="+mn-ea"/>
                <a:ea typeface="+mn-ea"/>
                <a:cs typeface="+mn-ea"/>
              </a:rPr>
              <a:t>某一波段。</a:t>
            </a:r>
          </a:p>
        </p:txBody>
      </p:sp>
      <mc:AlternateContent xmlns:mc="http://schemas.openxmlformats.org/markup-compatibility/2006" xmlns:a14="http://schemas.microsoft.com/office/drawing/2010/main">
        <mc:Choice Requires="a14">
          <p:sp>
            <p:nvSpPr>
              <p:cNvPr id="6" name="文本框 5"/>
              <p:cNvSpPr txBox="1"/>
              <p:nvPr/>
            </p:nvSpPr>
            <p:spPr>
              <a:xfrm>
                <a:off x="4844986" y="2679954"/>
                <a:ext cx="2155190" cy="6089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b="1" i="1">
                          <a:latin typeface="Cambria Math" panose="02040503050406030204" charset="0"/>
                          <a:cs typeface="Cambria Math" panose="02040503050406030204" charset="0"/>
                        </a:rPr>
                        <m:t>𝑵𝑫𝑽𝑰</m:t>
                      </m:r>
                      <m:r>
                        <a:rPr lang="en-US" altLang="zh-CN" b="1" i="1">
                          <a:latin typeface="Cambria Math" panose="02040503050406030204" charset="0"/>
                          <a:cs typeface="Cambria Math" panose="02040503050406030204" charset="0"/>
                        </a:rPr>
                        <m:t>=</m:t>
                      </m:r>
                      <m:f>
                        <m:fPr>
                          <m:ctrlPr>
                            <a:rPr lang="en-US" altLang="zh-CN" b="1" i="1">
                              <a:latin typeface="Cambria Math" panose="02040503050406030204" pitchFamily="18" charset="0"/>
                              <a:cs typeface="Cambria Math" panose="02040503050406030204" charset="0"/>
                            </a:rPr>
                          </m:ctrlPr>
                        </m:fPr>
                        <m:num>
                          <m:r>
                            <a:rPr lang="en-US" altLang="zh-CN" b="1" i="1">
                              <a:latin typeface="Cambria Math" panose="02040503050406030204" charset="0"/>
                              <a:cs typeface="Cambria Math" panose="02040503050406030204" charset="0"/>
                            </a:rPr>
                            <m:t>𝑵𝑰𝑹</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𝑹𝑬𝑫</m:t>
                          </m:r>
                        </m:num>
                        <m:den>
                          <m:r>
                            <a:rPr lang="en-US" altLang="zh-CN" b="1" i="1">
                              <a:latin typeface="Cambria Math" panose="02040503050406030204" charset="0"/>
                              <a:cs typeface="Cambria Math" panose="02040503050406030204" charset="0"/>
                            </a:rPr>
                            <m:t>𝑵𝑰𝑹</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𝑹𝑬𝑫</m:t>
                          </m:r>
                        </m:den>
                      </m:f>
                    </m:oMath>
                  </m:oMathPara>
                </a14:m>
                <a:endParaRPr lang="zh-CN" altLang="en-US" b="1"/>
              </a:p>
            </p:txBody>
          </p:sp>
        </mc:Choice>
        <mc:Fallback xmlns="">
          <p:sp>
            <p:nvSpPr>
              <p:cNvPr id="6" name="文本框 5"/>
              <p:cNvSpPr txBox="1">
                <a:spLocks noRot="1" noChangeAspect="1" noMove="1" noResize="1" noEditPoints="1" noAdjustHandles="1" noChangeArrowheads="1" noChangeShapeType="1" noTextEdit="1"/>
              </p:cNvSpPr>
              <p:nvPr/>
            </p:nvSpPr>
            <p:spPr>
              <a:xfrm>
                <a:off x="4844986" y="2679954"/>
                <a:ext cx="2155190" cy="608965"/>
              </a:xfrm>
              <a:prstGeom prst="rect">
                <a:avLst/>
              </a:prstGeom>
              <a:blipFill rotWithShape="1">
                <a:blip r:embed="rId5"/>
                <a:stretch>
                  <a:fillRect l="-26" t="-42" r="-3273" b="42"/>
                </a:stretch>
              </a:blipFill>
            </p:spPr>
            <p:txBody>
              <a:bodyPr/>
              <a:lstStyle/>
              <a:p>
                <a:r>
                  <a:rPr lang="zh-CN" altLang="en-US">
                    <a:noFill/>
                  </a:rPr>
                  <a:t> </a:t>
                </a:r>
              </a:p>
            </p:txBody>
          </p:sp>
        </mc:Fallback>
      </mc:AlternateContent>
      <p:pic>
        <p:nvPicPr>
          <p:cNvPr id="12" name="图片 11" descr="草地（平滑）"/>
          <p:cNvPicPr>
            <a:picLocks noChangeAspect="1"/>
          </p:cNvPicPr>
          <p:nvPr>
            <p:custDataLst>
              <p:tags r:id="rId3"/>
            </p:custDataLst>
          </p:nvPr>
        </p:nvPicPr>
        <p:blipFill>
          <a:blip r:embed="rId6"/>
          <a:stretch>
            <a:fillRect/>
          </a:stretch>
        </p:blipFill>
        <p:spPr>
          <a:xfrm>
            <a:off x="668655" y="3616325"/>
            <a:ext cx="5403004" cy="3240000"/>
          </a:xfrm>
          <a:prstGeom prst="rect">
            <a:avLst/>
          </a:prstGeom>
        </p:spPr>
      </p:pic>
      <p:sp>
        <p:nvSpPr>
          <p:cNvPr id="7" name="文本框 6"/>
          <p:cNvSpPr txBox="1"/>
          <p:nvPr/>
        </p:nvSpPr>
        <p:spPr>
          <a:xfrm>
            <a:off x="828675" y="3160395"/>
            <a:ext cx="2715895" cy="368300"/>
          </a:xfrm>
          <a:prstGeom prst="rect">
            <a:avLst/>
          </a:prstGeom>
          <a:noFill/>
        </p:spPr>
        <p:txBody>
          <a:bodyPr wrap="square" rtlCol="0">
            <a:spAutoFit/>
          </a:bodyPr>
          <a:lstStyle/>
          <a:p>
            <a:r>
              <a:rPr lang="zh-CN" altLang="en-US" b="1">
                <a:latin typeface="+mn-ea"/>
                <a:ea typeface="+mn-ea"/>
              </a:rPr>
              <a:t>植被的光谱曲线</a:t>
            </a:r>
          </a:p>
        </p:txBody>
      </p:sp>
      <p:sp>
        <p:nvSpPr>
          <p:cNvPr id="9" name="文本框 8"/>
          <p:cNvSpPr txBox="1"/>
          <p:nvPr/>
        </p:nvSpPr>
        <p:spPr>
          <a:xfrm>
            <a:off x="6788785" y="3688080"/>
            <a:ext cx="5672455" cy="2223135"/>
          </a:xfrm>
          <a:prstGeom prst="rect">
            <a:avLst/>
          </a:prstGeom>
          <a:noFill/>
        </p:spPr>
        <p:txBody>
          <a:bodyPr wrap="square" rtlCol="0">
            <a:spAutoFit/>
          </a:bodyPr>
          <a:lstStyle/>
          <a:p>
            <a:pPr>
              <a:lnSpc>
                <a:spcPct val="110000"/>
              </a:lnSpc>
            </a:pPr>
            <a:r>
              <a:rPr lang="en-US" altLang="zh-CN" b="1">
                <a:latin typeface="+mn-ea"/>
                <a:ea typeface="+mn-ea"/>
                <a:cs typeface="+mn-ea"/>
                <a:sym typeface="+mn-ea"/>
              </a:rPr>
              <a:t>      </a:t>
            </a:r>
            <a:r>
              <a:rPr lang="zh-CN" altLang="en-US" b="1">
                <a:latin typeface="+mn-ea"/>
                <a:ea typeface="+mn-ea"/>
                <a:cs typeface="+mn-ea"/>
                <a:sym typeface="+mn-ea"/>
              </a:rPr>
              <a:t>植被的光谱特征规律明显而独特，可见光波段有一个小的反射峰，位置在55</a:t>
            </a:r>
            <a:r>
              <a:rPr lang="en-US" altLang="zh-CN" b="1">
                <a:latin typeface="+mn-ea"/>
                <a:ea typeface="+mn-ea"/>
                <a:cs typeface="+mn-ea"/>
                <a:sym typeface="+mn-ea"/>
              </a:rPr>
              <a:t>0n</a:t>
            </a:r>
            <a:r>
              <a:rPr lang="zh-CN" altLang="en-US" b="1">
                <a:latin typeface="+mn-ea"/>
                <a:ea typeface="+mn-ea"/>
                <a:cs typeface="+mn-ea"/>
                <a:sym typeface="+mn-ea"/>
              </a:rPr>
              <a:t>m（绿）附近，两侧在45</a:t>
            </a:r>
            <a:r>
              <a:rPr lang="en-US" altLang="zh-CN" b="1">
                <a:latin typeface="+mn-ea"/>
                <a:ea typeface="+mn-ea"/>
                <a:cs typeface="+mn-ea"/>
                <a:sym typeface="+mn-ea"/>
              </a:rPr>
              <a:t>0n</a:t>
            </a:r>
            <a:r>
              <a:rPr lang="zh-CN" altLang="en-US" b="1">
                <a:latin typeface="+mn-ea"/>
                <a:ea typeface="+mn-ea"/>
                <a:cs typeface="+mn-ea"/>
                <a:sym typeface="+mn-ea"/>
              </a:rPr>
              <a:t>m（绿）和67</a:t>
            </a:r>
            <a:r>
              <a:rPr lang="en-US" altLang="zh-CN" b="1">
                <a:latin typeface="+mn-ea"/>
                <a:ea typeface="+mn-ea"/>
                <a:cs typeface="+mn-ea"/>
                <a:sym typeface="+mn-ea"/>
              </a:rPr>
              <a:t>0n</a:t>
            </a:r>
            <a:r>
              <a:rPr lang="zh-CN" altLang="en-US" b="1">
                <a:latin typeface="+mn-ea"/>
                <a:ea typeface="+mn-ea"/>
                <a:cs typeface="+mn-ea"/>
                <a:sym typeface="+mn-ea"/>
              </a:rPr>
              <a:t>m（红）则有两个吸收带。这是由于叶绿素对蓝光和红光吸收作用强，对绿光反射作用强。在近红外波段（</a:t>
            </a:r>
            <a:r>
              <a:rPr lang="en-US" altLang="zh-CN" b="1">
                <a:latin typeface="+mn-ea"/>
                <a:ea typeface="+mn-ea"/>
                <a:cs typeface="+mn-ea"/>
                <a:sym typeface="+mn-ea"/>
              </a:rPr>
              <a:t>700-800n</a:t>
            </a:r>
            <a:r>
              <a:rPr lang="zh-CN" altLang="en-US" b="1">
                <a:latin typeface="+mn-ea"/>
                <a:ea typeface="+mn-ea"/>
                <a:cs typeface="+mn-ea"/>
                <a:sym typeface="+mn-ea"/>
              </a:rPr>
              <a:t>m）有一反射的“陡坡”，至</a:t>
            </a:r>
            <a:r>
              <a:rPr lang="en-US" altLang="zh-CN" b="1">
                <a:latin typeface="+mn-ea"/>
                <a:ea typeface="+mn-ea"/>
                <a:cs typeface="+mn-ea"/>
                <a:sym typeface="+mn-ea"/>
              </a:rPr>
              <a:t>900n</a:t>
            </a:r>
            <a:r>
              <a:rPr lang="zh-CN" altLang="en-US" b="1">
                <a:latin typeface="+mn-ea"/>
                <a:ea typeface="+mn-ea"/>
                <a:cs typeface="+mn-ea"/>
                <a:sym typeface="+mn-ea"/>
              </a:rPr>
              <a:t>m附近有一峰值，形成植被的独有特征，因此可以用</a:t>
            </a:r>
            <a:r>
              <a:rPr lang="en-US" altLang="zh-CN" b="1">
                <a:latin typeface="+mn-ea"/>
                <a:ea typeface="+mn-ea"/>
                <a:cs typeface="+mn-ea"/>
                <a:sym typeface="+mn-ea"/>
              </a:rPr>
              <a:t>NDVI</a:t>
            </a:r>
            <a:r>
              <a:rPr lang="zh-CN" altLang="en-US" b="1">
                <a:latin typeface="+mn-ea"/>
                <a:ea typeface="+mn-ea"/>
                <a:cs typeface="+mn-ea"/>
                <a:sym typeface="+mn-ea"/>
              </a:rPr>
              <a:t>来区分植被和其他地物。</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28700" y="1744345"/>
            <a:ext cx="5103495" cy="368300"/>
          </a:xfrm>
          <a:prstGeom prst="rect">
            <a:avLst/>
          </a:prstGeom>
          <a:noFill/>
        </p:spPr>
        <p:txBody>
          <a:bodyPr wrap="square" rtlCol="0">
            <a:spAutoFit/>
          </a:bodyPr>
          <a:lstStyle/>
          <a:p>
            <a:r>
              <a:rPr lang="en-US" altLang="zh-CN">
                <a:latin typeface="+mn-ea"/>
                <a:ea typeface="+mn-ea"/>
                <a:cs typeface="+mn-ea"/>
              </a:rPr>
              <a:t>         </a:t>
            </a:r>
            <a:endParaRPr lang="zh-CN" altLang="en-US">
              <a:latin typeface="+mn-ea"/>
              <a:ea typeface="+mn-ea"/>
              <a:cs typeface="+mn-ea"/>
            </a:endParaRPr>
          </a:p>
        </p:txBody>
      </p:sp>
      <p:sp>
        <p:nvSpPr>
          <p:cNvPr id="32" name="任意多边形 31"/>
          <p:cNvSpPr/>
          <p:nvPr>
            <p:custDataLst>
              <p:tags r:id="rId1"/>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668653" y="62977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668655" y="212090"/>
            <a:ext cx="1075055" cy="368300"/>
          </a:xfrm>
          <a:prstGeom prst="rect">
            <a:avLst/>
          </a:prstGeom>
          <a:noFill/>
        </p:spPr>
        <p:txBody>
          <a:bodyPr wrap="none" rtlCol="0">
            <a:spAutoFit/>
          </a:bodyPr>
          <a:lstStyle/>
          <a:p>
            <a:r>
              <a:rPr lang="en-US" altLang="zh-CN" b="1">
                <a:latin typeface="+mj-ea"/>
                <a:ea typeface="+mj-ea"/>
                <a:cs typeface="+mj-ea"/>
              </a:rPr>
              <a:t>3.</a:t>
            </a:r>
            <a:r>
              <a:rPr lang="zh-CN" altLang="en-US" b="1">
                <a:latin typeface="+mj-ea"/>
                <a:ea typeface="+mj-ea"/>
                <a:cs typeface="+mj-ea"/>
              </a:rPr>
              <a:t>创新点</a:t>
            </a:r>
          </a:p>
        </p:txBody>
      </p:sp>
      <mc:AlternateContent xmlns:mc="http://schemas.openxmlformats.org/markup-compatibility/2006" xmlns:a14="http://schemas.microsoft.com/office/drawing/2010/main">
        <mc:Choice Requires="a14">
          <p:sp>
            <p:nvSpPr>
              <p:cNvPr id="6" name="文本框 5"/>
              <p:cNvSpPr txBox="1"/>
              <p:nvPr/>
            </p:nvSpPr>
            <p:spPr>
              <a:xfrm>
                <a:off x="740410" y="1175385"/>
                <a:ext cx="11339830" cy="4597400"/>
              </a:xfrm>
              <a:prstGeom prst="rect">
                <a:avLst/>
              </a:prstGeom>
              <a:noFill/>
            </p:spPr>
            <p:txBody>
              <a:bodyPr wrap="square" rtlCol="0">
                <a:spAutoFit/>
              </a:bodyPr>
              <a:lstStyle/>
              <a:p>
                <a:pPr>
                  <a:lnSpc>
                    <a:spcPct val="120000"/>
                  </a:lnSpc>
                </a:pPr>
                <a:r>
                  <a:rPr lang="en-US" altLang="zh-CN" sz="2000" b="1">
                    <a:latin typeface="+mn-ea"/>
                    <a:ea typeface="+mn-ea"/>
                    <a:cs typeface="+mn-ea"/>
                  </a:rPr>
                  <a:t>       </a:t>
                </a:r>
                <a:r>
                  <a:rPr lang="zh-CN" altLang="en-US" sz="2000" b="1">
                    <a:latin typeface="+mn-ea"/>
                    <a:ea typeface="+mn-ea"/>
                    <a:cs typeface="+mn-ea"/>
                  </a:rPr>
                  <a:t>所给的遥感影像仅仅为RGB三通道遥感影像，没有近红外波段，所以要对近红外波段影像进行模拟。</a:t>
                </a:r>
              </a:p>
              <a:p>
                <a:pPr>
                  <a:lnSpc>
                    <a:spcPct val="120000"/>
                  </a:lnSpc>
                </a:pPr>
                <a:r>
                  <a:rPr lang="zh-CN" altLang="en-US" sz="2000" b="1">
                    <a:latin typeface="+mn-ea"/>
                    <a:ea typeface="+mn-ea"/>
                    <a:cs typeface="+mn-ea"/>
                  </a:rPr>
                  <a:t> </a:t>
                </a:r>
                <a:r>
                  <a:rPr lang="en-US" altLang="zh-CN" sz="2000" b="1">
                    <a:latin typeface="+mn-ea"/>
                    <a:ea typeface="+mn-ea"/>
                    <a:cs typeface="+mn-ea"/>
                  </a:rPr>
                  <a:t>      </a:t>
                </a:r>
                <a:r>
                  <a:rPr lang="zh-CN" altLang="en-US" sz="2000" b="1">
                    <a:latin typeface="+mn-ea"/>
                    <a:ea typeface="+mn-ea"/>
                    <a:cs typeface="+mn-ea"/>
                  </a:rPr>
                  <a:t>植被在以0.46微米为中心的蓝光波段和以0.66微米为中心的红光波段与2.1微米的波段反射率具有线性相关关系。</a:t>
                </a:r>
              </a:p>
              <a:p>
                <a:pPr>
                  <a:lnSpc>
                    <a:spcPct val="120000"/>
                  </a:lnSpc>
                </a:pPr>
                <a14:m>
                  <m:oMathPara xmlns:m="http://schemas.openxmlformats.org/officeDocument/2006/math">
                    <m:oMathParaPr>
                      <m:jc m:val="centerGroup"/>
                    </m:oMathParaPr>
                    <m:oMath xmlns:m="http://schemas.openxmlformats.org/officeDocument/2006/math">
                      <m:f>
                        <m:fPr>
                          <m:ctrlPr>
                            <a:rPr lang="en-US" altLang="zh-CN" sz="2000" b="1" i="1">
                              <a:latin typeface="Cambria Math" panose="02040503050406030204" pitchFamily="18" charset="0"/>
                              <a:ea typeface="+mn-ea"/>
                              <a:cs typeface="Cambria Math" panose="02040503050406030204" charset="0"/>
                            </a:rPr>
                          </m:ctrlPr>
                        </m:fPr>
                        <m:num>
                          <m:sSup>
                            <m:sSupPr>
                              <m:ctrlPr>
                                <a:rPr lang="en-US" altLang="zh-CN" sz="2000" b="1" i="1">
                                  <a:latin typeface="Cambria Math" panose="02040503050406030204" pitchFamily="18" charset="0"/>
                                  <a:ea typeface="+mn-ea"/>
                                  <a:cs typeface="Cambria Math" panose="02040503050406030204" charset="0"/>
                                </a:rPr>
                              </m:ctrlPr>
                            </m:sSupPr>
                            <m:e>
                              <m:sSub>
                                <m:sSubPr>
                                  <m:ctrlPr>
                                    <a:rPr lang="en-US" altLang="zh-CN" sz="2000" b="1" i="1">
                                      <a:latin typeface="Cambria Math" panose="02040503050406030204" pitchFamily="18" charset="0"/>
                                      <a:ea typeface="+mn-ea"/>
                                      <a:cs typeface="Cambria Math" panose="02040503050406030204" charset="0"/>
                                    </a:rPr>
                                  </m:ctrlPr>
                                </m:sSubPr>
                                <m:e>
                                  <m:r>
                                    <a:rPr lang="en-US" altLang="zh-CN" sz="2000" b="1" i="1">
                                      <a:latin typeface="Cambria Math" panose="02040503050406030204" charset="0"/>
                                      <a:ea typeface="+mn-ea"/>
                                      <a:cs typeface="Cambria Math" panose="02040503050406030204" charset="0"/>
                                    </a:rPr>
                                    <m:t>𝝆</m:t>
                                  </m:r>
                                </m:e>
                                <m:sub>
                                  <m:r>
                                    <a:rPr lang="en-US" altLang="zh-CN" sz="2000" b="1" i="1">
                                      <a:latin typeface="Cambria Math" panose="02040503050406030204" charset="0"/>
                                      <a:ea typeface="+mn-ea"/>
                                      <a:cs typeface="Cambria Math" panose="02040503050406030204" charset="0"/>
                                    </a:rPr>
                                    <m:t>𝒔</m:t>
                                  </m:r>
                                </m:sub>
                              </m:sSub>
                            </m:e>
                            <m:sup>
                              <m:r>
                                <a:rPr lang="en-US" altLang="zh-CN" sz="2000" b="1" i="1">
                                  <a:latin typeface="Cambria Math" panose="02040503050406030204" charset="0"/>
                                  <a:ea typeface="+mn-ea"/>
                                  <a:cs typeface="Cambria Math" panose="02040503050406030204" charset="0"/>
                                </a:rPr>
                                <m:t>𝟎</m:t>
                              </m:r>
                              <m:r>
                                <a:rPr lang="en-US" altLang="zh-CN" sz="2000" b="1" i="1">
                                  <a:latin typeface="Cambria Math" panose="02040503050406030204" charset="0"/>
                                  <a:ea typeface="+mn-ea"/>
                                  <a:cs typeface="Cambria Math" panose="02040503050406030204" charset="0"/>
                                </a:rPr>
                                <m:t>.</m:t>
                              </m:r>
                              <m:r>
                                <a:rPr lang="en-US" altLang="zh-CN" sz="2000" b="1" i="1">
                                  <a:latin typeface="Cambria Math" panose="02040503050406030204" charset="0"/>
                                  <a:ea typeface="+mn-ea"/>
                                  <a:cs typeface="Cambria Math" panose="02040503050406030204" charset="0"/>
                                </a:rPr>
                                <m:t>𝟒𝟕</m:t>
                              </m:r>
                              <m:r>
                                <a:rPr lang="en-US" altLang="zh-CN" sz="2000" b="1" i="1">
                                  <a:latin typeface="Cambria Math" panose="02040503050406030204" charset="0"/>
                                  <a:ea typeface="+mn-ea"/>
                                  <a:cs typeface="Cambria Math" panose="02040503050406030204" charset="0"/>
                                </a:rPr>
                                <m:t>𝝁</m:t>
                              </m:r>
                              <m:r>
                                <a:rPr lang="en-US" altLang="zh-CN" sz="2000" b="1" i="1">
                                  <a:latin typeface="Cambria Math" panose="02040503050406030204" charset="0"/>
                                  <a:ea typeface="+mn-ea"/>
                                  <a:cs typeface="Cambria Math" panose="02040503050406030204" charset="0"/>
                                </a:rPr>
                                <m:t>𝒎</m:t>
                              </m:r>
                            </m:sup>
                          </m:sSup>
                        </m:num>
                        <m:den>
                          <m:sSup>
                            <m:sSupPr>
                              <m:ctrlPr>
                                <a:rPr lang="en-US" altLang="zh-CN" sz="2000" b="1" i="1">
                                  <a:latin typeface="Cambria Math" panose="02040503050406030204" pitchFamily="18" charset="0"/>
                                  <a:ea typeface="+mn-ea"/>
                                  <a:cs typeface="Cambria Math" panose="02040503050406030204" charset="0"/>
                                </a:rPr>
                              </m:ctrlPr>
                            </m:sSupPr>
                            <m:e>
                              <m:sSub>
                                <m:sSubPr>
                                  <m:ctrlPr>
                                    <a:rPr lang="en-US" altLang="zh-CN" sz="2000" b="1" i="1">
                                      <a:latin typeface="Cambria Math" panose="02040503050406030204" pitchFamily="18" charset="0"/>
                                      <a:ea typeface="+mn-ea"/>
                                      <a:cs typeface="Cambria Math" panose="02040503050406030204" charset="0"/>
                                    </a:rPr>
                                  </m:ctrlPr>
                                </m:sSubPr>
                                <m:e>
                                  <m:r>
                                    <a:rPr lang="en-US" altLang="zh-CN" sz="2000" b="1" i="1">
                                      <a:latin typeface="Cambria Math" panose="02040503050406030204" charset="0"/>
                                      <a:ea typeface="+mn-ea"/>
                                      <a:cs typeface="Cambria Math" panose="02040503050406030204" charset="0"/>
                                    </a:rPr>
                                    <m:t>𝝆</m:t>
                                  </m:r>
                                </m:e>
                                <m:sub>
                                  <m:r>
                                    <a:rPr lang="en-US" altLang="zh-CN" sz="2000" b="1" i="1">
                                      <a:latin typeface="Cambria Math" panose="02040503050406030204" charset="0"/>
                                      <a:ea typeface="+mn-ea"/>
                                      <a:cs typeface="Cambria Math" panose="02040503050406030204" charset="0"/>
                                    </a:rPr>
                                    <m:t>𝒔</m:t>
                                  </m:r>
                                </m:sub>
                              </m:sSub>
                            </m:e>
                            <m:sup>
                              <m:r>
                                <a:rPr lang="en-US" altLang="zh-CN" sz="2000" b="1" i="1">
                                  <a:latin typeface="Cambria Math" panose="02040503050406030204" charset="0"/>
                                  <a:ea typeface="+mn-ea"/>
                                  <a:cs typeface="Cambria Math" panose="02040503050406030204" charset="0"/>
                                </a:rPr>
                                <m:t>𝟐</m:t>
                              </m:r>
                              <m:r>
                                <a:rPr lang="en-US" altLang="zh-CN" sz="2000" b="1" i="1">
                                  <a:latin typeface="Cambria Math" panose="02040503050406030204" charset="0"/>
                                  <a:ea typeface="+mn-ea"/>
                                  <a:cs typeface="Cambria Math" panose="02040503050406030204" charset="0"/>
                                </a:rPr>
                                <m:t>.</m:t>
                              </m:r>
                              <m:r>
                                <a:rPr lang="en-US" altLang="zh-CN" sz="2000" b="1" i="1">
                                  <a:latin typeface="Cambria Math" panose="02040503050406030204" charset="0"/>
                                  <a:ea typeface="+mn-ea"/>
                                  <a:cs typeface="Cambria Math" panose="02040503050406030204" charset="0"/>
                                </a:rPr>
                                <m:t>𝟏</m:t>
                              </m:r>
                              <m:r>
                                <a:rPr lang="en-US" altLang="zh-CN" sz="2000" b="1" i="1">
                                  <a:latin typeface="Cambria Math" panose="02040503050406030204" charset="0"/>
                                  <a:ea typeface="+mn-ea"/>
                                  <a:cs typeface="Cambria Math" panose="02040503050406030204" charset="0"/>
                                </a:rPr>
                                <m:t>𝝁</m:t>
                              </m:r>
                              <m:r>
                                <a:rPr lang="en-US" altLang="zh-CN" sz="2000" b="1" i="1">
                                  <a:latin typeface="Cambria Math" panose="02040503050406030204" charset="0"/>
                                  <a:ea typeface="+mn-ea"/>
                                  <a:cs typeface="Cambria Math" panose="02040503050406030204" charset="0"/>
                                </a:rPr>
                                <m:t>𝒎</m:t>
                              </m:r>
                            </m:sup>
                          </m:sSup>
                        </m:den>
                      </m:f>
                      <m:r>
                        <a:rPr lang="en-US" altLang="zh-CN" sz="2000" b="1" i="1">
                          <a:latin typeface="Cambria Math" panose="02040503050406030204" charset="0"/>
                          <a:ea typeface="+mn-ea"/>
                          <a:cs typeface="Cambria Math" panose="02040503050406030204" charset="0"/>
                        </a:rPr>
                        <m:t>=</m:t>
                      </m:r>
                      <m:r>
                        <a:rPr lang="en-US" altLang="zh-CN" sz="2000" b="1" i="1">
                          <a:latin typeface="Cambria Math" panose="02040503050406030204" charset="0"/>
                          <a:ea typeface="+mn-ea"/>
                          <a:cs typeface="Cambria Math" panose="02040503050406030204" charset="0"/>
                        </a:rPr>
                        <m:t>𝟎</m:t>
                      </m:r>
                      <m:r>
                        <a:rPr lang="en-US" altLang="zh-CN" sz="2000" b="1" i="1">
                          <a:latin typeface="Cambria Math" panose="02040503050406030204" charset="0"/>
                          <a:ea typeface="+mn-ea"/>
                          <a:cs typeface="Cambria Math" panose="02040503050406030204" charset="0"/>
                        </a:rPr>
                        <m:t>.</m:t>
                      </m:r>
                      <m:r>
                        <a:rPr lang="en-US" altLang="zh-CN" sz="2000" b="1" i="1">
                          <a:latin typeface="Cambria Math" panose="02040503050406030204" charset="0"/>
                          <a:ea typeface="+mn-ea"/>
                          <a:cs typeface="Cambria Math" panose="02040503050406030204" charset="0"/>
                        </a:rPr>
                        <m:t>𝟐𝟓</m:t>
                      </m:r>
                    </m:oMath>
                  </m:oMathPara>
                </a14:m>
                <a:endParaRPr lang="en-US" altLang="zh-CN" sz="2000" b="1" i="1">
                  <a:latin typeface="Cambria Math" panose="02040503050406030204" charset="0"/>
                  <a:ea typeface="+mn-ea"/>
                  <a:cs typeface="Cambria Math" panose="02040503050406030204" charset="0"/>
                </a:endParaRPr>
              </a:p>
              <a:p>
                <a:pPr>
                  <a:lnSpc>
                    <a:spcPct val="120000"/>
                  </a:lnSpc>
                </a:pPr>
                <a:endParaRPr lang="en-US" altLang="zh-CN" sz="2000" b="1" i="1">
                  <a:latin typeface="Cambria Math" panose="02040503050406030204" charset="0"/>
                  <a:ea typeface="+mn-ea"/>
                  <a:cs typeface="Cambria Math" panose="02040503050406030204" charset="0"/>
                </a:endParaRPr>
              </a:p>
              <a:p>
                <a:pPr>
                  <a:lnSpc>
                    <a:spcPct val="120000"/>
                  </a:lnSpc>
                </a:pPr>
                <a14:m>
                  <m:oMathPara xmlns:m="http://schemas.openxmlformats.org/officeDocument/2006/math">
                    <m:oMathParaPr>
                      <m:jc m:val="centerGroup"/>
                    </m:oMathParaPr>
                    <m:oMath xmlns:m="http://schemas.openxmlformats.org/officeDocument/2006/math">
                      <m:f>
                        <m:fPr>
                          <m:ctrlPr>
                            <a:rPr lang="en-US" altLang="zh-CN" sz="2000" b="1" i="1">
                              <a:latin typeface="Cambria Math" panose="02040503050406030204" pitchFamily="18" charset="0"/>
                              <a:ea typeface="+mn-ea"/>
                              <a:cs typeface="Cambria Math" panose="02040503050406030204" charset="0"/>
                            </a:rPr>
                          </m:ctrlPr>
                        </m:fPr>
                        <m:num>
                          <m:sSup>
                            <m:sSupPr>
                              <m:ctrlPr>
                                <a:rPr lang="en-US" altLang="zh-CN" sz="2000" b="1" i="1">
                                  <a:latin typeface="Cambria Math" panose="02040503050406030204" pitchFamily="18" charset="0"/>
                                  <a:ea typeface="+mn-ea"/>
                                  <a:cs typeface="Cambria Math" panose="02040503050406030204" charset="0"/>
                                </a:rPr>
                              </m:ctrlPr>
                            </m:sSupPr>
                            <m:e>
                              <m:sSub>
                                <m:sSubPr>
                                  <m:ctrlPr>
                                    <a:rPr lang="en-US" altLang="zh-CN" sz="2000" b="1" i="1">
                                      <a:latin typeface="Cambria Math" panose="02040503050406030204" pitchFamily="18" charset="0"/>
                                      <a:ea typeface="+mn-ea"/>
                                      <a:cs typeface="Cambria Math" panose="02040503050406030204" charset="0"/>
                                    </a:rPr>
                                  </m:ctrlPr>
                                </m:sSubPr>
                                <m:e>
                                  <m:r>
                                    <a:rPr lang="en-US" altLang="zh-CN" sz="2000" b="1" i="1">
                                      <a:latin typeface="Cambria Math" panose="02040503050406030204" charset="0"/>
                                      <a:ea typeface="+mn-ea"/>
                                      <a:cs typeface="Cambria Math" panose="02040503050406030204" charset="0"/>
                                    </a:rPr>
                                    <m:t>𝝆</m:t>
                                  </m:r>
                                </m:e>
                                <m:sub>
                                  <m:r>
                                    <a:rPr lang="en-US" altLang="zh-CN" sz="2000" b="1" i="1">
                                      <a:latin typeface="Cambria Math" panose="02040503050406030204" charset="0"/>
                                      <a:ea typeface="+mn-ea"/>
                                      <a:cs typeface="Cambria Math" panose="02040503050406030204" charset="0"/>
                                    </a:rPr>
                                    <m:t>𝒔</m:t>
                                  </m:r>
                                </m:sub>
                              </m:sSub>
                            </m:e>
                            <m:sup>
                              <m:r>
                                <a:rPr lang="en-US" altLang="zh-CN" sz="2000" b="1" i="1">
                                  <a:latin typeface="Cambria Math" panose="02040503050406030204" charset="0"/>
                                  <a:ea typeface="+mn-ea"/>
                                  <a:cs typeface="Cambria Math" panose="02040503050406030204" charset="0"/>
                                </a:rPr>
                                <m:t>𝟎</m:t>
                              </m:r>
                              <m:r>
                                <a:rPr lang="en-US" altLang="zh-CN" sz="2000" b="1" i="1">
                                  <a:latin typeface="Cambria Math" panose="02040503050406030204" charset="0"/>
                                  <a:ea typeface="+mn-ea"/>
                                  <a:cs typeface="Cambria Math" panose="02040503050406030204" charset="0"/>
                                </a:rPr>
                                <m:t>.</m:t>
                              </m:r>
                              <m:r>
                                <a:rPr lang="en-US" altLang="zh-CN" sz="2000" b="1" i="1">
                                  <a:latin typeface="Cambria Math" panose="02040503050406030204" charset="0"/>
                                  <a:ea typeface="+mn-ea"/>
                                  <a:cs typeface="Cambria Math" panose="02040503050406030204" charset="0"/>
                                </a:rPr>
                                <m:t>𝟔𝟔</m:t>
                              </m:r>
                              <m:r>
                                <a:rPr lang="en-US" altLang="zh-CN" sz="2000" b="1" i="1">
                                  <a:latin typeface="Cambria Math" panose="02040503050406030204" charset="0"/>
                                  <a:ea typeface="+mn-ea"/>
                                  <a:cs typeface="Cambria Math" panose="02040503050406030204" charset="0"/>
                                </a:rPr>
                                <m:t>𝝁</m:t>
                              </m:r>
                              <m:r>
                                <a:rPr lang="en-US" altLang="zh-CN" sz="2000" b="1" i="1">
                                  <a:latin typeface="Cambria Math" panose="02040503050406030204" charset="0"/>
                                  <a:ea typeface="+mn-ea"/>
                                  <a:cs typeface="Cambria Math" panose="02040503050406030204" charset="0"/>
                                </a:rPr>
                                <m:t>𝒎</m:t>
                              </m:r>
                            </m:sup>
                          </m:sSup>
                        </m:num>
                        <m:den>
                          <m:sSup>
                            <m:sSupPr>
                              <m:ctrlPr>
                                <a:rPr lang="en-US" altLang="zh-CN" sz="2000" b="1" i="1">
                                  <a:latin typeface="Cambria Math" panose="02040503050406030204" pitchFamily="18" charset="0"/>
                                  <a:ea typeface="+mn-ea"/>
                                  <a:cs typeface="Cambria Math" panose="02040503050406030204" charset="0"/>
                                </a:rPr>
                              </m:ctrlPr>
                            </m:sSupPr>
                            <m:e>
                              <m:sSub>
                                <m:sSubPr>
                                  <m:ctrlPr>
                                    <a:rPr lang="en-US" altLang="zh-CN" sz="2000" b="1" i="1">
                                      <a:latin typeface="Cambria Math" panose="02040503050406030204" pitchFamily="18" charset="0"/>
                                      <a:ea typeface="+mn-ea"/>
                                      <a:cs typeface="Cambria Math" panose="02040503050406030204" charset="0"/>
                                    </a:rPr>
                                  </m:ctrlPr>
                                </m:sSubPr>
                                <m:e>
                                  <m:r>
                                    <a:rPr lang="en-US" altLang="zh-CN" sz="2000" b="1" i="1">
                                      <a:latin typeface="Cambria Math" panose="02040503050406030204" charset="0"/>
                                      <a:ea typeface="+mn-ea"/>
                                      <a:cs typeface="Cambria Math" panose="02040503050406030204" charset="0"/>
                                    </a:rPr>
                                    <m:t>𝝆</m:t>
                                  </m:r>
                                </m:e>
                                <m:sub>
                                  <m:r>
                                    <a:rPr lang="en-US" altLang="zh-CN" sz="2000" b="1" i="1">
                                      <a:latin typeface="Cambria Math" panose="02040503050406030204" charset="0"/>
                                      <a:ea typeface="+mn-ea"/>
                                      <a:cs typeface="Cambria Math" panose="02040503050406030204" charset="0"/>
                                    </a:rPr>
                                    <m:t>𝒔</m:t>
                                  </m:r>
                                </m:sub>
                              </m:sSub>
                            </m:e>
                            <m:sup>
                              <m:r>
                                <a:rPr lang="en-US" altLang="zh-CN" sz="2000" b="1" i="1">
                                  <a:latin typeface="Cambria Math" panose="02040503050406030204" charset="0"/>
                                  <a:ea typeface="+mn-ea"/>
                                  <a:cs typeface="Cambria Math" panose="02040503050406030204" charset="0"/>
                                </a:rPr>
                                <m:t>𝟐</m:t>
                              </m:r>
                              <m:r>
                                <a:rPr lang="en-US" altLang="zh-CN" sz="2000" b="1" i="1">
                                  <a:latin typeface="Cambria Math" panose="02040503050406030204" charset="0"/>
                                  <a:ea typeface="+mn-ea"/>
                                  <a:cs typeface="Cambria Math" panose="02040503050406030204" charset="0"/>
                                </a:rPr>
                                <m:t>.</m:t>
                              </m:r>
                              <m:r>
                                <a:rPr lang="en-US" altLang="zh-CN" sz="2000" b="1" i="1">
                                  <a:latin typeface="Cambria Math" panose="02040503050406030204" charset="0"/>
                                  <a:ea typeface="+mn-ea"/>
                                  <a:cs typeface="Cambria Math" panose="02040503050406030204" charset="0"/>
                                </a:rPr>
                                <m:t>𝟏</m:t>
                              </m:r>
                              <m:r>
                                <a:rPr lang="en-US" altLang="zh-CN" sz="2000" b="1" i="1">
                                  <a:latin typeface="Cambria Math" panose="02040503050406030204" charset="0"/>
                                  <a:ea typeface="+mn-ea"/>
                                  <a:cs typeface="Cambria Math" panose="02040503050406030204" charset="0"/>
                                </a:rPr>
                                <m:t>𝝁</m:t>
                              </m:r>
                              <m:r>
                                <a:rPr lang="en-US" altLang="zh-CN" sz="2000" b="1" i="1">
                                  <a:latin typeface="Cambria Math" panose="02040503050406030204" charset="0"/>
                                  <a:ea typeface="+mn-ea"/>
                                  <a:cs typeface="Cambria Math" panose="02040503050406030204" charset="0"/>
                                </a:rPr>
                                <m:t>𝒎</m:t>
                              </m:r>
                            </m:sup>
                          </m:sSup>
                        </m:den>
                      </m:f>
                      <m:r>
                        <a:rPr lang="en-US" altLang="zh-CN" sz="2000" b="1" i="1">
                          <a:latin typeface="Cambria Math" panose="02040503050406030204" charset="0"/>
                          <a:ea typeface="+mn-ea"/>
                          <a:cs typeface="Cambria Math" panose="02040503050406030204" charset="0"/>
                        </a:rPr>
                        <m:t>=</m:t>
                      </m:r>
                      <m:r>
                        <a:rPr lang="en-US" altLang="zh-CN" sz="2000" b="1" i="1">
                          <a:latin typeface="Cambria Math" panose="02040503050406030204" charset="0"/>
                          <a:ea typeface="+mn-ea"/>
                          <a:cs typeface="Cambria Math" panose="02040503050406030204" charset="0"/>
                        </a:rPr>
                        <m:t>𝟎</m:t>
                      </m:r>
                      <m:r>
                        <a:rPr lang="en-US" altLang="zh-CN" sz="2000" b="1" i="1">
                          <a:latin typeface="Cambria Math" panose="02040503050406030204" charset="0"/>
                          <a:ea typeface="+mn-ea"/>
                          <a:cs typeface="Cambria Math" panose="02040503050406030204" charset="0"/>
                        </a:rPr>
                        <m:t>.</m:t>
                      </m:r>
                      <m:r>
                        <a:rPr lang="en-US" altLang="zh-CN" sz="2000" b="1" i="1">
                          <a:latin typeface="Cambria Math" panose="02040503050406030204" charset="0"/>
                          <a:ea typeface="+mn-ea"/>
                          <a:cs typeface="Cambria Math" panose="02040503050406030204" charset="0"/>
                        </a:rPr>
                        <m:t>𝟓</m:t>
                      </m:r>
                    </m:oMath>
                  </m:oMathPara>
                </a14:m>
                <a:endParaRPr lang="zh-CN" altLang="en-US" sz="2000" b="1">
                  <a:latin typeface="+mn-ea"/>
                  <a:ea typeface="+mn-ea"/>
                  <a:cs typeface="+mn-ea"/>
                </a:endParaRPr>
              </a:p>
              <a:p>
                <a:pPr>
                  <a:lnSpc>
                    <a:spcPct val="120000"/>
                  </a:lnSpc>
                </a:pPr>
                <a:r>
                  <a:rPr lang="zh-CN" altLang="en-US" sz="2000" b="1">
                    <a:latin typeface="+mn-ea"/>
                    <a:ea typeface="+mn-ea"/>
                    <a:cs typeface="+mn-ea"/>
                  </a:rPr>
                  <a:t> </a:t>
                </a:r>
                <a:r>
                  <a:rPr lang="en-US" altLang="zh-CN" sz="2000" b="1">
                    <a:latin typeface="+mn-ea"/>
                    <a:ea typeface="+mn-ea"/>
                    <a:cs typeface="+mn-ea"/>
                  </a:rPr>
                  <a:t>     </a:t>
                </a:r>
              </a:p>
              <a:p>
                <a:pPr>
                  <a:lnSpc>
                    <a:spcPct val="120000"/>
                  </a:lnSpc>
                </a:pPr>
                <a:r>
                  <a:rPr lang="en-US" altLang="zh-CN" sz="2000" b="1">
                    <a:latin typeface="+mn-ea"/>
                    <a:ea typeface="+mn-ea"/>
                    <a:cs typeface="+mn-ea"/>
                  </a:rPr>
                  <a:t>      </a:t>
                </a:r>
                <a:r>
                  <a:rPr lang="zh-CN" altLang="en-US" sz="2000" b="1">
                    <a:latin typeface="+mn-ea"/>
                    <a:ea typeface="+mn-ea"/>
                    <a:cs typeface="+mn-ea"/>
                  </a:rPr>
                  <a:t>我们可以根据R和B两个波段的数据计算得到接近2.1微米波段的影像，2.1微米处于短波红外波段，将其值增大</a:t>
                </a:r>
                <a:r>
                  <a:rPr lang="en-US" altLang="zh-CN" sz="2000" b="1">
                    <a:latin typeface="+mn-ea"/>
                    <a:ea typeface="+mn-ea"/>
                    <a:cs typeface="+mn-ea"/>
                  </a:rPr>
                  <a:t>5</a:t>
                </a:r>
                <a:r>
                  <a:rPr lang="zh-CN" altLang="en-US" sz="2000" b="1">
                    <a:latin typeface="+mn-ea"/>
                    <a:ea typeface="+mn-ea"/>
                    <a:cs typeface="+mn-ea"/>
                  </a:rPr>
                  <a:t>倍后，可以利用此波段模拟影像结合R通道影像计算归一化植被指数NDVI。</a:t>
                </a:r>
              </a:p>
            </p:txBody>
          </p:sp>
        </mc:Choice>
        <mc:Fallback xmlns="">
          <p:sp>
            <p:nvSpPr>
              <p:cNvPr id="6" name="文本框 5"/>
              <p:cNvSpPr txBox="1">
                <a:spLocks noRot="1" noChangeAspect="1" noMove="1" noResize="1" noEditPoints="1" noAdjustHandles="1" noChangeArrowheads="1" noChangeShapeType="1" noTextEdit="1"/>
              </p:cNvSpPr>
              <p:nvPr/>
            </p:nvSpPr>
            <p:spPr>
              <a:xfrm>
                <a:off x="740410" y="1175385"/>
                <a:ext cx="11339830" cy="4597400"/>
              </a:xfrm>
              <a:prstGeom prst="rect">
                <a:avLst/>
              </a:prstGeom>
              <a:blipFill rotWithShape="1">
                <a:blip r:embed="rId4"/>
                <a:stretch>
                  <a:fillRect/>
                </a:stretch>
              </a:blipFill>
            </p:spPr>
            <p:txBody>
              <a:bodyPr/>
              <a:lstStyle/>
              <a:p>
                <a:r>
                  <a:rPr lang="zh-CN" altLang="en-US">
                    <a:noFill/>
                  </a:rPr>
                  <a:t> </a:t>
                </a:r>
              </a:p>
            </p:txBody>
          </p:sp>
        </mc:Fallback>
      </mc:AlternateContent>
      <p:sp>
        <p:nvSpPr>
          <p:cNvPr id="9" name="文本框 8"/>
          <p:cNvSpPr txBox="1"/>
          <p:nvPr/>
        </p:nvSpPr>
        <p:spPr>
          <a:xfrm>
            <a:off x="5996940" y="6784340"/>
            <a:ext cx="7670800" cy="306705"/>
          </a:xfrm>
          <a:prstGeom prst="rect">
            <a:avLst/>
          </a:prstGeom>
          <a:noFill/>
        </p:spPr>
        <p:txBody>
          <a:bodyPr wrap="square" rtlCol="0">
            <a:spAutoFit/>
          </a:bodyPr>
          <a:lstStyle/>
          <a:p>
            <a:r>
              <a:rPr lang="zh-CN" altLang="en-US" sz="1400" b="1">
                <a:latin typeface="+mn-ea"/>
                <a:ea typeface="+mn-ea"/>
                <a:cs typeface="+mn-ea"/>
              </a:rPr>
              <a:t>出自论文</a:t>
            </a:r>
            <a:r>
              <a:rPr lang="en-US" altLang="zh-CN" sz="1400" b="1">
                <a:latin typeface="+mn-ea"/>
                <a:ea typeface="+mn-ea"/>
                <a:cs typeface="+mn-ea"/>
              </a:rPr>
              <a:t>—</a:t>
            </a:r>
            <a:r>
              <a:rPr lang="zh-CN" altLang="en-US" sz="1400" b="1">
                <a:latin typeface="+mn-ea"/>
                <a:ea typeface="+mn-ea"/>
                <a:cs typeface="+mn-ea"/>
              </a:rPr>
              <a:t>《</a:t>
            </a:r>
            <a:r>
              <a:rPr lang="en-US" altLang="zh-CN" sz="1400" b="1">
                <a:latin typeface="+mn-ea"/>
                <a:ea typeface="+mn-ea"/>
                <a:cs typeface="+mn-ea"/>
              </a:rPr>
              <a:t>Validation of MODIS aerosol optical depth retrieval over land</a:t>
            </a:r>
            <a:r>
              <a:rPr lang="zh-CN" altLang="en-US" sz="1400" b="1">
                <a:latin typeface="+mn-ea"/>
                <a:ea typeface="+mn-ea"/>
                <a:cs typeface="+mn-ea"/>
              </a:rPr>
              <a:t>》</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 name="COMMONDATA" val="eyJoZGlkIjoiM2I4MjNkZjJkNGVkZDA4YjA1YTQ4MDgyMDgxYWU0ZjAifQ=="/>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02.36220472441,&quot;width&quot;:8508.667716535432}"/>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1808</Words>
  <Application>Microsoft Office PowerPoint</Application>
  <PresentationFormat>自定义</PresentationFormat>
  <Paragraphs>206</Paragraphs>
  <Slides>19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微软雅黑</vt:lpstr>
      <vt:lpstr>Arial</vt:lpstr>
      <vt:lpstr>Calibri</vt:lpstr>
      <vt:lpstr>Cambria Math</vt:lpstr>
      <vt:lpstr>Consolas</vt:lpstr>
      <vt:lpstr>Impact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03:web系统演示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
  <cp:revision>175</cp:revision>
  <dcterms:created xsi:type="dcterms:W3CDTF">2016-09-20T02:06:00Z</dcterms:created>
  <dcterms:modified xsi:type="dcterms:W3CDTF">2022-07-21T03:03:30Z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2D8375C176654B7DB931A3022E888EDF</vt:lpwstr>
  </property>
  <property fmtid="{D5CDD505-2E9C-101B-9397-08002B2CF9AE}" pid="3" name="KSOProductBuildVer">
    <vt:lpwstr>2052-11.1.0.11875</vt:lpwstr>
  </property>
</Properties>
</file>