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92" name="图片占位符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文本占位符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3"/>
          <p:cNvGrpSpPr/>
          <p:nvPr/>
        </p:nvGrpSpPr>
        <p:grpSpPr>
          <a:xfrm>
            <a:off x="-12701" y="-275"/>
            <a:ext cx="12217401" cy="533956"/>
            <a:chOff x="0" y="0"/>
            <a:chExt cx="12217400" cy="533955"/>
          </a:xfrm>
        </p:grpSpPr>
        <p:grpSp>
          <p:nvGrpSpPr>
            <p:cNvPr id="105" name="矩形 4"/>
            <p:cNvGrpSpPr/>
            <p:nvPr/>
          </p:nvGrpSpPr>
          <p:grpSpPr>
            <a:xfrm>
              <a:off x="-1" y="-1"/>
              <a:ext cx="12204688" cy="496707"/>
              <a:chOff x="0" y="0"/>
              <a:chExt cx="12204686" cy="496705"/>
            </a:xfrm>
          </p:grpSpPr>
          <p:sp>
            <p:nvSpPr>
              <p:cNvPr id="103" name="矩形"/>
              <p:cNvSpPr/>
              <p:nvPr/>
            </p:nvSpPr>
            <p:spPr>
              <a:xfrm>
                <a:off x="0" y="-1"/>
                <a:ext cx="12204687" cy="496707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</a:p>
            </p:txBody>
          </p:sp>
          <p:sp>
            <p:nvSpPr>
              <p:cNvPr id="104" name="3 .2 数据分析框架-时间时距模式分析"/>
              <p:cNvSpPr txBox="1"/>
              <p:nvPr/>
            </p:nvSpPr>
            <p:spPr>
              <a:xfrm>
                <a:off x="45766" y="73955"/>
                <a:ext cx="12113154" cy="348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3 .2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 数据分析框架-时间时距模式分析</a:t>
                </a:r>
              </a:p>
            </p:txBody>
          </p:sp>
        </p:grpSp>
        <p:pic>
          <p:nvPicPr>
            <p:cNvPr id="10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2192" y="68295"/>
              <a:ext cx="2297354" cy="36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87049" y="68295"/>
              <a:ext cx="2550872" cy="2721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矩形 7"/>
            <p:cNvSpPr/>
            <p:nvPr/>
          </p:nvSpPr>
          <p:spPr>
            <a:xfrm>
              <a:off x="12713" y="496702"/>
              <a:ext cx="12204687" cy="37253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</p:grpSp>
      <p:sp>
        <p:nvSpPr>
          <p:cNvPr id="110" name="矩形"/>
          <p:cNvSpPr/>
          <p:nvPr/>
        </p:nvSpPr>
        <p:spPr>
          <a:xfrm>
            <a:off x="6676767" y="685342"/>
            <a:ext cx="5393832" cy="588889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5" name="成组"/>
          <p:cNvGrpSpPr/>
          <p:nvPr/>
        </p:nvGrpSpPr>
        <p:grpSpPr>
          <a:xfrm>
            <a:off x="96471" y="4139601"/>
            <a:ext cx="6402775" cy="1597458"/>
            <a:chOff x="0" y="0"/>
            <a:chExt cx="6402773" cy="1597456"/>
          </a:xfrm>
        </p:grpSpPr>
        <p:grpSp>
          <p:nvGrpSpPr>
            <p:cNvPr id="113" name="成组"/>
            <p:cNvGrpSpPr/>
            <p:nvPr/>
          </p:nvGrpSpPr>
          <p:grpSpPr>
            <a:xfrm>
              <a:off x="0" y="0"/>
              <a:ext cx="6402774" cy="1597457"/>
              <a:chOff x="0" y="0"/>
              <a:chExt cx="6402773" cy="1597456"/>
            </a:xfrm>
          </p:grpSpPr>
          <p:sp>
            <p:nvSpPr>
              <p:cNvPr id="111" name="矩形"/>
              <p:cNvSpPr/>
              <p:nvPr/>
            </p:nvSpPr>
            <p:spPr>
              <a:xfrm>
                <a:off x="0" y="0"/>
                <a:ext cx="6402774" cy="1597457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pPr>
              </a:p>
            </p:txBody>
          </p:sp>
          <p:sp>
            <p:nvSpPr>
              <p:cNvPr id="112" name="1.3. 使用半正矢公式计算得每段子轨迹的长度再累加得总轨迹长度"/>
              <p:cNvSpPr txBox="1"/>
              <p:nvPr/>
            </p:nvSpPr>
            <p:spPr>
              <a:xfrm>
                <a:off x="0" y="0"/>
                <a:ext cx="6402774" cy="6995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lvl1pPr>
              </a:lstStyle>
              <a:p>
                <a:pPr/>
                <a:r>
                  <a:t>1.3. 使用半正矢公式计算得每段子轨迹的长度再累加得总轨迹长度</a:t>
                </a:r>
              </a:p>
            </p:txBody>
          </p:sp>
        </p:grpSp>
        <p:pic>
          <p:nvPicPr>
            <p:cNvPr id="114" name="截屏2024-05-27 20.59.15.png" descr="截屏2024-05-27 20.59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905" y="745614"/>
              <a:ext cx="6324964" cy="790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8" name="成组"/>
          <p:cNvGrpSpPr/>
          <p:nvPr/>
        </p:nvGrpSpPr>
        <p:grpSpPr>
          <a:xfrm>
            <a:off x="96471" y="1610243"/>
            <a:ext cx="6402775" cy="1063344"/>
            <a:chOff x="0" y="0"/>
            <a:chExt cx="6402774" cy="1063342"/>
          </a:xfrm>
        </p:grpSpPr>
        <p:sp>
          <p:nvSpPr>
            <p:cNvPr id="116" name="矩形"/>
            <p:cNvSpPr/>
            <p:nvPr/>
          </p:nvSpPr>
          <p:spPr>
            <a:xfrm>
              <a:off x="0" y="0"/>
              <a:ext cx="6402775" cy="1063343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17" name="1.1.认为地球是一个半径为 r 的球体，使用经度（lon） 纬度（lat）表示点位…"/>
            <p:cNvSpPr txBox="1"/>
            <p:nvPr/>
          </p:nvSpPr>
          <p:spPr>
            <a:xfrm>
              <a:off x="0" y="40348"/>
              <a:ext cx="6402775" cy="98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1.1.认为地球是一个半径为 r 的球体，使用经度（lon） 纬度（lat）表示点位</a:t>
              </a:r>
            </a:p>
            <a:p>
              <a:pPr>
                <a:defRPr>
                  <a:latin typeface="SimSun"/>
                  <a:ea typeface="SimSun"/>
                  <a:cs typeface="SimSun"/>
                  <a:sym typeface="SimSun"/>
                </a:defRPr>
              </a:pPr>
              <a:r>
                <a:t>*r取 6371000 米</a:t>
              </a:r>
            </a:p>
          </p:txBody>
        </p:sp>
      </p:grpSp>
      <p:grpSp>
        <p:nvGrpSpPr>
          <p:cNvPr id="122" name="成组"/>
          <p:cNvGrpSpPr/>
          <p:nvPr/>
        </p:nvGrpSpPr>
        <p:grpSpPr>
          <a:xfrm>
            <a:off x="96471" y="2771500"/>
            <a:ext cx="6402775" cy="1270189"/>
            <a:chOff x="0" y="0"/>
            <a:chExt cx="6402773" cy="1270188"/>
          </a:xfrm>
        </p:grpSpPr>
        <p:sp>
          <p:nvSpPr>
            <p:cNvPr id="119" name="矩形"/>
            <p:cNvSpPr/>
            <p:nvPr/>
          </p:nvSpPr>
          <p:spPr>
            <a:xfrm>
              <a:off x="0" y="0"/>
              <a:ext cx="6402774" cy="1270189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20" name="1.2.有序骑行轨迹（List）： n 个点组成的列表（经过预处理）"/>
            <p:cNvSpPr txBox="1"/>
            <p:nvPr/>
          </p:nvSpPr>
          <p:spPr>
            <a:xfrm>
              <a:off x="0" y="0"/>
              <a:ext cx="6402774" cy="75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2400"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1.2.有序骑行轨迹（List）： n 个点组成的列表（经过预处理）</a:t>
              </a:r>
            </a:p>
          </p:txBody>
        </p:sp>
        <p:pic>
          <p:nvPicPr>
            <p:cNvPr id="121" name="已粘贴的影片.png" descr="已粘贴的影片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4433" y="711456"/>
              <a:ext cx="6253908" cy="497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成组"/>
          <p:cNvGrpSpPr/>
          <p:nvPr/>
        </p:nvGrpSpPr>
        <p:grpSpPr>
          <a:xfrm>
            <a:off x="96470" y="5840681"/>
            <a:ext cx="6402776" cy="875028"/>
            <a:chOff x="0" y="0"/>
            <a:chExt cx="6402774" cy="875027"/>
          </a:xfrm>
        </p:grpSpPr>
        <p:sp>
          <p:nvSpPr>
            <p:cNvPr id="123" name="矩形"/>
            <p:cNvSpPr/>
            <p:nvPr/>
          </p:nvSpPr>
          <p:spPr>
            <a:xfrm>
              <a:off x="0" y="0"/>
              <a:ext cx="6402775" cy="875028"/>
            </a:xfrm>
            <a:prstGeom prst="rect">
              <a:avLst/>
            </a:prstGeom>
            <a:solidFill>
              <a:srgbClr val="8DABD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24" name="2.再计算起止时间戳之间的差值，汇总统计为骑行时长直方图"/>
            <p:cNvSpPr txBox="1"/>
            <p:nvPr/>
          </p:nvSpPr>
          <p:spPr>
            <a:xfrm>
              <a:off x="0" y="1"/>
              <a:ext cx="6402775" cy="80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2.再计算起止时间戳之间的差值，汇总统计为骑行</a:t>
              </a:r>
              <a:r>
                <a:rPr>
                  <a:solidFill>
                    <a:srgbClr val="FF2600"/>
                  </a:solidFill>
                </a:rPr>
                <a:t>时长直方图</a:t>
              </a:r>
            </a:p>
          </p:txBody>
        </p:sp>
      </p:grpSp>
      <p:grpSp>
        <p:nvGrpSpPr>
          <p:cNvPr id="128" name="成组"/>
          <p:cNvGrpSpPr/>
          <p:nvPr/>
        </p:nvGrpSpPr>
        <p:grpSpPr>
          <a:xfrm>
            <a:off x="96470" y="631593"/>
            <a:ext cx="6402776" cy="875029"/>
            <a:chOff x="0" y="0"/>
            <a:chExt cx="6402774" cy="875027"/>
          </a:xfrm>
        </p:grpSpPr>
        <p:sp>
          <p:nvSpPr>
            <p:cNvPr id="126" name="矩形"/>
            <p:cNvSpPr/>
            <p:nvPr/>
          </p:nvSpPr>
          <p:spPr>
            <a:xfrm>
              <a:off x="0" y="0"/>
              <a:ext cx="6402775" cy="875028"/>
            </a:xfrm>
            <a:prstGeom prst="rect">
              <a:avLst/>
            </a:prstGeom>
            <a:solidFill>
              <a:srgbClr val="C2D6E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27" name="1.首先使用半正矢公式计算轨迹长度，并汇总统计为距离直方图"/>
            <p:cNvSpPr txBox="1"/>
            <p:nvPr/>
          </p:nvSpPr>
          <p:spPr>
            <a:xfrm>
              <a:off x="0" y="1"/>
              <a:ext cx="6402775" cy="80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1.首先使用半正矢公式计算轨迹长度，并汇总统计为</a:t>
              </a:r>
              <a:r>
                <a:rPr>
                  <a:solidFill>
                    <a:srgbClr val="FF2600"/>
                  </a:solidFill>
                </a:rPr>
                <a:t>距离直方图</a:t>
              </a:r>
            </a:p>
          </p:txBody>
        </p:sp>
      </p:grpSp>
      <p:pic>
        <p:nvPicPr>
          <p:cNvPr id="129" name="已粘贴的影片.png" descr="已粘贴的影片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16000" y="877223"/>
            <a:ext cx="5115366" cy="269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5894" y="3703883"/>
            <a:ext cx="5075578" cy="269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3"/>
          <p:cNvGrpSpPr/>
          <p:nvPr/>
        </p:nvGrpSpPr>
        <p:grpSpPr>
          <a:xfrm>
            <a:off x="-12701" y="-275"/>
            <a:ext cx="12217401" cy="533956"/>
            <a:chOff x="0" y="0"/>
            <a:chExt cx="12217400" cy="533954"/>
          </a:xfrm>
        </p:grpSpPr>
        <p:grpSp>
          <p:nvGrpSpPr>
            <p:cNvPr id="134" name="矩形 4"/>
            <p:cNvGrpSpPr/>
            <p:nvPr/>
          </p:nvGrpSpPr>
          <p:grpSpPr>
            <a:xfrm>
              <a:off x="-1" y="0"/>
              <a:ext cx="12204688" cy="496706"/>
              <a:chOff x="0" y="0"/>
              <a:chExt cx="12204686" cy="496705"/>
            </a:xfrm>
          </p:grpSpPr>
          <p:sp>
            <p:nvSpPr>
              <p:cNvPr id="132" name="矩形"/>
              <p:cNvSpPr/>
              <p:nvPr/>
            </p:nvSpPr>
            <p:spPr>
              <a:xfrm>
                <a:off x="0" y="0"/>
                <a:ext cx="12204687" cy="496706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</a:p>
            </p:txBody>
          </p:sp>
          <p:sp>
            <p:nvSpPr>
              <p:cNvPr id="133" name="3 .2 数据分析框架-时间时距模式分析"/>
              <p:cNvSpPr txBox="1"/>
              <p:nvPr/>
            </p:nvSpPr>
            <p:spPr>
              <a:xfrm>
                <a:off x="45766" y="73957"/>
                <a:ext cx="12113154" cy="3487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3 .2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 数据分析框架-时间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通勤模式分析框架</a:t>
                </a:r>
              </a:p>
            </p:txBody>
          </p:sp>
        </p:grpSp>
        <p:pic>
          <p:nvPicPr>
            <p:cNvPr id="13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2192" y="68295"/>
              <a:ext cx="2297354" cy="36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87049" y="68295"/>
              <a:ext cx="2550872" cy="2721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矩形 7"/>
            <p:cNvSpPr/>
            <p:nvPr/>
          </p:nvSpPr>
          <p:spPr>
            <a:xfrm>
              <a:off x="12713" y="496702"/>
              <a:ext cx="12204687" cy="37253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</p:grpSp>
      <p:sp>
        <p:nvSpPr>
          <p:cNvPr id="139" name="矩形 6"/>
          <p:cNvSpPr/>
          <p:nvPr/>
        </p:nvSpPr>
        <p:spPr>
          <a:xfrm>
            <a:off x="7835290" y="634043"/>
            <a:ext cx="4298290" cy="6081301"/>
          </a:xfrm>
          <a:prstGeom prst="rect">
            <a:avLst/>
          </a:prstGeom>
          <a:solidFill>
            <a:srgbClr val="2E75B6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/>
            </a:pPr>
          </a:p>
        </p:txBody>
      </p:sp>
      <p:sp>
        <p:nvSpPr>
          <p:cNvPr id="140" name="矩形 7"/>
          <p:cNvSpPr/>
          <p:nvPr/>
        </p:nvSpPr>
        <p:spPr>
          <a:xfrm>
            <a:off x="3802070" y="3014293"/>
            <a:ext cx="3919532" cy="3701051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/>
            </a:pPr>
          </a:p>
        </p:txBody>
      </p:sp>
      <p:sp>
        <p:nvSpPr>
          <p:cNvPr id="141" name="矩形 8"/>
          <p:cNvSpPr/>
          <p:nvPr/>
        </p:nvSpPr>
        <p:spPr>
          <a:xfrm>
            <a:off x="73042" y="634044"/>
            <a:ext cx="3615340" cy="608130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/>
            </a:pPr>
          </a:p>
        </p:txBody>
      </p:sp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7616" y="514795"/>
            <a:ext cx="3919531" cy="25639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3.最后将每个小时的订单数量除以当前工作日的总订单数量，得到每个小时的订单占比"/>
          <p:cNvGrpSpPr/>
          <p:nvPr/>
        </p:nvGrpSpPr>
        <p:grpSpPr>
          <a:xfrm>
            <a:off x="7950617" y="3265675"/>
            <a:ext cx="4067636" cy="1197314"/>
            <a:chOff x="0" y="0"/>
            <a:chExt cx="4067635" cy="1197313"/>
          </a:xfrm>
        </p:grpSpPr>
        <p:sp>
          <p:nvSpPr>
            <p:cNvPr id="143" name="矩形"/>
            <p:cNvSpPr/>
            <p:nvPr/>
          </p:nvSpPr>
          <p:spPr>
            <a:xfrm>
              <a:off x="-1" y="-1"/>
              <a:ext cx="4067637" cy="1197315"/>
            </a:xfrm>
            <a:prstGeom prst="rect">
              <a:avLst/>
            </a:prstGeom>
            <a:solidFill>
              <a:srgbClr val="2E75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44" name="3.最后将每个小时的订单数量除以当前工作日的总订单数量，得到每个小时的订单占比"/>
            <p:cNvSpPr txBox="1"/>
            <p:nvPr/>
          </p:nvSpPr>
          <p:spPr>
            <a:xfrm>
              <a:off x="-1" y="0"/>
              <a:ext cx="4067637" cy="100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3.最后将每个小时的订单数量除以当前工作日的总订单数量，得到每个小时的订单占比</a:t>
              </a:r>
            </a:p>
          </p:txBody>
        </p:sp>
      </p:grpSp>
      <p:grpSp>
        <p:nvGrpSpPr>
          <p:cNvPr id="148" name="2.再对每一个工作日按二十四小时统计每一个小时内的订单数量"/>
          <p:cNvGrpSpPr/>
          <p:nvPr/>
        </p:nvGrpSpPr>
        <p:grpSpPr>
          <a:xfrm>
            <a:off x="7950617" y="2049011"/>
            <a:ext cx="4067636" cy="1186319"/>
            <a:chOff x="0" y="0"/>
            <a:chExt cx="4067635" cy="1186317"/>
          </a:xfrm>
        </p:grpSpPr>
        <p:sp>
          <p:nvSpPr>
            <p:cNvPr id="146" name="矩形"/>
            <p:cNvSpPr/>
            <p:nvPr/>
          </p:nvSpPr>
          <p:spPr>
            <a:xfrm>
              <a:off x="-1" y="0"/>
              <a:ext cx="4067637" cy="1186318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47" name="2.再对每一个工作日按二十四小时统计每一个小时内的订单数量"/>
            <p:cNvSpPr txBox="1"/>
            <p:nvPr/>
          </p:nvSpPr>
          <p:spPr>
            <a:xfrm>
              <a:off x="-1" y="1"/>
              <a:ext cx="4067637" cy="100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2.再对每一个工作日按</a:t>
              </a:r>
              <a:r>
                <a:rPr>
                  <a:solidFill>
                    <a:srgbClr val="E93324"/>
                  </a:solidFill>
                </a:rPr>
                <a:t>二十四小</a:t>
              </a:r>
              <a:r>
                <a:t>时统计每一个小时内的订单数量</a:t>
              </a:r>
            </a:p>
          </p:txBody>
        </p:sp>
      </p:grpSp>
      <p:grpSp>
        <p:nvGrpSpPr>
          <p:cNvPr id="151" name="1.首先将骑行数据的开始时间按照工作日分组汇总"/>
          <p:cNvGrpSpPr/>
          <p:nvPr/>
        </p:nvGrpSpPr>
        <p:grpSpPr>
          <a:xfrm>
            <a:off x="7950617" y="1216248"/>
            <a:ext cx="4067636" cy="802418"/>
            <a:chOff x="0" y="0"/>
            <a:chExt cx="4067635" cy="802417"/>
          </a:xfrm>
        </p:grpSpPr>
        <p:sp>
          <p:nvSpPr>
            <p:cNvPr id="149" name="矩形"/>
            <p:cNvSpPr/>
            <p:nvPr/>
          </p:nvSpPr>
          <p:spPr>
            <a:xfrm>
              <a:off x="-1" y="-1"/>
              <a:ext cx="4067637" cy="802419"/>
            </a:xfrm>
            <a:prstGeom prst="rect">
              <a:avLst/>
            </a:prstGeom>
            <a:solidFill>
              <a:srgbClr val="C2D6E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50" name="1.首先将骑行数据的开始时间按照工作日分组汇总"/>
            <p:cNvSpPr txBox="1"/>
            <p:nvPr/>
          </p:nvSpPr>
          <p:spPr>
            <a:xfrm>
              <a:off x="-1" y="0"/>
              <a:ext cx="4067637" cy="701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1.首先将骑行数据的开始时间按照</a:t>
              </a:r>
              <a:r>
                <a:rPr>
                  <a:solidFill>
                    <a:srgbClr val="E93324"/>
                  </a:solidFill>
                </a:rPr>
                <a:t>工作日</a:t>
              </a:r>
              <a:r>
                <a:t>分组汇总</a:t>
              </a:r>
            </a:p>
          </p:txBody>
        </p:sp>
      </p:grpSp>
      <p:pic>
        <p:nvPicPr>
          <p:cNvPr id="152" name="已粘贴的影片.png" descr="已粘贴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49914" y="4441434"/>
            <a:ext cx="4269042" cy="222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.按时间戳汇总统计"/>
          <p:cNvSpPr txBox="1"/>
          <p:nvPr/>
        </p:nvSpPr>
        <p:spPr>
          <a:xfrm>
            <a:off x="7950617" y="676845"/>
            <a:ext cx="277962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c.按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时间戳</a:t>
            </a:r>
            <a:r>
              <a:t>汇总统计</a:t>
            </a:r>
          </a:p>
        </p:txBody>
      </p:sp>
      <p:grpSp>
        <p:nvGrpSpPr>
          <p:cNvPr id="156" name="成组"/>
          <p:cNvGrpSpPr/>
          <p:nvPr/>
        </p:nvGrpSpPr>
        <p:grpSpPr>
          <a:xfrm>
            <a:off x="130965" y="3023473"/>
            <a:ext cx="3499494" cy="1019469"/>
            <a:chOff x="0" y="0"/>
            <a:chExt cx="3499492" cy="1019467"/>
          </a:xfrm>
        </p:grpSpPr>
        <p:sp>
          <p:nvSpPr>
            <p:cNvPr id="154" name="矩形"/>
            <p:cNvSpPr/>
            <p:nvPr/>
          </p:nvSpPr>
          <p:spPr>
            <a:xfrm>
              <a:off x="1210" y="-1"/>
              <a:ext cx="3497079" cy="1019469"/>
            </a:xfrm>
            <a:prstGeom prst="rect">
              <a:avLst/>
            </a:prstGeom>
            <a:solidFill>
              <a:srgbClr val="2E75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55" name="2.依据上述公式按天汇总、按工作日汇总计算单车周转率。"/>
            <p:cNvSpPr txBox="1"/>
            <p:nvPr/>
          </p:nvSpPr>
          <p:spPr>
            <a:xfrm>
              <a:off x="0" y="0"/>
              <a:ext cx="3499493" cy="1019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2.依据上述公式</a:t>
              </a:r>
              <a:r>
                <a:rPr>
                  <a:solidFill>
                    <a:srgbClr val="FF2600"/>
                  </a:solidFill>
                </a:rPr>
                <a:t>按天汇总</a:t>
              </a:r>
              <a:r>
                <a:t>、</a:t>
              </a:r>
              <a:r>
                <a:rPr>
                  <a:solidFill>
                    <a:srgbClr val="FF2600"/>
                  </a:solidFill>
                </a:rPr>
                <a:t>按工作日</a:t>
              </a:r>
              <a:r>
                <a:t>汇总计算单车周转率。</a:t>
              </a:r>
            </a:p>
          </p:txBody>
        </p:sp>
      </p:grpSp>
      <p:grpSp>
        <p:nvGrpSpPr>
          <p:cNvPr id="159" name="成组"/>
          <p:cNvGrpSpPr/>
          <p:nvPr/>
        </p:nvGrpSpPr>
        <p:grpSpPr>
          <a:xfrm>
            <a:off x="130965" y="1225744"/>
            <a:ext cx="3499494" cy="1758607"/>
            <a:chOff x="0" y="0"/>
            <a:chExt cx="3499492" cy="1758605"/>
          </a:xfrm>
        </p:grpSpPr>
        <p:sp>
          <p:nvSpPr>
            <p:cNvPr id="157" name="矩形"/>
            <p:cNvSpPr/>
            <p:nvPr/>
          </p:nvSpPr>
          <p:spPr>
            <a:xfrm>
              <a:off x="0" y="0"/>
              <a:ext cx="3499493" cy="1758606"/>
            </a:xfrm>
            <a:prstGeom prst="rect">
              <a:avLst/>
            </a:prstGeom>
            <a:solidFill>
              <a:srgbClr val="9DC3E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58" name="1.单车周转率(特定时间窗口)：…"/>
            <p:cNvSpPr txBox="1"/>
            <p:nvPr/>
          </p:nvSpPr>
          <p:spPr>
            <a:xfrm>
              <a:off x="0" y="87322"/>
              <a:ext cx="3465147" cy="1616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1.单车周转率(特定时间窗口)：</a:t>
              </a:r>
            </a:p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14:m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sz="1800"/>
                <a:t>*分母为</a:t>
              </a:r>
              <a:r>
                <a:rPr sz="1800">
                  <a:solidFill>
                    <a:srgbClr val="FF2600"/>
                  </a:solidFill>
                </a:rPr>
                <a:t>不重复</a:t>
              </a:r>
              <a:r>
                <a:rPr sz="1800"/>
                <a:t>单车总数</a:t>
              </a:r>
            </a:p>
          </p:txBody>
        </p:sp>
      </p:grpSp>
      <p:sp>
        <p:nvSpPr>
          <p:cNvPr id="160" name="a.按单车ID汇总统计"/>
          <p:cNvSpPr txBox="1"/>
          <p:nvPr/>
        </p:nvSpPr>
        <p:spPr>
          <a:xfrm>
            <a:off x="102167" y="688064"/>
            <a:ext cx="2796737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a.按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单车ID</a:t>
            </a:r>
            <a:r>
              <a:t>汇总统计</a:t>
            </a:r>
          </a:p>
        </p:txBody>
      </p:sp>
      <p:sp>
        <p:nvSpPr>
          <p:cNvPr id="161" name="b.按用户ID汇总统计"/>
          <p:cNvSpPr txBox="1"/>
          <p:nvPr/>
        </p:nvSpPr>
        <p:spPr>
          <a:xfrm>
            <a:off x="3827590" y="3056110"/>
            <a:ext cx="257235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200"/>
            </a:pPr>
            <a:r>
              <a:t>b.按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用户ID</a:t>
            </a:r>
            <a:r>
              <a:t>汇总统计</a:t>
            </a:r>
          </a:p>
        </p:txBody>
      </p:sp>
      <p:pic>
        <p:nvPicPr>
          <p:cNvPr id="162" name="已粘贴的影片.png" descr="已粘贴的影片.png"/>
          <p:cNvPicPr>
            <a:picLocks noChangeAspect="1"/>
          </p:cNvPicPr>
          <p:nvPr/>
        </p:nvPicPr>
        <p:blipFill>
          <a:blip r:embed="rId6">
            <a:extLst/>
          </a:blip>
          <a:srcRect l="5739" t="7125" r="8793" b="0"/>
          <a:stretch>
            <a:fillRect/>
          </a:stretch>
        </p:blipFill>
        <p:spPr>
          <a:xfrm>
            <a:off x="161913" y="4082064"/>
            <a:ext cx="3411048" cy="1878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已粘贴的影片.png" descr="已粘贴的影片.png"/>
          <p:cNvPicPr>
            <a:picLocks noChangeAspect="1"/>
          </p:cNvPicPr>
          <p:nvPr/>
        </p:nvPicPr>
        <p:blipFill>
          <a:blip r:embed="rId6">
            <a:extLst/>
          </a:blip>
          <a:srcRect l="6657" t="6941" r="8837" b="231"/>
          <a:stretch>
            <a:fillRect/>
          </a:stretch>
        </p:blipFill>
        <p:spPr>
          <a:xfrm>
            <a:off x="256227" y="4755298"/>
            <a:ext cx="3374071" cy="18782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成组"/>
          <p:cNvGrpSpPr/>
          <p:nvPr/>
        </p:nvGrpSpPr>
        <p:grpSpPr>
          <a:xfrm>
            <a:off x="3827590" y="3509315"/>
            <a:ext cx="3868492" cy="1017388"/>
            <a:chOff x="0" y="0"/>
            <a:chExt cx="3868490" cy="1017386"/>
          </a:xfrm>
        </p:grpSpPr>
        <p:sp>
          <p:nvSpPr>
            <p:cNvPr id="164" name="矩形"/>
            <p:cNvSpPr/>
            <p:nvPr/>
          </p:nvSpPr>
          <p:spPr>
            <a:xfrm>
              <a:off x="0" y="0"/>
              <a:ext cx="3868491" cy="1010101"/>
            </a:xfrm>
            <a:prstGeom prst="rect">
              <a:avLst/>
            </a:prstGeom>
            <a:solidFill>
              <a:srgbClr val="C2D6E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65" name="计算用户骑行间隔。并汇总至超级用户以计算整体用户累计分布（CDF）曲线。"/>
            <p:cNvSpPr txBox="1"/>
            <p:nvPr/>
          </p:nvSpPr>
          <p:spPr>
            <a:xfrm>
              <a:off x="28459" y="7286"/>
              <a:ext cx="3811572" cy="101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计算用户</a:t>
              </a:r>
              <a:r>
                <a:rPr>
                  <a:solidFill>
                    <a:srgbClr val="FF2600"/>
                  </a:solidFill>
                </a:rPr>
                <a:t>骑行间隔</a:t>
              </a:r>
              <a:r>
                <a:t>。并汇总至超级用户以计算整体用户</a:t>
              </a:r>
              <a:r>
                <a:rPr>
                  <a:solidFill>
                    <a:srgbClr val="FF2600"/>
                  </a:solidFill>
                </a:rPr>
                <a:t>累计分布（CDF）曲线</a:t>
              </a:r>
              <a:r>
                <a:t>。</a:t>
              </a:r>
            </a:p>
          </p:txBody>
        </p:sp>
      </p:grpSp>
      <p:pic>
        <p:nvPicPr>
          <p:cNvPr id="167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rcRect l="3693" t="6038" r="3693" b="0"/>
          <a:stretch>
            <a:fillRect/>
          </a:stretch>
        </p:blipFill>
        <p:spPr>
          <a:xfrm>
            <a:off x="3877278" y="4543966"/>
            <a:ext cx="2650621" cy="2016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3"/>
          <p:cNvGrpSpPr/>
          <p:nvPr/>
        </p:nvGrpSpPr>
        <p:grpSpPr>
          <a:xfrm>
            <a:off x="-12700" y="-275"/>
            <a:ext cx="12217401" cy="533956"/>
            <a:chOff x="0" y="0"/>
            <a:chExt cx="12217400" cy="533954"/>
          </a:xfrm>
        </p:grpSpPr>
        <p:grpSp>
          <p:nvGrpSpPr>
            <p:cNvPr id="171" name="矩形 4"/>
            <p:cNvGrpSpPr/>
            <p:nvPr/>
          </p:nvGrpSpPr>
          <p:grpSpPr>
            <a:xfrm>
              <a:off x="-1" y="0"/>
              <a:ext cx="12204688" cy="496706"/>
              <a:chOff x="0" y="0"/>
              <a:chExt cx="12204686" cy="496705"/>
            </a:xfrm>
          </p:grpSpPr>
          <p:sp>
            <p:nvSpPr>
              <p:cNvPr id="169" name="矩形"/>
              <p:cNvSpPr/>
              <p:nvPr/>
            </p:nvSpPr>
            <p:spPr>
              <a:xfrm>
                <a:off x="0" y="0"/>
                <a:ext cx="12204687" cy="496706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</a:p>
            </p:txBody>
          </p:sp>
          <p:sp>
            <p:nvSpPr>
              <p:cNvPr id="170" name="3 .2 数据分析框架-时间时距模式分析"/>
              <p:cNvSpPr txBox="1"/>
              <p:nvPr/>
            </p:nvSpPr>
            <p:spPr>
              <a:xfrm>
                <a:off x="45766" y="73957"/>
                <a:ext cx="12113154" cy="3487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3 .2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 数据分析框架-空间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通勤模式分析框架</a:t>
                </a:r>
              </a:p>
            </p:txBody>
          </p:sp>
        </p:grpSp>
        <p:pic>
          <p:nvPicPr>
            <p:cNvPr id="17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2192" y="68295"/>
              <a:ext cx="2297354" cy="360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87049" y="68295"/>
              <a:ext cx="2550872" cy="2721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矩形 7"/>
            <p:cNvSpPr/>
            <p:nvPr/>
          </p:nvSpPr>
          <p:spPr>
            <a:xfrm>
              <a:off x="12713" y="496702"/>
              <a:ext cx="12204688" cy="37253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SimSong Regular"/>
        <a:ea typeface="SimSong Regular"/>
        <a:cs typeface="SimSong Regular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SimSong Regular"/>
        <a:ea typeface="SimSong Regular"/>
        <a:cs typeface="SimSong Regular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