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72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2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  <a:endParaRPr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3"/>
          <p:cNvGrpSpPr/>
          <p:nvPr/>
        </p:nvGrpSpPr>
        <p:grpSpPr>
          <a:xfrm>
            <a:off x="-12700" y="3"/>
            <a:ext cx="12204700" cy="533399"/>
            <a:chOff x="-12700" y="2"/>
            <a:chExt cx="12204700" cy="533398"/>
          </a:xfrm>
        </p:grpSpPr>
        <p:grpSp>
          <p:nvGrpSpPr>
            <p:cNvPr id="123" name="矩形 4"/>
            <p:cNvGrpSpPr/>
            <p:nvPr/>
          </p:nvGrpSpPr>
          <p:grpSpPr>
            <a:xfrm>
              <a:off x="-12700" y="2"/>
              <a:ext cx="12192000" cy="496187"/>
              <a:chOff x="0" y="1"/>
              <a:chExt cx="12192000" cy="496185"/>
            </a:xfrm>
          </p:grpSpPr>
          <p:sp>
            <p:nvSpPr>
              <p:cNvPr id="121" name="矩形"/>
              <p:cNvSpPr/>
              <p:nvPr/>
            </p:nvSpPr>
            <p:spPr>
              <a:xfrm>
                <a:off x="0" y="1"/>
                <a:ext cx="12192000" cy="496187"/>
              </a:xfrm>
              <a:prstGeom prst="rect">
                <a:avLst/>
              </a:prstGeom>
              <a:solidFill>
                <a:srgbClr val="087D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SimSun"/>
                    <a:ea typeface="SimSun"/>
                    <a:cs typeface="SimSun"/>
                    <a:sym typeface="SimSun"/>
                  </a:defRPr>
                </a:pPr>
                <a:endParaRPr/>
              </a:p>
            </p:txBody>
          </p:sp>
          <p:sp>
            <p:nvSpPr>
              <p:cNvPr id="122" name="3 .2 数据分析框架-时间时距模式分析"/>
              <p:cNvSpPr txBox="1"/>
              <p:nvPr/>
            </p:nvSpPr>
            <p:spPr>
              <a:xfrm>
                <a:off x="45719" y="73879"/>
                <a:ext cx="12100561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3 .2</a:t>
                </a:r>
                <a:r>
                  <a:rPr>
                    <a:latin typeface="SimSun"/>
                    <a:ea typeface="SimSun"/>
                    <a:cs typeface="SimSun"/>
                    <a:sym typeface="SimSun"/>
                  </a:rPr>
                  <a:t> 数据分析框架-时间时距模式分析</a:t>
                </a:r>
              </a:p>
            </p:txBody>
          </p:sp>
        </p:grpSp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293" y="68226"/>
              <a:ext cx="2294965" cy="359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Picture 4" descr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4488" y="68226"/>
              <a:ext cx="2548219" cy="271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矩形 7"/>
            <p:cNvSpPr/>
            <p:nvPr/>
          </p:nvSpPr>
          <p:spPr>
            <a:xfrm>
              <a:off x="0" y="496187"/>
              <a:ext cx="12192000" cy="37214"/>
            </a:xfrm>
            <a:prstGeom prst="rect">
              <a:avLst/>
            </a:prstGeom>
            <a:solidFill>
              <a:srgbClr val="084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  <a:endParaRPr/>
            </a:p>
          </p:txBody>
        </p:sp>
      </p:grpSp>
      <p:sp>
        <p:nvSpPr>
          <p:cNvPr id="128" name="矩形"/>
          <p:cNvSpPr/>
          <p:nvPr/>
        </p:nvSpPr>
        <p:spPr>
          <a:xfrm>
            <a:off x="67938" y="4635380"/>
            <a:ext cx="12056125" cy="2137746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6" name="成组"/>
          <p:cNvGrpSpPr/>
          <p:nvPr/>
        </p:nvGrpSpPr>
        <p:grpSpPr>
          <a:xfrm>
            <a:off x="6626499" y="572570"/>
            <a:ext cx="5491411" cy="3871978"/>
            <a:chOff x="0" y="0"/>
            <a:chExt cx="5491410" cy="3871976"/>
          </a:xfrm>
        </p:grpSpPr>
        <p:grpSp>
          <p:nvGrpSpPr>
            <p:cNvPr id="131" name="成组"/>
            <p:cNvGrpSpPr/>
            <p:nvPr/>
          </p:nvGrpSpPr>
          <p:grpSpPr>
            <a:xfrm>
              <a:off x="6524" y="2271045"/>
              <a:ext cx="5478362" cy="1600932"/>
              <a:chOff x="0" y="0"/>
              <a:chExt cx="5478360" cy="1600931"/>
            </a:xfrm>
          </p:grpSpPr>
          <p:sp>
            <p:nvSpPr>
              <p:cNvPr id="129" name="3. 使用半正矢公式计算得每段子轨迹的长度再累加得总轨迹长度"/>
              <p:cNvSpPr/>
              <p:nvPr/>
            </p:nvSpPr>
            <p:spPr>
              <a:xfrm>
                <a:off x="0" y="0"/>
                <a:ext cx="5478361" cy="1600932"/>
              </a:xfrm>
              <a:prstGeom prst="rect">
                <a:avLst/>
              </a:prstGeom>
              <a:solidFill>
                <a:srgbClr val="2E75B6">
                  <a:alpha val="6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2400">
                    <a:latin typeface="SimSun"/>
                    <a:ea typeface="SimSun"/>
                    <a:cs typeface="SimSun"/>
                    <a:sym typeface="SimSun"/>
                  </a:defRPr>
                </a:lvl1pPr>
              </a:lstStyle>
              <a:p>
                <a:r>
                  <a:t>3. 使用半正矢公式计算得每段子轨迹的长度再累加得总轨迹长度</a:t>
                </a:r>
              </a:p>
            </p:txBody>
          </p:sp>
          <p:pic>
            <p:nvPicPr>
              <p:cNvPr id="130" name="截屏2024-05-27 20.59.15.png" descr="截屏2024-05-27 20.59.15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80" y="841644"/>
                <a:ext cx="5408001" cy="676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1.认为地球是一个半径为 r 的球体使用经度（lon） 纬度（lat）表示点位…"/>
            <p:cNvSpPr/>
            <p:nvPr/>
          </p:nvSpPr>
          <p:spPr>
            <a:xfrm>
              <a:off x="0" y="0"/>
              <a:ext cx="5491411" cy="1005981"/>
            </a:xfrm>
            <a:prstGeom prst="rect">
              <a:avLst/>
            </a:prstGeom>
            <a:solidFill>
              <a:srgbClr val="BDD7E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SimSun"/>
                  <a:ea typeface="SimSun"/>
                  <a:cs typeface="SimSun"/>
                  <a:sym typeface="SimSun"/>
                </a:defRPr>
              </a:pPr>
              <a:r>
                <a:t>1.认为地球是一个半径为 r 的球体使用经度（lon） 纬度（lat）表示点位</a:t>
              </a:r>
            </a:p>
            <a:p>
              <a:pPr>
                <a:defRPr>
                  <a:latin typeface="SimSun"/>
                  <a:ea typeface="SimSun"/>
                  <a:cs typeface="SimSun"/>
                  <a:sym typeface="SimSun"/>
                </a:defRPr>
              </a:pPr>
              <a:r>
                <a:t>*r取 6371000 米</a:t>
              </a:r>
            </a:p>
          </p:txBody>
        </p:sp>
        <p:grpSp>
          <p:nvGrpSpPr>
            <p:cNvPr id="135" name="成组"/>
            <p:cNvGrpSpPr/>
            <p:nvPr/>
          </p:nvGrpSpPr>
          <p:grpSpPr>
            <a:xfrm>
              <a:off x="0" y="1045150"/>
              <a:ext cx="5491411" cy="1186727"/>
              <a:chOff x="0" y="0"/>
              <a:chExt cx="5491410" cy="1186726"/>
            </a:xfrm>
          </p:grpSpPr>
          <p:sp>
            <p:nvSpPr>
              <p:cNvPr id="133" name="2.有序骑行轨迹（List）： n 个点组成的列表（经过预处理）"/>
              <p:cNvSpPr/>
              <p:nvPr/>
            </p:nvSpPr>
            <p:spPr>
              <a:xfrm>
                <a:off x="0" y="0"/>
                <a:ext cx="5491411" cy="1186727"/>
              </a:xfrm>
              <a:prstGeom prst="rect">
                <a:avLst/>
              </a:prstGeom>
              <a:solidFill>
                <a:srgbClr val="9DC3E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2400">
                    <a:latin typeface="SimSun"/>
                    <a:ea typeface="SimSun"/>
                    <a:cs typeface="SimSun"/>
                    <a:sym typeface="SimSun"/>
                  </a:defRPr>
                </a:lvl1pPr>
              </a:lstStyle>
              <a:p>
                <a:r>
                  <a:t>2.有序骑行轨迹（List）： n 个点组成的列表（经过预处理）</a:t>
                </a:r>
              </a:p>
            </p:txBody>
          </p:sp>
          <p:pic>
            <p:nvPicPr>
              <p:cNvPr id="134" name="已粘贴的影片.png" descr="已粘贴的影片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05" y="701218"/>
                <a:ext cx="5408000" cy="4303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37" name="3.最后将每个小时的订单数量除以当前工作日的总订单数量，得到每个小时的订单占比"/>
          <p:cNvSpPr/>
          <p:nvPr/>
        </p:nvSpPr>
        <p:spPr>
          <a:xfrm>
            <a:off x="96471" y="2521440"/>
            <a:ext cx="4565366" cy="1042529"/>
          </a:xfrm>
          <a:prstGeom prst="rect">
            <a:avLst/>
          </a:prstGeom>
          <a:solidFill>
            <a:srgbClr val="2E75B6">
              <a:alpha val="6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r>
              <a:t>3.最后将每个小时的订单数量除以当前工作日的总订单数量，得到每个小时的订单占比</a:t>
            </a:r>
          </a:p>
        </p:txBody>
      </p:sp>
      <p:sp>
        <p:nvSpPr>
          <p:cNvPr id="138" name="2.再对每一个工作日按二十四小时统计每一个小时内的订单数量"/>
          <p:cNvSpPr/>
          <p:nvPr/>
        </p:nvSpPr>
        <p:spPr>
          <a:xfrm>
            <a:off x="96471" y="1601692"/>
            <a:ext cx="4565366" cy="761845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r>
              <a:t>2.再对每一个工作日按二十四小时统计每一个小时内的订单数量</a:t>
            </a:r>
          </a:p>
        </p:txBody>
      </p:sp>
      <p:sp>
        <p:nvSpPr>
          <p:cNvPr id="139" name="1.首先将骑行数据的开始时间按照工作日分组汇总"/>
          <p:cNvSpPr/>
          <p:nvPr/>
        </p:nvSpPr>
        <p:spPr>
          <a:xfrm>
            <a:off x="96471" y="688185"/>
            <a:ext cx="4565366" cy="761845"/>
          </a:xfrm>
          <a:prstGeom prst="rect">
            <a:avLst/>
          </a:prstGeom>
          <a:solidFill>
            <a:srgbClr val="C2D6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r>
              <a:t>1.首先将骑行数据的开始时间按照工作日分组汇总</a:t>
            </a:r>
          </a:p>
        </p:txBody>
      </p:sp>
      <p:pic>
        <p:nvPicPr>
          <p:cNvPr id="140" name="已粘贴的影片.png" descr="已粘贴的影片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62" y="4934594"/>
            <a:ext cx="3127818" cy="164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已粘贴的影片.png" descr="已粘贴的影片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965" y="4926438"/>
            <a:ext cx="3127818" cy="1661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已粘贴的影片.png" descr="已粘贴的影片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6768" y="4880145"/>
            <a:ext cx="3370257" cy="1754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3"/>
          <p:cNvGrpSpPr/>
          <p:nvPr/>
        </p:nvGrpSpPr>
        <p:grpSpPr>
          <a:xfrm>
            <a:off x="-12700" y="3"/>
            <a:ext cx="12204700" cy="533400"/>
            <a:chOff x="-12700" y="2"/>
            <a:chExt cx="12204700" cy="533399"/>
          </a:xfrm>
        </p:grpSpPr>
        <p:grpSp>
          <p:nvGrpSpPr>
            <p:cNvPr id="123" name="矩形 4"/>
            <p:cNvGrpSpPr/>
            <p:nvPr/>
          </p:nvGrpSpPr>
          <p:grpSpPr>
            <a:xfrm>
              <a:off x="-12700" y="2"/>
              <a:ext cx="12192000" cy="496189"/>
              <a:chOff x="0" y="1"/>
              <a:chExt cx="12192000" cy="496187"/>
            </a:xfrm>
          </p:grpSpPr>
          <p:sp>
            <p:nvSpPr>
              <p:cNvPr id="121" name="矩形"/>
              <p:cNvSpPr/>
              <p:nvPr/>
            </p:nvSpPr>
            <p:spPr>
              <a:xfrm>
                <a:off x="0" y="1"/>
                <a:ext cx="12192000" cy="496187"/>
              </a:xfrm>
              <a:prstGeom prst="rect">
                <a:avLst/>
              </a:prstGeom>
              <a:solidFill>
                <a:srgbClr val="087D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SimSun"/>
                    <a:ea typeface="SimSun"/>
                    <a:cs typeface="SimSun"/>
                    <a:sym typeface="SimSun"/>
                  </a:defRPr>
                </a:pPr>
                <a:endParaRPr/>
              </a:p>
            </p:txBody>
          </p:sp>
          <p:sp>
            <p:nvSpPr>
              <p:cNvPr id="122" name="3 .2 数据分析框架-时间时距模式分析"/>
              <p:cNvSpPr txBox="1"/>
              <p:nvPr/>
            </p:nvSpPr>
            <p:spPr>
              <a:xfrm>
                <a:off x="45719" y="63430"/>
                <a:ext cx="12100561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dirty="0"/>
                  <a:t>3 .2</a:t>
                </a:r>
                <a:r>
                  <a:rPr dirty="0">
                    <a:latin typeface="SimSun"/>
                    <a:ea typeface="SimSun"/>
                    <a:cs typeface="SimSun"/>
                    <a:sym typeface="SimSun"/>
                  </a:rPr>
                  <a:t> </a:t>
                </a:r>
                <a:r>
                  <a:rPr dirty="0" err="1">
                    <a:latin typeface="SimSun"/>
                    <a:ea typeface="SimSun"/>
                    <a:cs typeface="SimSun"/>
                    <a:sym typeface="SimSun"/>
                  </a:rPr>
                  <a:t>数据分析框架-时间</a:t>
                </a:r>
                <a:r>
                  <a:rPr lang="zh-CN" altLang="en-US" dirty="0">
                    <a:latin typeface="SimSun"/>
                    <a:ea typeface="SimSun"/>
                    <a:cs typeface="SimSun"/>
                    <a:sym typeface="SimSun"/>
                  </a:rPr>
                  <a:t>通勤模式分析框架</a:t>
                </a:r>
                <a:endParaRPr dirty="0">
                  <a:latin typeface="SimSun"/>
                  <a:ea typeface="SimSun"/>
                  <a:cs typeface="SimSun"/>
                  <a:sym typeface="SimSun"/>
                </a:endParaRPr>
              </a:p>
            </p:txBody>
          </p:sp>
        </p:grpSp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293" y="68226"/>
              <a:ext cx="2294965" cy="359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Picture 4" descr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4488" y="68226"/>
              <a:ext cx="2548219" cy="271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矩形 7"/>
            <p:cNvSpPr/>
            <p:nvPr/>
          </p:nvSpPr>
          <p:spPr>
            <a:xfrm>
              <a:off x="0" y="496187"/>
              <a:ext cx="12192000" cy="37214"/>
            </a:xfrm>
            <a:prstGeom prst="rect">
              <a:avLst/>
            </a:prstGeom>
            <a:solidFill>
              <a:srgbClr val="084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imSun"/>
                  <a:ea typeface="SimSun"/>
                  <a:cs typeface="SimSun"/>
                  <a:sym typeface="SimSun"/>
                </a:defRPr>
              </a:pPr>
              <a:endParaRPr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87EF63D-18EB-BAF4-F3A0-6BBAA22C1EEE}"/>
              </a:ext>
            </a:extLst>
          </p:cNvPr>
          <p:cNvSpPr/>
          <p:nvPr/>
        </p:nvSpPr>
        <p:spPr>
          <a:xfrm>
            <a:off x="7835291" y="634043"/>
            <a:ext cx="4298289" cy="6081301"/>
          </a:xfrm>
          <a:prstGeom prst="rect">
            <a:avLst/>
          </a:prstGeom>
          <a:solidFill>
            <a:srgbClr val="2E75B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54CC91-C76A-22A0-3E47-BAB169251352}"/>
              </a:ext>
            </a:extLst>
          </p:cNvPr>
          <p:cNvSpPr/>
          <p:nvPr/>
        </p:nvSpPr>
        <p:spPr>
          <a:xfrm>
            <a:off x="3802071" y="3014294"/>
            <a:ext cx="3919530" cy="37010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C1C2D6-E66A-0196-BC42-459B87057A35}"/>
              </a:ext>
            </a:extLst>
          </p:cNvPr>
          <p:cNvSpPr/>
          <p:nvPr/>
        </p:nvSpPr>
        <p:spPr>
          <a:xfrm>
            <a:off x="73043" y="634044"/>
            <a:ext cx="3565507" cy="60813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EB9252-B85E-29AF-044C-325A8D4A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617" y="514796"/>
            <a:ext cx="3919530" cy="256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3.最后将每个小时的订单数量除以当前工作日的总订单数量，得到每个小时的订单占比">
            <a:extLst>
              <a:ext uri="{FF2B5EF4-FFF2-40B4-BE49-F238E27FC236}">
                <a16:creationId xmlns:a16="http://schemas.microsoft.com/office/drawing/2014/main" id="{319D1B2C-9506-7D3B-724A-30CBF64A3C54}"/>
              </a:ext>
            </a:extLst>
          </p:cNvPr>
          <p:cNvSpPr/>
          <p:nvPr/>
        </p:nvSpPr>
        <p:spPr>
          <a:xfrm>
            <a:off x="7935994" y="2941433"/>
            <a:ext cx="4067636" cy="1197313"/>
          </a:xfrm>
          <a:prstGeom prst="rect">
            <a:avLst/>
          </a:prstGeom>
          <a:solidFill>
            <a:srgbClr val="2E75B6">
              <a:alpha val="6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r>
              <a:rPr dirty="0"/>
              <a:t>3.最后将每个小时的订单数量除以当前工作日的总订单数量，得到每个小时的订单占比</a:t>
            </a:r>
          </a:p>
        </p:txBody>
      </p:sp>
      <p:sp>
        <p:nvSpPr>
          <p:cNvPr id="12" name="2.再对每一个工作日按二十四小时统计每一个小时内的订单数量">
            <a:extLst>
              <a:ext uri="{FF2B5EF4-FFF2-40B4-BE49-F238E27FC236}">
                <a16:creationId xmlns:a16="http://schemas.microsoft.com/office/drawing/2014/main" id="{D04C8B22-C736-A7EE-0F96-5E3622A9543B}"/>
              </a:ext>
            </a:extLst>
          </p:cNvPr>
          <p:cNvSpPr/>
          <p:nvPr/>
        </p:nvSpPr>
        <p:spPr>
          <a:xfrm>
            <a:off x="7945071" y="1644025"/>
            <a:ext cx="4067636" cy="1186318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r>
              <a:rPr dirty="0"/>
              <a:t>2.再对每一个工作日按二十四小时统计每一个小时内的订单数量</a:t>
            </a:r>
          </a:p>
        </p:txBody>
      </p:sp>
      <p:sp>
        <p:nvSpPr>
          <p:cNvPr id="13" name="1.首先将骑行数据的开始时间按照工作日分组汇总">
            <a:extLst>
              <a:ext uri="{FF2B5EF4-FFF2-40B4-BE49-F238E27FC236}">
                <a16:creationId xmlns:a16="http://schemas.microsoft.com/office/drawing/2014/main" id="{C327D883-92CF-DD1E-12B7-CBDE01ADD193}"/>
              </a:ext>
            </a:extLst>
          </p:cNvPr>
          <p:cNvSpPr/>
          <p:nvPr/>
        </p:nvSpPr>
        <p:spPr>
          <a:xfrm>
            <a:off x="7945071" y="730518"/>
            <a:ext cx="4067636" cy="802417"/>
          </a:xfrm>
          <a:prstGeom prst="rect">
            <a:avLst/>
          </a:prstGeom>
          <a:solidFill>
            <a:srgbClr val="C2D6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2400">
                <a:latin typeface="SimSun"/>
                <a:ea typeface="SimSun"/>
                <a:cs typeface="SimSun"/>
                <a:sym typeface="SimSun"/>
              </a:defRPr>
            </a:lvl1pPr>
          </a:lstStyle>
          <a:p>
            <a:r>
              <a:rPr dirty="0"/>
              <a:t>1.首先将骑行数据的开始时间按照工作日分组汇总</a:t>
            </a:r>
          </a:p>
        </p:txBody>
      </p:sp>
    </p:spTree>
    <p:extLst>
      <p:ext uri="{BB962C8B-B14F-4D97-AF65-F5344CB8AC3E}">
        <p14:creationId xmlns:p14="http://schemas.microsoft.com/office/powerpoint/2010/main" val="14256859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imSun"/>
            <a:ea typeface="SimSun"/>
            <a:cs typeface="SimSun"/>
            <a:sym typeface="SimSu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imSun"/>
            <a:ea typeface="SimSun"/>
            <a:cs typeface="SimSun"/>
            <a:sym typeface="SimSu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SimSun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zhiqing pan</cp:lastModifiedBy>
  <cp:revision>1</cp:revision>
  <dcterms:modified xsi:type="dcterms:W3CDTF">2024-05-28T09:57:20Z</dcterms:modified>
</cp:coreProperties>
</file>