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7" r:id="rId5"/>
    <p:sldId id="278" r:id="rId6"/>
    <p:sldId id="273" r:id="rId7"/>
    <p:sldId id="263" r:id="rId8"/>
    <p:sldId id="264" r:id="rId9"/>
    <p:sldId id="274" r:id="rId10"/>
    <p:sldId id="279" r:id="rId11"/>
    <p:sldId id="283" r:id="rId12"/>
    <p:sldId id="280" r:id="rId13"/>
    <p:sldId id="267" r:id="rId14"/>
    <p:sldId id="259" r:id="rId15"/>
    <p:sldId id="284" r:id="rId16"/>
    <p:sldId id="271" r:id="rId17"/>
    <p:sldId id="285" r:id="rId18"/>
    <p:sldId id="275" r:id="rId19"/>
    <p:sldId id="281" r:id="rId20"/>
    <p:sldId id="282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7" y="134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3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9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6.xml"/><Relationship Id="rId11" Type="http://schemas.openxmlformats.org/officeDocument/2006/relationships/image" Target="../media/image20.jpg"/><Relationship Id="rId5" Type="http://schemas.openxmlformats.org/officeDocument/2006/relationships/tags" Target="../tags/tag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15.png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3.jpg"/><Relationship Id="rId5" Type="http://schemas.openxmlformats.org/officeDocument/2006/relationships/image" Target="../media/image18.jpe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4.png"/><Relationship Id="rId5" Type="http://schemas.openxmlformats.org/officeDocument/2006/relationships/tags" Target="../tags/tag2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2383111" y="2172791"/>
            <a:ext cx="72405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软件工程小组</a:t>
            </a:r>
            <a:r>
              <a:rPr lang="zh-CN" altLang="en-US" sz="5800" b="1" spc="-30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立项</a:t>
            </a:r>
            <a:r>
              <a:rPr kumimoji="0" lang="zh-CN" altLang="en-US" sz="5800" b="1" i="0" u="none" strike="noStrike" kern="1200" cap="none" spc="-30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汇报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Software project </a:t>
            </a:r>
            <a:r>
              <a:rPr kumimoji="0" lang="en-US" altLang="zh-CN" sz="12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initial report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汇报人：</a:t>
            </a: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王睿鑫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">
        <p:random/>
      </p:transition>
    </mc:Choice>
    <mc:Fallback xmlns="">
      <p:transition spd="slow" advTm="6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ľïḓé">
            <a:extLst>
              <a:ext uri="{FF2B5EF4-FFF2-40B4-BE49-F238E27FC236}">
                <a16:creationId xmlns:a16="http://schemas.microsoft.com/office/drawing/2014/main" id="{64C3DD65-2B7E-43DD-BF63-950BA2811C58}"/>
              </a:ext>
            </a:extLst>
          </p:cNvPr>
          <p:cNvSpPr/>
          <p:nvPr/>
        </p:nvSpPr>
        <p:spPr>
          <a:xfrm>
            <a:off x="1088573" y="1756229"/>
            <a:ext cx="5007428" cy="2246026"/>
          </a:xfrm>
          <a:prstGeom prst="rect">
            <a:avLst/>
          </a:prstGeom>
          <a:blipFill>
            <a:blip r:embed="rId2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iṡ1ïḓé">
            <a:extLst>
              <a:ext uri="{FF2B5EF4-FFF2-40B4-BE49-F238E27FC236}">
                <a16:creationId xmlns:a16="http://schemas.microsoft.com/office/drawing/2014/main" id="{880CD166-1D2F-40EC-A340-0A1431AF2ADD}"/>
              </a:ext>
            </a:extLst>
          </p:cNvPr>
          <p:cNvSpPr/>
          <p:nvPr/>
        </p:nvSpPr>
        <p:spPr>
          <a:xfrm>
            <a:off x="6096001" y="1756229"/>
            <a:ext cx="5007428" cy="2246027"/>
          </a:xfrm>
          <a:prstGeom prst="rect">
            <a:avLst/>
          </a:prstGeom>
          <a:blipFill>
            <a:blip r:embed="rId3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E35F13-D8DF-41B6-A6B8-35FFB35226AF}"/>
              </a:ext>
            </a:extLst>
          </p:cNvPr>
          <p:cNvGrpSpPr/>
          <p:nvPr/>
        </p:nvGrpSpPr>
        <p:grpSpPr>
          <a:xfrm>
            <a:off x="5294144" y="3200400"/>
            <a:ext cx="1603714" cy="1603712"/>
            <a:chOff x="5294144" y="3200400"/>
            <a:chExt cx="1603714" cy="1603712"/>
          </a:xfrm>
        </p:grpSpPr>
        <p:sp>
          <p:nvSpPr>
            <p:cNvPr id="5" name="íšļîďé">
              <a:extLst>
                <a:ext uri="{FF2B5EF4-FFF2-40B4-BE49-F238E27FC236}">
                  <a16:creationId xmlns:a16="http://schemas.microsoft.com/office/drawing/2014/main" id="{78243927-5C8A-44CE-9E4C-EEB1C77A4BE4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" name="íšļîďé">
              <a:extLst>
                <a:ext uri="{FF2B5EF4-FFF2-40B4-BE49-F238E27FC236}">
                  <a16:creationId xmlns:a16="http://schemas.microsoft.com/office/drawing/2014/main" id="{19BD362E-34DD-496E-8081-7824B7A031DC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5181CD-AA31-484B-854B-1614FA6204B2}"/>
              </a:ext>
            </a:extLst>
          </p:cNvPr>
          <p:cNvGrpSpPr/>
          <p:nvPr/>
        </p:nvGrpSpPr>
        <p:grpSpPr>
          <a:xfrm>
            <a:off x="1667251" y="4539662"/>
            <a:ext cx="3353059" cy="1399004"/>
            <a:chOff x="1541719" y="2349127"/>
            <a:chExt cx="3353059" cy="139900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F4BE3FE-5813-4BB2-B6AF-EDD113DEF950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管理员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E37EDE-D605-4ADB-9EF1-89B38DA6AA6E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对普通用户及其行为进行管理，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对系统数据进行管理、更新、删除等，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维护系统正常运行；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8EE7AF-B31A-46E6-A1BB-FF33CC61D0CD}"/>
              </a:ext>
            </a:extLst>
          </p:cNvPr>
          <p:cNvGrpSpPr/>
          <p:nvPr/>
        </p:nvGrpSpPr>
        <p:grpSpPr>
          <a:xfrm>
            <a:off x="7162801" y="4539662"/>
            <a:ext cx="3353059" cy="1399004"/>
            <a:chOff x="1541719" y="2349127"/>
            <a:chExt cx="3353059" cy="139900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FD569A-D191-4243-A88F-CA2C0AD35335}"/>
                </a:ext>
              </a:extLst>
            </p:cNvPr>
            <p:cNvSpPr txBox="1"/>
            <p:nvPr/>
          </p:nvSpPr>
          <p:spPr>
            <a:xfrm>
              <a:off x="2760997" y="2349127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普通用户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E0A0FAD-9ECF-4DA9-99F7-1C8BB54C73BF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普通用户可以注册、登录本系统，然后在本系统上进行填写问卷、发布问卷、建立群组、加入社区等活动；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565665-FCFD-47B7-A2E6-00CCEEB61886}"/>
              </a:ext>
            </a:extLst>
          </p:cNvPr>
          <p:cNvGrpSpPr/>
          <p:nvPr/>
        </p:nvGrpSpPr>
        <p:grpSpPr>
          <a:xfrm>
            <a:off x="477086" y="440950"/>
            <a:ext cx="3454386" cy="739766"/>
            <a:chOff x="477086" y="440950"/>
            <a:chExt cx="3454386" cy="73976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E85F80F-8CE4-4031-98D1-4AD83509C6A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70CF870-9C1F-46D9-AF27-134E468DB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7C8CEA3-58A3-4AB7-A717-1F00FE529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5" name="文本框 19">
              <a:extLst>
                <a:ext uri="{FF2B5EF4-FFF2-40B4-BE49-F238E27FC236}">
                  <a16:creationId xmlns:a16="http://schemas.microsoft.com/office/drawing/2014/main" id="{8FBF292D-D84F-4FDF-94F9-E24F27433BC0}"/>
                </a:ext>
              </a:extLst>
            </p:cNvPr>
            <p:cNvSpPr txBox="1"/>
            <p:nvPr/>
          </p:nvSpPr>
          <p:spPr>
            <a:xfrm>
              <a:off x="1368612" y="499932"/>
              <a:ext cx="256286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用户角色</a:t>
              </a:r>
            </a:p>
          </p:txBody>
        </p:sp>
      </p:grpSp>
      <p:sp>
        <p:nvSpPr>
          <p:cNvPr id="18" name="文本框 21">
            <a:extLst>
              <a:ext uri="{FF2B5EF4-FFF2-40B4-BE49-F238E27FC236}">
                <a16:creationId xmlns:a16="http://schemas.microsoft.com/office/drawing/2014/main" id="{5B23A037-4EB6-48FB-B511-F2E2E5A65BED}"/>
              </a:ext>
            </a:extLst>
          </p:cNvPr>
          <p:cNvSpPr txBox="1"/>
          <p:nvPr/>
        </p:nvSpPr>
        <p:spPr>
          <a:xfrm>
            <a:off x="1335875" y="1009640"/>
            <a:ext cx="3958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Classify the users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5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44F60EE-0E3E-4A6F-B56A-D0368124DCD4}"/>
              </a:ext>
            </a:extLst>
          </p:cNvPr>
          <p:cNvGrpSpPr/>
          <p:nvPr/>
        </p:nvGrpSpPr>
        <p:grpSpPr>
          <a:xfrm>
            <a:off x="644865" y="1766410"/>
            <a:ext cx="11384090" cy="1136200"/>
            <a:chOff x="477086" y="440950"/>
            <a:chExt cx="11384090" cy="11362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4CA0D4F-485A-4856-955F-A474FA01515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5" cy="324358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27AB9BE-6298-4420-9BA4-0911621C9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F9CF0C4-4395-424D-AF72-730E9040E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71"/>
                <a:ext cx="3334357" cy="2744290"/>
              </a:xfrm>
              <a:prstGeom prst="rect">
                <a:avLst/>
              </a:prstGeom>
            </p:spPr>
          </p:pic>
        </p:grpSp>
        <p:sp>
          <p:nvSpPr>
            <p:cNvPr id="5" name="文本框 19">
              <a:extLst>
                <a:ext uri="{FF2B5EF4-FFF2-40B4-BE49-F238E27FC236}">
                  <a16:creationId xmlns:a16="http://schemas.microsoft.com/office/drawing/2014/main" id="{4D8012A7-9EF2-4A52-B431-1526E8D77183}"/>
                </a:ext>
              </a:extLst>
            </p:cNvPr>
            <p:cNvSpPr txBox="1"/>
            <p:nvPr/>
          </p:nvSpPr>
          <p:spPr>
            <a:xfrm>
              <a:off x="1368611" y="499932"/>
              <a:ext cx="10492565" cy="107721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当我是一个问卷的发布者，我可以在这个网站上享受什么功能呢？</a:t>
              </a:r>
            </a:p>
          </p:txBody>
        </p:sp>
      </p:grpSp>
      <p:sp>
        <p:nvSpPr>
          <p:cNvPr id="13" name="文本框 21">
            <a:extLst>
              <a:ext uri="{FF2B5EF4-FFF2-40B4-BE49-F238E27FC236}">
                <a16:creationId xmlns:a16="http://schemas.microsoft.com/office/drawing/2014/main" id="{1CEF867D-AFC4-4A38-875A-A5AEB1054061}"/>
              </a:ext>
            </a:extLst>
          </p:cNvPr>
          <p:cNvSpPr txBox="1"/>
          <p:nvPr/>
        </p:nvSpPr>
        <p:spPr>
          <a:xfrm>
            <a:off x="1430522" y="2902610"/>
            <a:ext cx="395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As a questionnaire-publisher, what can this software help me?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8C8CA9-B9D1-4BDB-A1E6-59959B9F502A}"/>
              </a:ext>
            </a:extLst>
          </p:cNvPr>
          <p:cNvSpPr/>
          <p:nvPr/>
        </p:nvSpPr>
        <p:spPr>
          <a:xfrm>
            <a:off x="6453830" y="1527486"/>
            <a:ext cx="1452880" cy="39878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创建问卷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EFB059-580D-4096-9287-B15C1ADDFD23}"/>
              </a:ext>
            </a:extLst>
          </p:cNvPr>
          <p:cNvSpPr/>
          <p:nvPr/>
        </p:nvSpPr>
        <p:spPr>
          <a:xfrm>
            <a:off x="6327140" y="1935480"/>
            <a:ext cx="424180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本平台提供多种问卷类型、问卷模板、题型、逻辑设置等问卷编辑功能，用户根据需求可以在本平台创建属于自己的问卷。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E44F9A-FA68-4411-B6A3-36D0F446CA77}"/>
              </a:ext>
            </a:extLst>
          </p:cNvPr>
          <p:cNvSpPr/>
          <p:nvPr/>
        </p:nvSpPr>
        <p:spPr>
          <a:xfrm>
            <a:off x="6455101" y="3213129"/>
            <a:ext cx="2214880" cy="39878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发布、分享问卷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E68177-5E48-4183-89DC-DCEED697C9CD}"/>
              </a:ext>
            </a:extLst>
          </p:cNvPr>
          <p:cNvSpPr/>
          <p:nvPr/>
        </p:nvSpPr>
        <p:spPr>
          <a:xfrm>
            <a:off x="6328410" y="3628390"/>
            <a:ext cx="424180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da-DK" sz="14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创建完成的问卷可以以链接或二维码的形式进行发布与分享，并且可以分享到微信、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QQ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、微博、等多种社交平台。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0AFDB1-3A4B-4835-9F30-81CCC96A6878}"/>
              </a:ext>
            </a:extLst>
          </p:cNvPr>
          <p:cNvSpPr/>
          <p:nvPr/>
        </p:nvSpPr>
        <p:spPr>
          <a:xfrm>
            <a:off x="6454102" y="4898973"/>
            <a:ext cx="2214880" cy="398780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3.</a:t>
            </a:r>
            <a:r>
              <a:rPr lang="zh-CN" altLang="en-US" sz="20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可视化问卷结果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CDCFC7-42EC-418D-8414-E3B2A79AD7D0}"/>
              </a:ext>
            </a:extLst>
          </p:cNvPr>
          <p:cNvSpPr/>
          <p:nvPr/>
        </p:nvSpPr>
        <p:spPr>
          <a:xfrm>
            <a:off x="6329045" y="5297805"/>
            <a:ext cx="42411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da-DK" sz="14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问卷填写结束后，对结果进行统计分析，以图形、表格等多种形式将结果返回给问卷创建者。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40994F-D642-419C-9B57-808BBF7AB3BA}"/>
              </a:ext>
            </a:extLst>
          </p:cNvPr>
          <p:cNvGrpSpPr/>
          <p:nvPr/>
        </p:nvGrpSpPr>
        <p:grpSpPr>
          <a:xfrm>
            <a:off x="4734560" y="1506855"/>
            <a:ext cx="1360170" cy="4394835"/>
            <a:chOff x="4826000" y="1779054"/>
            <a:chExt cx="1487800" cy="399482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AD89426-3DCA-4F49-8B82-F86D7D2EC519}"/>
                </a:ext>
              </a:extLst>
            </p:cNvPr>
            <p:cNvCxnSpPr/>
            <p:nvPr/>
          </p:nvCxnSpPr>
          <p:spPr>
            <a:xfrm>
              <a:off x="6313800" y="1779054"/>
              <a:ext cx="0" cy="399482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57D41AE-06E6-4E61-BFD2-4B98395A387B}"/>
                </a:ext>
              </a:extLst>
            </p:cNvPr>
            <p:cNvCxnSpPr/>
            <p:nvPr/>
          </p:nvCxnSpPr>
          <p:spPr>
            <a:xfrm>
              <a:off x="4826000" y="2160024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67DFCA-C51E-49E1-AE17-6ED7541656CF}"/>
                </a:ext>
              </a:extLst>
            </p:cNvPr>
            <p:cNvCxnSpPr/>
            <p:nvPr/>
          </p:nvCxnSpPr>
          <p:spPr>
            <a:xfrm>
              <a:off x="4826000" y="3692488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49FA47F-F010-4359-82E7-9373087BE954}"/>
                </a:ext>
              </a:extLst>
            </p:cNvPr>
            <p:cNvCxnSpPr/>
            <p:nvPr/>
          </p:nvCxnSpPr>
          <p:spPr>
            <a:xfrm>
              <a:off x="4826000" y="5224952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D4BCFE-E83F-4575-9EB5-53F5820B9DA9}"/>
              </a:ext>
            </a:extLst>
          </p:cNvPr>
          <p:cNvGrpSpPr/>
          <p:nvPr/>
        </p:nvGrpSpPr>
        <p:grpSpPr>
          <a:xfrm>
            <a:off x="477086" y="440950"/>
            <a:ext cx="3454386" cy="739766"/>
            <a:chOff x="477086" y="440950"/>
            <a:chExt cx="3454386" cy="73976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048C578-3B6A-4078-9C20-300119933958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0C15E48-C4E1-41E2-BE93-E66234F06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3669681-6618-48CC-9CFB-0BC8E629C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5" name="文本框 19">
              <a:extLst>
                <a:ext uri="{FF2B5EF4-FFF2-40B4-BE49-F238E27FC236}">
                  <a16:creationId xmlns:a16="http://schemas.microsoft.com/office/drawing/2014/main" id="{6AFD153C-52F4-4FA7-A4B9-8CEEA283EF38}"/>
                </a:ext>
              </a:extLst>
            </p:cNvPr>
            <p:cNvSpPr txBox="1"/>
            <p:nvPr/>
          </p:nvSpPr>
          <p:spPr>
            <a:xfrm>
              <a:off x="1368612" y="499932"/>
              <a:ext cx="256286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基本功能</a:t>
              </a:r>
            </a:p>
          </p:txBody>
        </p:sp>
      </p:grpSp>
      <p:pic>
        <p:nvPicPr>
          <p:cNvPr id="18" name="图片 17" descr="d51a7efee2f925d5763b144f0118ed7e">
            <a:extLst>
              <a:ext uri="{FF2B5EF4-FFF2-40B4-BE49-F238E27FC236}">
                <a16:creationId xmlns:a16="http://schemas.microsoft.com/office/drawing/2014/main" id="{74BC90A2-FCFF-4711-A54E-F940FE81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5" y="1536700"/>
            <a:ext cx="3616960" cy="4364990"/>
          </a:xfrm>
          <a:prstGeom prst="rect">
            <a:avLst/>
          </a:prstGeom>
        </p:spPr>
      </p:pic>
      <p:sp>
        <p:nvSpPr>
          <p:cNvPr id="19" name="文本框 21">
            <a:extLst>
              <a:ext uri="{FF2B5EF4-FFF2-40B4-BE49-F238E27FC236}">
                <a16:creationId xmlns:a16="http://schemas.microsoft.com/office/drawing/2014/main" id="{ED3DC73C-CDDB-40E9-86D2-E4A1AB81BA21}"/>
              </a:ext>
            </a:extLst>
          </p:cNvPr>
          <p:cNvSpPr txBox="1"/>
          <p:nvPr/>
        </p:nvSpPr>
        <p:spPr>
          <a:xfrm>
            <a:off x="1368612" y="989377"/>
            <a:ext cx="395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Most basic functions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6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6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形状 4649">
            <a:extLst>
              <a:ext uri="{FF2B5EF4-FFF2-40B4-BE49-F238E27FC236}">
                <a16:creationId xmlns:a16="http://schemas.microsoft.com/office/drawing/2014/main" id="{F0CB6AEF-323B-46DE-93A4-933607234F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93" y="3669492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1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73B656-3075-440E-8629-BF44ABEE938C}"/>
              </a:ext>
            </a:extLst>
          </p:cNvPr>
          <p:cNvGrpSpPr/>
          <p:nvPr/>
        </p:nvGrpSpPr>
        <p:grpSpPr>
          <a:xfrm>
            <a:off x="1155597" y="1790777"/>
            <a:ext cx="8898867" cy="3650759"/>
            <a:chOff x="1141083" y="1863349"/>
            <a:chExt cx="8898867" cy="3650759"/>
          </a:xfrm>
        </p:grpSpPr>
        <p:sp>
          <p:nvSpPr>
            <p:cNvPr id="4" name="PA_形状 4644">
              <a:extLst>
                <a:ext uri="{FF2B5EF4-FFF2-40B4-BE49-F238E27FC236}">
                  <a16:creationId xmlns:a16="http://schemas.microsoft.com/office/drawing/2014/main" id="{07E78795-8A7F-44DC-935C-B6F31FAEDF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ern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E23820-0E5B-4E66-B8A3-B1506531F7F7}"/>
                </a:ext>
              </a:extLst>
            </p:cNvPr>
            <p:cNvGrpSpPr/>
            <p:nvPr/>
          </p:nvGrpSpPr>
          <p:grpSpPr>
            <a:xfrm>
              <a:off x="3269209" y="3017570"/>
              <a:ext cx="637306" cy="637308"/>
              <a:chOff x="3269209" y="3017570"/>
              <a:chExt cx="637306" cy="6373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D6D8566-F74F-4BDE-A3EF-DF41DEE51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9209" y="3017570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0" name="PA_任意多边形 36">
                <a:extLst>
                  <a:ext uri="{FF2B5EF4-FFF2-40B4-BE49-F238E27FC236}">
                    <a16:creationId xmlns:a16="http://schemas.microsoft.com/office/drawing/2014/main" id="{9FC46CB6-0D4B-41F9-859B-4C922D650780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456317" y="3217688"/>
                <a:ext cx="263090" cy="246910"/>
              </a:xfrm>
              <a:custGeom>
                <a:avLst/>
                <a:gdLst>
                  <a:gd name="connsiteX0" fmla="*/ 65187 w 464323"/>
                  <a:gd name="connsiteY0" fmla="*/ 348457 h 435769"/>
                  <a:gd name="connsiteX1" fmla="*/ 399141 w 464323"/>
                  <a:gd name="connsiteY1" fmla="*/ 348457 h 435769"/>
                  <a:gd name="connsiteX2" fmla="*/ 406384 w 464323"/>
                  <a:gd name="connsiteY2" fmla="*/ 355601 h 435769"/>
                  <a:gd name="connsiteX3" fmla="*/ 399141 w 464323"/>
                  <a:gd name="connsiteY3" fmla="*/ 362744 h 435769"/>
                  <a:gd name="connsiteX4" fmla="*/ 65187 w 464323"/>
                  <a:gd name="connsiteY4" fmla="*/ 362744 h 435769"/>
                  <a:gd name="connsiteX5" fmla="*/ 57944 w 464323"/>
                  <a:gd name="connsiteY5" fmla="*/ 355601 h 435769"/>
                  <a:gd name="connsiteX6" fmla="*/ 65187 w 464323"/>
                  <a:gd name="connsiteY6" fmla="*/ 348457 h 435769"/>
                  <a:gd name="connsiteX7" fmla="*/ 65187 w 464323"/>
                  <a:gd name="connsiteY7" fmla="*/ 304800 h 435769"/>
                  <a:gd name="connsiteX8" fmla="*/ 399141 w 464323"/>
                  <a:gd name="connsiteY8" fmla="*/ 304800 h 435769"/>
                  <a:gd name="connsiteX9" fmla="*/ 406384 w 464323"/>
                  <a:gd name="connsiteY9" fmla="*/ 311944 h 435769"/>
                  <a:gd name="connsiteX10" fmla="*/ 399141 w 464323"/>
                  <a:gd name="connsiteY10" fmla="*/ 319087 h 435769"/>
                  <a:gd name="connsiteX11" fmla="*/ 65187 w 464323"/>
                  <a:gd name="connsiteY11" fmla="*/ 319087 h 435769"/>
                  <a:gd name="connsiteX12" fmla="*/ 57944 w 464323"/>
                  <a:gd name="connsiteY12" fmla="*/ 311944 h 435769"/>
                  <a:gd name="connsiteX13" fmla="*/ 65187 w 464323"/>
                  <a:gd name="connsiteY13" fmla="*/ 304800 h 435769"/>
                  <a:gd name="connsiteX14" fmla="*/ 65187 w 464323"/>
                  <a:gd name="connsiteY14" fmla="*/ 261144 h 435769"/>
                  <a:gd name="connsiteX15" fmla="*/ 399141 w 464323"/>
                  <a:gd name="connsiteY15" fmla="*/ 261144 h 435769"/>
                  <a:gd name="connsiteX16" fmla="*/ 406384 w 464323"/>
                  <a:gd name="connsiteY16" fmla="*/ 268288 h 435769"/>
                  <a:gd name="connsiteX17" fmla="*/ 399141 w 464323"/>
                  <a:gd name="connsiteY17" fmla="*/ 275431 h 435769"/>
                  <a:gd name="connsiteX18" fmla="*/ 65187 w 464323"/>
                  <a:gd name="connsiteY18" fmla="*/ 275431 h 435769"/>
                  <a:gd name="connsiteX19" fmla="*/ 57944 w 464323"/>
                  <a:gd name="connsiteY19" fmla="*/ 268288 h 435769"/>
                  <a:gd name="connsiteX20" fmla="*/ 65187 w 464323"/>
                  <a:gd name="connsiteY20" fmla="*/ 261144 h 435769"/>
                  <a:gd name="connsiteX21" fmla="*/ 65187 w 464323"/>
                  <a:gd name="connsiteY21" fmla="*/ 217488 h 435769"/>
                  <a:gd name="connsiteX22" fmla="*/ 399141 w 464323"/>
                  <a:gd name="connsiteY22" fmla="*/ 217488 h 435769"/>
                  <a:gd name="connsiteX23" fmla="*/ 406384 w 464323"/>
                  <a:gd name="connsiteY23" fmla="*/ 224632 h 435769"/>
                  <a:gd name="connsiteX24" fmla="*/ 399141 w 464323"/>
                  <a:gd name="connsiteY24" fmla="*/ 231775 h 435769"/>
                  <a:gd name="connsiteX25" fmla="*/ 65187 w 464323"/>
                  <a:gd name="connsiteY25" fmla="*/ 231775 h 435769"/>
                  <a:gd name="connsiteX26" fmla="*/ 57944 w 464323"/>
                  <a:gd name="connsiteY26" fmla="*/ 224632 h 435769"/>
                  <a:gd name="connsiteX27" fmla="*/ 65187 w 464323"/>
                  <a:gd name="connsiteY27" fmla="*/ 217488 h 435769"/>
                  <a:gd name="connsiteX28" fmla="*/ 224747 w 464323"/>
                  <a:gd name="connsiteY28" fmla="*/ 173832 h 435769"/>
                  <a:gd name="connsiteX29" fmla="*/ 399133 w 464323"/>
                  <a:gd name="connsiteY29" fmla="*/ 173832 h 435769"/>
                  <a:gd name="connsiteX30" fmla="*/ 406401 w 464323"/>
                  <a:gd name="connsiteY30" fmla="*/ 181373 h 435769"/>
                  <a:gd name="connsiteX31" fmla="*/ 399133 w 464323"/>
                  <a:gd name="connsiteY31" fmla="*/ 188912 h 435769"/>
                  <a:gd name="connsiteX32" fmla="*/ 224747 w 464323"/>
                  <a:gd name="connsiteY32" fmla="*/ 188912 h 435769"/>
                  <a:gd name="connsiteX33" fmla="*/ 217488 w 464323"/>
                  <a:gd name="connsiteY33" fmla="*/ 181373 h 435769"/>
                  <a:gd name="connsiteX34" fmla="*/ 224747 w 464323"/>
                  <a:gd name="connsiteY34" fmla="*/ 173832 h 435769"/>
                  <a:gd name="connsiteX35" fmla="*/ 224764 w 464323"/>
                  <a:gd name="connsiteY35" fmla="*/ 130175 h 435769"/>
                  <a:gd name="connsiteX36" fmla="*/ 297525 w 464323"/>
                  <a:gd name="connsiteY36" fmla="*/ 130175 h 435769"/>
                  <a:gd name="connsiteX37" fmla="*/ 304801 w 464323"/>
                  <a:gd name="connsiteY37" fmla="*/ 137716 h 435769"/>
                  <a:gd name="connsiteX38" fmla="*/ 297525 w 464323"/>
                  <a:gd name="connsiteY38" fmla="*/ 145256 h 435769"/>
                  <a:gd name="connsiteX39" fmla="*/ 224764 w 464323"/>
                  <a:gd name="connsiteY39" fmla="*/ 145256 h 435769"/>
                  <a:gd name="connsiteX40" fmla="*/ 217488 w 464323"/>
                  <a:gd name="connsiteY40" fmla="*/ 137716 h 435769"/>
                  <a:gd name="connsiteX41" fmla="*/ 224764 w 464323"/>
                  <a:gd name="connsiteY41" fmla="*/ 130175 h 435769"/>
                  <a:gd name="connsiteX42" fmla="*/ 87042 w 464323"/>
                  <a:gd name="connsiteY42" fmla="*/ 101402 h 435769"/>
                  <a:gd name="connsiteX43" fmla="*/ 87042 w 464323"/>
                  <a:gd name="connsiteY43" fmla="*/ 159743 h 435769"/>
                  <a:gd name="connsiteX44" fmla="*/ 159809 w 464323"/>
                  <a:gd name="connsiteY44" fmla="*/ 159743 h 435769"/>
                  <a:gd name="connsiteX45" fmla="*/ 159809 w 464323"/>
                  <a:gd name="connsiteY45" fmla="*/ 101402 h 435769"/>
                  <a:gd name="connsiteX46" fmla="*/ 224764 w 464323"/>
                  <a:gd name="connsiteY46" fmla="*/ 86519 h 435769"/>
                  <a:gd name="connsiteX47" fmla="*/ 297525 w 464323"/>
                  <a:gd name="connsiteY47" fmla="*/ 86519 h 435769"/>
                  <a:gd name="connsiteX48" fmla="*/ 304801 w 464323"/>
                  <a:gd name="connsiteY48" fmla="*/ 94060 h 435769"/>
                  <a:gd name="connsiteX49" fmla="*/ 297525 w 464323"/>
                  <a:gd name="connsiteY49" fmla="*/ 101599 h 435769"/>
                  <a:gd name="connsiteX50" fmla="*/ 224764 w 464323"/>
                  <a:gd name="connsiteY50" fmla="*/ 101599 h 435769"/>
                  <a:gd name="connsiteX51" fmla="*/ 217488 w 464323"/>
                  <a:gd name="connsiteY51" fmla="*/ 94060 h 435769"/>
                  <a:gd name="connsiteX52" fmla="*/ 224764 w 464323"/>
                  <a:gd name="connsiteY52" fmla="*/ 86519 h 435769"/>
                  <a:gd name="connsiteX53" fmla="*/ 72490 w 464323"/>
                  <a:gd name="connsiteY53" fmla="*/ 72232 h 435769"/>
                  <a:gd name="connsiteX54" fmla="*/ 174361 w 464323"/>
                  <a:gd name="connsiteY54" fmla="*/ 72232 h 435769"/>
                  <a:gd name="connsiteX55" fmla="*/ 188907 w 464323"/>
                  <a:gd name="connsiteY55" fmla="*/ 86817 h 435769"/>
                  <a:gd name="connsiteX56" fmla="*/ 188907 w 464323"/>
                  <a:gd name="connsiteY56" fmla="*/ 174328 h 435769"/>
                  <a:gd name="connsiteX57" fmla="*/ 174361 w 464323"/>
                  <a:gd name="connsiteY57" fmla="*/ 188908 h 435769"/>
                  <a:gd name="connsiteX58" fmla="*/ 72490 w 464323"/>
                  <a:gd name="connsiteY58" fmla="*/ 188908 h 435769"/>
                  <a:gd name="connsiteX59" fmla="*/ 57944 w 464323"/>
                  <a:gd name="connsiteY59" fmla="*/ 174328 h 435769"/>
                  <a:gd name="connsiteX60" fmla="*/ 57944 w 464323"/>
                  <a:gd name="connsiteY60" fmla="*/ 86817 h 435769"/>
                  <a:gd name="connsiteX61" fmla="*/ 72490 w 464323"/>
                  <a:gd name="connsiteY61" fmla="*/ 72232 h 435769"/>
                  <a:gd name="connsiteX62" fmla="*/ 348258 w 464323"/>
                  <a:gd name="connsiteY62" fmla="*/ 29051 h 435769"/>
                  <a:gd name="connsiteX63" fmla="*/ 348258 w 464323"/>
                  <a:gd name="connsiteY63" fmla="*/ 87154 h 435769"/>
                  <a:gd name="connsiteX64" fmla="*/ 348215 w 464323"/>
                  <a:gd name="connsiteY64" fmla="*/ 87154 h 435769"/>
                  <a:gd name="connsiteX65" fmla="*/ 377237 w 464323"/>
                  <a:gd name="connsiteY65" fmla="*/ 116205 h 435769"/>
                  <a:gd name="connsiteX66" fmla="*/ 391747 w 464323"/>
                  <a:gd name="connsiteY66" fmla="*/ 116205 h 435769"/>
                  <a:gd name="connsiteX67" fmla="*/ 435323 w 464323"/>
                  <a:gd name="connsiteY67" fmla="*/ 116205 h 435769"/>
                  <a:gd name="connsiteX68" fmla="*/ 43511 w 464323"/>
                  <a:gd name="connsiteY68" fmla="*/ 29051 h 435769"/>
                  <a:gd name="connsiteX69" fmla="*/ 29000 w 464323"/>
                  <a:gd name="connsiteY69" fmla="*/ 43577 h 435769"/>
                  <a:gd name="connsiteX70" fmla="*/ 29000 w 464323"/>
                  <a:gd name="connsiteY70" fmla="*/ 392192 h 435769"/>
                  <a:gd name="connsiteX71" fmla="*/ 43511 w 464323"/>
                  <a:gd name="connsiteY71" fmla="*/ 406718 h 435769"/>
                  <a:gd name="connsiteX72" fmla="*/ 420812 w 464323"/>
                  <a:gd name="connsiteY72" fmla="*/ 406718 h 435769"/>
                  <a:gd name="connsiteX73" fmla="*/ 435323 w 464323"/>
                  <a:gd name="connsiteY73" fmla="*/ 392192 h 435769"/>
                  <a:gd name="connsiteX74" fmla="*/ 435323 w 464323"/>
                  <a:gd name="connsiteY74" fmla="*/ 130731 h 435769"/>
                  <a:gd name="connsiteX75" fmla="*/ 391747 w 464323"/>
                  <a:gd name="connsiteY75" fmla="*/ 130731 h 435769"/>
                  <a:gd name="connsiteX76" fmla="*/ 377237 w 464323"/>
                  <a:gd name="connsiteY76" fmla="*/ 130731 h 435769"/>
                  <a:gd name="connsiteX77" fmla="*/ 333704 w 464323"/>
                  <a:gd name="connsiteY77" fmla="*/ 87154 h 435769"/>
                  <a:gd name="connsiteX78" fmla="*/ 333747 w 464323"/>
                  <a:gd name="connsiteY78" fmla="*/ 87154 h 435769"/>
                  <a:gd name="connsiteX79" fmla="*/ 333747 w 464323"/>
                  <a:gd name="connsiteY79" fmla="*/ 29051 h 435769"/>
                  <a:gd name="connsiteX80" fmla="*/ 43511 w 464323"/>
                  <a:gd name="connsiteY80" fmla="*/ 0 h 435769"/>
                  <a:gd name="connsiteX81" fmla="*/ 348258 w 464323"/>
                  <a:gd name="connsiteY81" fmla="*/ 0 h 435769"/>
                  <a:gd name="connsiteX82" fmla="*/ 368767 w 464323"/>
                  <a:gd name="connsiteY82" fmla="*/ 8493 h 435769"/>
                  <a:gd name="connsiteX83" fmla="*/ 455831 w 464323"/>
                  <a:gd name="connsiteY83" fmla="*/ 95647 h 435769"/>
                  <a:gd name="connsiteX84" fmla="*/ 464323 w 464323"/>
                  <a:gd name="connsiteY84" fmla="*/ 116205 h 435769"/>
                  <a:gd name="connsiteX85" fmla="*/ 464323 w 464323"/>
                  <a:gd name="connsiteY85" fmla="*/ 392192 h 435769"/>
                  <a:gd name="connsiteX86" fmla="*/ 420812 w 464323"/>
                  <a:gd name="connsiteY86" fmla="*/ 435769 h 435769"/>
                  <a:gd name="connsiteX87" fmla="*/ 43511 w 464323"/>
                  <a:gd name="connsiteY87" fmla="*/ 435769 h 435769"/>
                  <a:gd name="connsiteX88" fmla="*/ 0 w 464323"/>
                  <a:gd name="connsiteY88" fmla="*/ 392192 h 435769"/>
                  <a:gd name="connsiteX89" fmla="*/ 0 w 464323"/>
                  <a:gd name="connsiteY89" fmla="*/ 43577 h 435769"/>
                  <a:gd name="connsiteX90" fmla="*/ 43511 w 464323"/>
                  <a:gd name="connsiteY90" fmla="*/ 0 h 43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4323" h="435769">
                    <a:moveTo>
                      <a:pt x="65187" y="348457"/>
                    </a:moveTo>
                    <a:lnTo>
                      <a:pt x="399141" y="348457"/>
                    </a:lnTo>
                    <a:cubicBezTo>
                      <a:pt x="403125" y="348457"/>
                      <a:pt x="406384" y="351652"/>
                      <a:pt x="406384" y="355601"/>
                    </a:cubicBezTo>
                    <a:cubicBezTo>
                      <a:pt x="406384" y="359536"/>
                      <a:pt x="403125" y="362744"/>
                      <a:pt x="399141" y="362744"/>
                    </a:cubicBezTo>
                    <a:lnTo>
                      <a:pt x="65187" y="362744"/>
                    </a:lnTo>
                    <a:cubicBezTo>
                      <a:pt x="61187" y="362744"/>
                      <a:pt x="57944" y="359536"/>
                      <a:pt x="57944" y="355601"/>
                    </a:cubicBezTo>
                    <a:cubicBezTo>
                      <a:pt x="57944" y="351652"/>
                      <a:pt x="61187" y="348457"/>
                      <a:pt x="65187" y="348457"/>
                    </a:cubicBezTo>
                    <a:close/>
                    <a:moveTo>
                      <a:pt x="65187" y="304800"/>
                    </a:moveTo>
                    <a:lnTo>
                      <a:pt x="399141" y="304800"/>
                    </a:lnTo>
                    <a:cubicBezTo>
                      <a:pt x="403125" y="304800"/>
                      <a:pt x="406384" y="307995"/>
                      <a:pt x="406384" y="311944"/>
                    </a:cubicBezTo>
                    <a:cubicBezTo>
                      <a:pt x="406384" y="315879"/>
                      <a:pt x="403125" y="319087"/>
                      <a:pt x="399141" y="319087"/>
                    </a:cubicBezTo>
                    <a:lnTo>
                      <a:pt x="65187" y="319087"/>
                    </a:lnTo>
                    <a:cubicBezTo>
                      <a:pt x="61187" y="319087"/>
                      <a:pt x="57944" y="315879"/>
                      <a:pt x="57944" y="311944"/>
                    </a:cubicBezTo>
                    <a:cubicBezTo>
                      <a:pt x="57944" y="307995"/>
                      <a:pt x="61187" y="304800"/>
                      <a:pt x="65187" y="304800"/>
                    </a:cubicBezTo>
                    <a:close/>
                    <a:moveTo>
                      <a:pt x="65187" y="261144"/>
                    </a:moveTo>
                    <a:lnTo>
                      <a:pt x="399141" y="261144"/>
                    </a:lnTo>
                    <a:cubicBezTo>
                      <a:pt x="403125" y="261144"/>
                      <a:pt x="406384" y="264339"/>
                      <a:pt x="406384" y="268288"/>
                    </a:cubicBezTo>
                    <a:cubicBezTo>
                      <a:pt x="406384" y="272223"/>
                      <a:pt x="403125" y="275431"/>
                      <a:pt x="399141" y="275431"/>
                    </a:cubicBezTo>
                    <a:lnTo>
                      <a:pt x="65187" y="275431"/>
                    </a:lnTo>
                    <a:cubicBezTo>
                      <a:pt x="61187" y="275431"/>
                      <a:pt x="57944" y="272223"/>
                      <a:pt x="57944" y="268288"/>
                    </a:cubicBezTo>
                    <a:cubicBezTo>
                      <a:pt x="57944" y="264339"/>
                      <a:pt x="61187" y="261144"/>
                      <a:pt x="65187" y="261144"/>
                    </a:cubicBezTo>
                    <a:close/>
                    <a:moveTo>
                      <a:pt x="65187" y="217488"/>
                    </a:moveTo>
                    <a:lnTo>
                      <a:pt x="399141" y="217488"/>
                    </a:lnTo>
                    <a:cubicBezTo>
                      <a:pt x="403125" y="217488"/>
                      <a:pt x="406384" y="220683"/>
                      <a:pt x="406384" y="224632"/>
                    </a:cubicBezTo>
                    <a:cubicBezTo>
                      <a:pt x="406384" y="228580"/>
                      <a:pt x="403125" y="231775"/>
                      <a:pt x="399141" y="231775"/>
                    </a:cubicBezTo>
                    <a:lnTo>
                      <a:pt x="65187" y="231775"/>
                    </a:lnTo>
                    <a:cubicBezTo>
                      <a:pt x="61187" y="231775"/>
                      <a:pt x="57944" y="228580"/>
                      <a:pt x="57944" y="224632"/>
                    </a:cubicBezTo>
                    <a:cubicBezTo>
                      <a:pt x="57944" y="220683"/>
                      <a:pt x="61187" y="217488"/>
                      <a:pt x="65187" y="217488"/>
                    </a:cubicBezTo>
                    <a:close/>
                    <a:moveTo>
                      <a:pt x="224747" y="173832"/>
                    </a:moveTo>
                    <a:lnTo>
                      <a:pt x="399133" y="173832"/>
                    </a:lnTo>
                    <a:cubicBezTo>
                      <a:pt x="403130" y="173832"/>
                      <a:pt x="406401" y="177204"/>
                      <a:pt x="406401" y="181373"/>
                    </a:cubicBezTo>
                    <a:cubicBezTo>
                      <a:pt x="406401" y="185540"/>
                      <a:pt x="403130" y="188912"/>
                      <a:pt x="399133" y="188912"/>
                    </a:cubicBezTo>
                    <a:lnTo>
                      <a:pt x="224747" y="188912"/>
                    </a:lnTo>
                    <a:cubicBezTo>
                      <a:pt x="220715" y="188912"/>
                      <a:pt x="217488" y="185540"/>
                      <a:pt x="217488" y="181373"/>
                    </a:cubicBezTo>
                    <a:cubicBezTo>
                      <a:pt x="217488" y="177204"/>
                      <a:pt x="220715" y="173832"/>
                      <a:pt x="224747" y="173832"/>
                    </a:cubicBezTo>
                    <a:close/>
                    <a:moveTo>
                      <a:pt x="224764" y="130175"/>
                    </a:moveTo>
                    <a:lnTo>
                      <a:pt x="297525" y="130175"/>
                    </a:lnTo>
                    <a:cubicBezTo>
                      <a:pt x="301531" y="130175"/>
                      <a:pt x="304801" y="133548"/>
                      <a:pt x="304801" y="137716"/>
                    </a:cubicBezTo>
                    <a:cubicBezTo>
                      <a:pt x="304801" y="141884"/>
                      <a:pt x="301531" y="145256"/>
                      <a:pt x="297525" y="145256"/>
                    </a:cubicBezTo>
                    <a:lnTo>
                      <a:pt x="224764" y="145256"/>
                    </a:lnTo>
                    <a:cubicBezTo>
                      <a:pt x="220726" y="145256"/>
                      <a:pt x="217488" y="141884"/>
                      <a:pt x="217488" y="137716"/>
                    </a:cubicBezTo>
                    <a:cubicBezTo>
                      <a:pt x="217488" y="133548"/>
                      <a:pt x="220726" y="130175"/>
                      <a:pt x="224764" y="130175"/>
                    </a:cubicBezTo>
                    <a:close/>
                    <a:moveTo>
                      <a:pt x="87042" y="101402"/>
                    </a:moveTo>
                    <a:cubicBezTo>
                      <a:pt x="87042" y="101402"/>
                      <a:pt x="87042" y="159743"/>
                      <a:pt x="87042" y="159743"/>
                    </a:cubicBezTo>
                    <a:lnTo>
                      <a:pt x="159809" y="159743"/>
                    </a:lnTo>
                    <a:lnTo>
                      <a:pt x="159809" y="101402"/>
                    </a:lnTo>
                    <a:close/>
                    <a:moveTo>
                      <a:pt x="224764" y="86519"/>
                    </a:moveTo>
                    <a:lnTo>
                      <a:pt x="297525" y="86519"/>
                    </a:lnTo>
                    <a:cubicBezTo>
                      <a:pt x="301531" y="86519"/>
                      <a:pt x="304801" y="89891"/>
                      <a:pt x="304801" y="94060"/>
                    </a:cubicBezTo>
                    <a:cubicBezTo>
                      <a:pt x="304801" y="98227"/>
                      <a:pt x="301531" y="101599"/>
                      <a:pt x="297525" y="101599"/>
                    </a:cubicBezTo>
                    <a:lnTo>
                      <a:pt x="224764" y="101599"/>
                    </a:lnTo>
                    <a:cubicBezTo>
                      <a:pt x="220726" y="101599"/>
                      <a:pt x="217488" y="98227"/>
                      <a:pt x="217488" y="94060"/>
                    </a:cubicBezTo>
                    <a:cubicBezTo>
                      <a:pt x="217488" y="89891"/>
                      <a:pt x="220726" y="86519"/>
                      <a:pt x="224764" y="86519"/>
                    </a:cubicBezTo>
                    <a:close/>
                    <a:moveTo>
                      <a:pt x="72490" y="72232"/>
                    </a:moveTo>
                    <a:lnTo>
                      <a:pt x="174361" y="72232"/>
                    </a:lnTo>
                    <a:cubicBezTo>
                      <a:pt x="182401" y="72232"/>
                      <a:pt x="188907" y="78752"/>
                      <a:pt x="188907" y="86817"/>
                    </a:cubicBezTo>
                    <a:lnTo>
                      <a:pt x="188907" y="174328"/>
                    </a:lnTo>
                    <a:cubicBezTo>
                      <a:pt x="188907" y="182388"/>
                      <a:pt x="182401" y="188908"/>
                      <a:pt x="174361" y="188908"/>
                    </a:cubicBezTo>
                    <a:lnTo>
                      <a:pt x="72490" y="188908"/>
                    </a:lnTo>
                    <a:cubicBezTo>
                      <a:pt x="64450" y="188908"/>
                      <a:pt x="57944" y="182388"/>
                      <a:pt x="57944" y="174328"/>
                    </a:cubicBezTo>
                    <a:lnTo>
                      <a:pt x="57944" y="86817"/>
                    </a:lnTo>
                    <a:cubicBezTo>
                      <a:pt x="57944" y="78752"/>
                      <a:pt x="64450" y="72232"/>
                      <a:pt x="72490" y="72232"/>
                    </a:cubicBezTo>
                    <a:close/>
                    <a:moveTo>
                      <a:pt x="348258" y="29051"/>
                    </a:moveTo>
                    <a:lnTo>
                      <a:pt x="348258" y="87154"/>
                    </a:lnTo>
                    <a:lnTo>
                      <a:pt x="348215" y="87154"/>
                    </a:lnTo>
                    <a:cubicBezTo>
                      <a:pt x="348215" y="103172"/>
                      <a:pt x="361242" y="116205"/>
                      <a:pt x="377237" y="116205"/>
                    </a:cubicBezTo>
                    <a:lnTo>
                      <a:pt x="391747" y="116205"/>
                    </a:lnTo>
                    <a:cubicBezTo>
                      <a:pt x="391747" y="116205"/>
                      <a:pt x="435323" y="116205"/>
                      <a:pt x="435323" y="116205"/>
                    </a:cubicBezTo>
                    <a:close/>
                    <a:moveTo>
                      <a:pt x="43511" y="29051"/>
                    </a:moveTo>
                    <a:cubicBezTo>
                      <a:pt x="35492" y="29051"/>
                      <a:pt x="29000" y="35547"/>
                      <a:pt x="29000" y="43577"/>
                    </a:cubicBezTo>
                    <a:lnTo>
                      <a:pt x="29000" y="392192"/>
                    </a:lnTo>
                    <a:cubicBezTo>
                      <a:pt x="29000" y="400202"/>
                      <a:pt x="35492" y="406718"/>
                      <a:pt x="43511" y="406718"/>
                    </a:cubicBezTo>
                    <a:lnTo>
                      <a:pt x="420812" y="406718"/>
                    </a:lnTo>
                    <a:cubicBezTo>
                      <a:pt x="428830" y="406718"/>
                      <a:pt x="435323" y="400202"/>
                      <a:pt x="435323" y="392192"/>
                    </a:cubicBezTo>
                    <a:cubicBezTo>
                      <a:pt x="435323" y="392192"/>
                      <a:pt x="435323" y="130731"/>
                      <a:pt x="435323" y="130731"/>
                    </a:cubicBezTo>
                    <a:lnTo>
                      <a:pt x="391747" y="130731"/>
                    </a:lnTo>
                    <a:lnTo>
                      <a:pt x="377237" y="130731"/>
                    </a:lnTo>
                    <a:cubicBezTo>
                      <a:pt x="353202" y="130731"/>
                      <a:pt x="333704" y="111222"/>
                      <a:pt x="333704" y="87154"/>
                    </a:cubicBezTo>
                    <a:lnTo>
                      <a:pt x="333747" y="87154"/>
                    </a:lnTo>
                    <a:lnTo>
                      <a:pt x="333747" y="29051"/>
                    </a:lnTo>
                    <a:close/>
                    <a:moveTo>
                      <a:pt x="43511" y="0"/>
                    </a:moveTo>
                    <a:lnTo>
                      <a:pt x="348258" y="0"/>
                    </a:lnTo>
                    <a:cubicBezTo>
                      <a:pt x="355933" y="0"/>
                      <a:pt x="363328" y="3046"/>
                      <a:pt x="368767" y="8493"/>
                    </a:cubicBezTo>
                    <a:lnTo>
                      <a:pt x="455831" y="95647"/>
                    </a:lnTo>
                    <a:cubicBezTo>
                      <a:pt x="461270" y="101094"/>
                      <a:pt x="464323" y="108498"/>
                      <a:pt x="464323" y="116205"/>
                    </a:cubicBezTo>
                    <a:lnTo>
                      <a:pt x="464323" y="392192"/>
                    </a:lnTo>
                    <a:cubicBezTo>
                      <a:pt x="464323" y="416220"/>
                      <a:pt x="444803" y="435769"/>
                      <a:pt x="420812" y="435769"/>
                    </a:cubicBezTo>
                    <a:lnTo>
                      <a:pt x="43511" y="435769"/>
                    </a:lnTo>
                    <a:cubicBezTo>
                      <a:pt x="19520" y="435769"/>
                      <a:pt x="0" y="416220"/>
                      <a:pt x="0" y="392192"/>
                    </a:cubicBezTo>
                    <a:lnTo>
                      <a:pt x="0" y="43577"/>
                    </a:lnTo>
                    <a:cubicBezTo>
                      <a:pt x="0" y="1952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5C9210-CF85-4F4B-942F-64B302655C30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B5368FE-3CB6-4B36-8E75-782033F78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PA_任意多边形 38">
                <a:extLst>
                  <a:ext uri="{FF2B5EF4-FFF2-40B4-BE49-F238E27FC236}">
                    <a16:creationId xmlns:a16="http://schemas.microsoft.com/office/drawing/2014/main" id="{9B8D87E4-8C76-46C2-93DB-6595DEE31F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C1395C-F125-4686-BB91-418E2FECBC6A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AB99E42-9DEE-4F3F-894A-FD07B2F0C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PA_任意多边形 40">
                <a:extLst>
                  <a:ext uri="{FF2B5EF4-FFF2-40B4-BE49-F238E27FC236}">
                    <a16:creationId xmlns:a16="http://schemas.microsoft.com/office/drawing/2014/main" id="{5D18F330-B05A-4297-A755-37F797E99209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53242" y="5088414"/>
                <a:ext cx="263090" cy="214078"/>
              </a:xfrm>
              <a:custGeom>
                <a:avLst/>
                <a:gdLst>
                  <a:gd name="connsiteX0" fmla="*/ 348258 w 464323"/>
                  <a:gd name="connsiteY0" fmla="*/ 290628 h 377825"/>
                  <a:gd name="connsiteX1" fmla="*/ 319237 w 464323"/>
                  <a:gd name="connsiteY1" fmla="*/ 319682 h 377825"/>
                  <a:gd name="connsiteX2" fmla="*/ 348258 w 464323"/>
                  <a:gd name="connsiteY2" fmla="*/ 348754 h 377825"/>
                  <a:gd name="connsiteX3" fmla="*/ 377279 w 464323"/>
                  <a:gd name="connsiteY3" fmla="*/ 319682 h 377825"/>
                  <a:gd name="connsiteX4" fmla="*/ 348258 w 464323"/>
                  <a:gd name="connsiteY4" fmla="*/ 290628 h 377825"/>
                  <a:gd name="connsiteX5" fmla="*/ 159618 w 464323"/>
                  <a:gd name="connsiteY5" fmla="*/ 290628 h 377825"/>
                  <a:gd name="connsiteX6" fmla="*/ 130597 w 464323"/>
                  <a:gd name="connsiteY6" fmla="*/ 319682 h 377825"/>
                  <a:gd name="connsiteX7" fmla="*/ 159618 w 464323"/>
                  <a:gd name="connsiteY7" fmla="*/ 348754 h 377825"/>
                  <a:gd name="connsiteX8" fmla="*/ 188640 w 464323"/>
                  <a:gd name="connsiteY8" fmla="*/ 319682 h 377825"/>
                  <a:gd name="connsiteX9" fmla="*/ 159618 w 464323"/>
                  <a:gd name="connsiteY9" fmla="*/ 290628 h 377825"/>
                  <a:gd name="connsiteX10" fmla="*/ 333640 w 464323"/>
                  <a:gd name="connsiteY10" fmla="*/ 130472 h 377825"/>
                  <a:gd name="connsiteX11" fmla="*/ 333640 w 464323"/>
                  <a:gd name="connsiteY11" fmla="*/ 217983 h 377825"/>
                  <a:gd name="connsiteX12" fmla="*/ 391845 w 464323"/>
                  <a:gd name="connsiteY12" fmla="*/ 217983 h 377825"/>
                  <a:gd name="connsiteX13" fmla="*/ 391845 w 464323"/>
                  <a:gd name="connsiteY13" fmla="*/ 196105 h 377825"/>
                  <a:gd name="connsiteX14" fmla="*/ 348192 w 464323"/>
                  <a:gd name="connsiteY14" fmla="*/ 130472 h 377825"/>
                  <a:gd name="connsiteX15" fmla="*/ 333640 w 464323"/>
                  <a:gd name="connsiteY15" fmla="*/ 115887 h 377825"/>
                  <a:gd name="connsiteX16" fmla="*/ 348192 w 464323"/>
                  <a:gd name="connsiteY16" fmla="*/ 115887 h 377825"/>
                  <a:gd name="connsiteX17" fmla="*/ 360299 w 464323"/>
                  <a:gd name="connsiteY17" fmla="*/ 122380 h 377825"/>
                  <a:gd name="connsiteX18" fmla="*/ 403955 w 464323"/>
                  <a:gd name="connsiteY18" fmla="*/ 188013 h 377825"/>
                  <a:gd name="connsiteX19" fmla="*/ 406401 w 464323"/>
                  <a:gd name="connsiteY19" fmla="*/ 196105 h 377825"/>
                  <a:gd name="connsiteX20" fmla="*/ 406401 w 464323"/>
                  <a:gd name="connsiteY20" fmla="*/ 217983 h 377825"/>
                  <a:gd name="connsiteX21" fmla="*/ 391845 w 464323"/>
                  <a:gd name="connsiteY21" fmla="*/ 232563 h 377825"/>
                  <a:gd name="connsiteX22" fmla="*/ 333640 w 464323"/>
                  <a:gd name="connsiteY22" fmla="*/ 232563 h 377825"/>
                  <a:gd name="connsiteX23" fmla="*/ 319088 w 464323"/>
                  <a:gd name="connsiteY23" fmla="*/ 217983 h 377825"/>
                  <a:gd name="connsiteX24" fmla="*/ 319088 w 464323"/>
                  <a:gd name="connsiteY24" fmla="*/ 130472 h 377825"/>
                  <a:gd name="connsiteX25" fmla="*/ 333640 w 464323"/>
                  <a:gd name="connsiteY25" fmla="*/ 115887 h 377825"/>
                  <a:gd name="connsiteX26" fmla="*/ 304726 w 464323"/>
                  <a:gd name="connsiteY26" fmla="*/ 101716 h 377825"/>
                  <a:gd name="connsiteX27" fmla="*/ 304726 w 464323"/>
                  <a:gd name="connsiteY27" fmla="*/ 203431 h 377825"/>
                  <a:gd name="connsiteX28" fmla="*/ 261193 w 464323"/>
                  <a:gd name="connsiteY28" fmla="*/ 247038 h 377825"/>
                  <a:gd name="connsiteX29" fmla="*/ 72554 w 464323"/>
                  <a:gd name="connsiteY29" fmla="*/ 247038 h 377825"/>
                  <a:gd name="connsiteX30" fmla="*/ 72554 w 464323"/>
                  <a:gd name="connsiteY30" fmla="*/ 290628 h 377825"/>
                  <a:gd name="connsiteX31" fmla="*/ 87065 w 464323"/>
                  <a:gd name="connsiteY31" fmla="*/ 305164 h 377825"/>
                  <a:gd name="connsiteX32" fmla="*/ 103617 w 464323"/>
                  <a:gd name="connsiteY32" fmla="*/ 305164 h 377825"/>
                  <a:gd name="connsiteX33" fmla="*/ 159618 w 464323"/>
                  <a:gd name="connsiteY33" fmla="*/ 261557 h 377825"/>
                  <a:gd name="connsiteX34" fmla="*/ 215597 w 464323"/>
                  <a:gd name="connsiteY34" fmla="*/ 305164 h 377825"/>
                  <a:gd name="connsiteX35" fmla="*/ 292257 w 464323"/>
                  <a:gd name="connsiteY35" fmla="*/ 305164 h 377825"/>
                  <a:gd name="connsiteX36" fmla="*/ 348258 w 464323"/>
                  <a:gd name="connsiteY36" fmla="*/ 261557 h 377825"/>
                  <a:gd name="connsiteX37" fmla="*/ 404216 w 464323"/>
                  <a:gd name="connsiteY37" fmla="*/ 305164 h 377825"/>
                  <a:gd name="connsiteX38" fmla="*/ 420812 w 464323"/>
                  <a:gd name="connsiteY38" fmla="*/ 305164 h 377825"/>
                  <a:gd name="connsiteX39" fmla="*/ 435323 w 464323"/>
                  <a:gd name="connsiteY39" fmla="*/ 290628 h 377825"/>
                  <a:gd name="connsiteX40" fmla="*/ 435323 w 464323"/>
                  <a:gd name="connsiteY40" fmla="*/ 203431 h 377825"/>
                  <a:gd name="connsiteX41" fmla="*/ 432872 w 464323"/>
                  <a:gd name="connsiteY41" fmla="*/ 195367 h 377825"/>
                  <a:gd name="connsiteX42" fmla="*/ 374829 w 464323"/>
                  <a:gd name="connsiteY42" fmla="*/ 108188 h 377825"/>
                  <a:gd name="connsiteX43" fmla="*/ 362769 w 464323"/>
                  <a:gd name="connsiteY43" fmla="*/ 101716 h 377825"/>
                  <a:gd name="connsiteX44" fmla="*/ 43511 w 464323"/>
                  <a:gd name="connsiteY44" fmla="*/ 29054 h 377825"/>
                  <a:gd name="connsiteX45" fmla="*/ 29000 w 464323"/>
                  <a:gd name="connsiteY45" fmla="*/ 43590 h 377825"/>
                  <a:gd name="connsiteX46" fmla="*/ 29000 w 464323"/>
                  <a:gd name="connsiteY46" fmla="*/ 203431 h 377825"/>
                  <a:gd name="connsiteX47" fmla="*/ 43511 w 464323"/>
                  <a:gd name="connsiteY47" fmla="*/ 217967 h 377825"/>
                  <a:gd name="connsiteX48" fmla="*/ 261193 w 464323"/>
                  <a:gd name="connsiteY48" fmla="*/ 217967 h 377825"/>
                  <a:gd name="connsiteX49" fmla="*/ 275704 w 464323"/>
                  <a:gd name="connsiteY49" fmla="*/ 203431 h 377825"/>
                  <a:gd name="connsiteX50" fmla="*/ 275704 w 464323"/>
                  <a:gd name="connsiteY50" fmla="*/ 101716 h 377825"/>
                  <a:gd name="connsiteX51" fmla="*/ 275704 w 464323"/>
                  <a:gd name="connsiteY51" fmla="*/ 72644 h 377825"/>
                  <a:gd name="connsiteX52" fmla="*/ 275704 w 464323"/>
                  <a:gd name="connsiteY52" fmla="*/ 43590 h 377825"/>
                  <a:gd name="connsiteX53" fmla="*/ 261193 w 464323"/>
                  <a:gd name="connsiteY53" fmla="*/ 29054 h 377825"/>
                  <a:gd name="connsiteX54" fmla="*/ 43511 w 464323"/>
                  <a:gd name="connsiteY54" fmla="*/ 0 h 377825"/>
                  <a:gd name="connsiteX55" fmla="*/ 261193 w 464323"/>
                  <a:gd name="connsiteY55" fmla="*/ 0 h 377825"/>
                  <a:gd name="connsiteX56" fmla="*/ 304726 w 464323"/>
                  <a:gd name="connsiteY56" fmla="*/ 43590 h 377825"/>
                  <a:gd name="connsiteX57" fmla="*/ 304726 w 464323"/>
                  <a:gd name="connsiteY57" fmla="*/ 72644 h 377825"/>
                  <a:gd name="connsiteX58" fmla="*/ 362769 w 464323"/>
                  <a:gd name="connsiteY58" fmla="*/ 72644 h 377825"/>
                  <a:gd name="connsiteX59" fmla="*/ 398970 w 464323"/>
                  <a:gd name="connsiteY59" fmla="*/ 92060 h 377825"/>
                  <a:gd name="connsiteX60" fmla="*/ 457013 w 464323"/>
                  <a:gd name="connsiteY60" fmla="*/ 179257 h 377825"/>
                  <a:gd name="connsiteX61" fmla="*/ 464323 w 464323"/>
                  <a:gd name="connsiteY61" fmla="*/ 203431 h 377825"/>
                  <a:gd name="connsiteX62" fmla="*/ 464323 w 464323"/>
                  <a:gd name="connsiteY62" fmla="*/ 290628 h 377825"/>
                  <a:gd name="connsiteX63" fmla="*/ 420812 w 464323"/>
                  <a:gd name="connsiteY63" fmla="*/ 334218 h 377825"/>
                  <a:gd name="connsiteX64" fmla="*/ 404216 w 464323"/>
                  <a:gd name="connsiteY64" fmla="*/ 334218 h 377825"/>
                  <a:gd name="connsiteX65" fmla="*/ 348258 w 464323"/>
                  <a:gd name="connsiteY65" fmla="*/ 377825 h 377825"/>
                  <a:gd name="connsiteX66" fmla="*/ 292257 w 464323"/>
                  <a:gd name="connsiteY66" fmla="*/ 334218 h 377825"/>
                  <a:gd name="connsiteX67" fmla="*/ 215597 w 464323"/>
                  <a:gd name="connsiteY67" fmla="*/ 334218 h 377825"/>
                  <a:gd name="connsiteX68" fmla="*/ 159618 w 464323"/>
                  <a:gd name="connsiteY68" fmla="*/ 377825 h 377825"/>
                  <a:gd name="connsiteX69" fmla="*/ 103617 w 464323"/>
                  <a:gd name="connsiteY69" fmla="*/ 334218 h 377825"/>
                  <a:gd name="connsiteX70" fmla="*/ 87065 w 464323"/>
                  <a:gd name="connsiteY70" fmla="*/ 334218 h 377825"/>
                  <a:gd name="connsiteX71" fmla="*/ 43532 w 464323"/>
                  <a:gd name="connsiteY71" fmla="*/ 290628 h 377825"/>
                  <a:gd name="connsiteX72" fmla="*/ 43532 w 464323"/>
                  <a:gd name="connsiteY72" fmla="*/ 247038 h 377825"/>
                  <a:gd name="connsiteX73" fmla="*/ 43511 w 464323"/>
                  <a:gd name="connsiteY73" fmla="*/ 247038 h 377825"/>
                  <a:gd name="connsiteX74" fmla="*/ 0 w 464323"/>
                  <a:gd name="connsiteY74" fmla="*/ 203431 h 377825"/>
                  <a:gd name="connsiteX75" fmla="*/ 0 w 464323"/>
                  <a:gd name="connsiteY75" fmla="*/ 43590 h 377825"/>
                  <a:gd name="connsiteX76" fmla="*/ 43511 w 464323"/>
                  <a:gd name="connsiteY76" fmla="*/ 0 h 37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64323" h="377825">
                    <a:moveTo>
                      <a:pt x="348258" y="290628"/>
                    </a:moveTo>
                    <a:cubicBezTo>
                      <a:pt x="332221" y="290628"/>
                      <a:pt x="319237" y="303660"/>
                      <a:pt x="319237" y="319682"/>
                    </a:cubicBezTo>
                    <a:cubicBezTo>
                      <a:pt x="319237" y="335722"/>
                      <a:pt x="332221" y="348754"/>
                      <a:pt x="348258" y="348754"/>
                    </a:cubicBezTo>
                    <a:cubicBezTo>
                      <a:pt x="364274" y="348754"/>
                      <a:pt x="377279" y="335722"/>
                      <a:pt x="377279" y="319682"/>
                    </a:cubicBezTo>
                    <a:cubicBezTo>
                      <a:pt x="377279" y="303660"/>
                      <a:pt x="364274" y="290628"/>
                      <a:pt x="348258" y="290628"/>
                    </a:cubicBezTo>
                    <a:close/>
                    <a:moveTo>
                      <a:pt x="159618" y="290628"/>
                    </a:moveTo>
                    <a:cubicBezTo>
                      <a:pt x="143581" y="290628"/>
                      <a:pt x="130597" y="303660"/>
                      <a:pt x="130597" y="319682"/>
                    </a:cubicBezTo>
                    <a:cubicBezTo>
                      <a:pt x="130597" y="335722"/>
                      <a:pt x="143581" y="348754"/>
                      <a:pt x="159618" y="348754"/>
                    </a:cubicBezTo>
                    <a:cubicBezTo>
                      <a:pt x="175634" y="348754"/>
                      <a:pt x="188640" y="335722"/>
                      <a:pt x="188640" y="319682"/>
                    </a:cubicBezTo>
                    <a:cubicBezTo>
                      <a:pt x="188640" y="303660"/>
                      <a:pt x="175634" y="290628"/>
                      <a:pt x="159618" y="290628"/>
                    </a:cubicBezTo>
                    <a:close/>
                    <a:moveTo>
                      <a:pt x="333640" y="130472"/>
                    </a:moveTo>
                    <a:lnTo>
                      <a:pt x="333640" y="217983"/>
                    </a:lnTo>
                    <a:lnTo>
                      <a:pt x="391845" y="217983"/>
                    </a:lnTo>
                    <a:cubicBezTo>
                      <a:pt x="391845" y="217983"/>
                      <a:pt x="391845" y="196105"/>
                      <a:pt x="391845" y="196105"/>
                    </a:cubicBezTo>
                    <a:lnTo>
                      <a:pt x="348192" y="130472"/>
                    </a:lnTo>
                    <a:close/>
                    <a:moveTo>
                      <a:pt x="333640" y="115887"/>
                    </a:moveTo>
                    <a:lnTo>
                      <a:pt x="348192" y="115887"/>
                    </a:lnTo>
                    <a:cubicBezTo>
                      <a:pt x="353051" y="115887"/>
                      <a:pt x="357599" y="118318"/>
                      <a:pt x="360299" y="122380"/>
                    </a:cubicBezTo>
                    <a:cubicBezTo>
                      <a:pt x="360299" y="122380"/>
                      <a:pt x="403955" y="188013"/>
                      <a:pt x="403955" y="188013"/>
                    </a:cubicBezTo>
                    <a:cubicBezTo>
                      <a:pt x="405548" y="190406"/>
                      <a:pt x="406401" y="193226"/>
                      <a:pt x="406401" y="196105"/>
                    </a:cubicBezTo>
                    <a:lnTo>
                      <a:pt x="406401" y="217983"/>
                    </a:lnTo>
                    <a:cubicBezTo>
                      <a:pt x="406401" y="226043"/>
                      <a:pt x="399889" y="232563"/>
                      <a:pt x="391845" y="232563"/>
                    </a:cubicBezTo>
                    <a:lnTo>
                      <a:pt x="333640" y="232563"/>
                    </a:lnTo>
                    <a:cubicBezTo>
                      <a:pt x="325596" y="232563"/>
                      <a:pt x="319088" y="226043"/>
                      <a:pt x="319088" y="217983"/>
                    </a:cubicBezTo>
                    <a:lnTo>
                      <a:pt x="319088" y="130472"/>
                    </a:lnTo>
                    <a:cubicBezTo>
                      <a:pt x="319088" y="122407"/>
                      <a:pt x="325596" y="115887"/>
                      <a:pt x="333640" y="115887"/>
                    </a:cubicBezTo>
                    <a:close/>
                    <a:moveTo>
                      <a:pt x="304726" y="101716"/>
                    </a:moveTo>
                    <a:lnTo>
                      <a:pt x="304726" y="203431"/>
                    </a:lnTo>
                    <a:cubicBezTo>
                      <a:pt x="304726" y="227482"/>
                      <a:pt x="285185" y="247038"/>
                      <a:pt x="261193" y="247038"/>
                    </a:cubicBezTo>
                    <a:lnTo>
                      <a:pt x="72554" y="247038"/>
                    </a:lnTo>
                    <a:lnTo>
                      <a:pt x="72554" y="290628"/>
                    </a:lnTo>
                    <a:cubicBezTo>
                      <a:pt x="72554" y="298657"/>
                      <a:pt x="79046" y="305164"/>
                      <a:pt x="87065" y="305164"/>
                    </a:cubicBezTo>
                    <a:lnTo>
                      <a:pt x="103617" y="305164"/>
                    </a:lnTo>
                    <a:cubicBezTo>
                      <a:pt x="110110" y="280150"/>
                      <a:pt x="132639" y="261557"/>
                      <a:pt x="159618" y="261557"/>
                    </a:cubicBezTo>
                    <a:cubicBezTo>
                      <a:pt x="186576" y="261557"/>
                      <a:pt x="209105" y="280150"/>
                      <a:pt x="215597" y="305164"/>
                    </a:cubicBezTo>
                    <a:lnTo>
                      <a:pt x="292257" y="305164"/>
                    </a:lnTo>
                    <a:cubicBezTo>
                      <a:pt x="298749" y="280150"/>
                      <a:pt x="321279" y="261557"/>
                      <a:pt x="348258" y="261557"/>
                    </a:cubicBezTo>
                    <a:cubicBezTo>
                      <a:pt x="375194" y="261557"/>
                      <a:pt x="397724" y="280150"/>
                      <a:pt x="404216" y="305164"/>
                    </a:cubicBezTo>
                    <a:lnTo>
                      <a:pt x="420812" y="305164"/>
                    </a:lnTo>
                    <a:cubicBezTo>
                      <a:pt x="428830" y="305164"/>
                      <a:pt x="435323" y="298657"/>
                      <a:pt x="435323" y="290628"/>
                    </a:cubicBezTo>
                    <a:cubicBezTo>
                      <a:pt x="435323" y="290628"/>
                      <a:pt x="435323" y="203431"/>
                      <a:pt x="435323" y="203431"/>
                    </a:cubicBezTo>
                    <a:cubicBezTo>
                      <a:pt x="435323" y="200562"/>
                      <a:pt x="434463" y="197764"/>
                      <a:pt x="432872" y="195367"/>
                    </a:cubicBezTo>
                    <a:lnTo>
                      <a:pt x="374829" y="108188"/>
                    </a:lnTo>
                    <a:cubicBezTo>
                      <a:pt x="372142" y="104147"/>
                      <a:pt x="367606" y="101716"/>
                      <a:pt x="362769" y="101716"/>
                    </a:cubicBezTo>
                    <a:close/>
                    <a:moveTo>
                      <a:pt x="43511" y="29054"/>
                    </a:moveTo>
                    <a:cubicBezTo>
                      <a:pt x="35514" y="29054"/>
                      <a:pt x="29000" y="35561"/>
                      <a:pt x="29000" y="43590"/>
                    </a:cubicBezTo>
                    <a:lnTo>
                      <a:pt x="29000" y="203431"/>
                    </a:lnTo>
                    <a:cubicBezTo>
                      <a:pt x="29000" y="211460"/>
                      <a:pt x="35514" y="217967"/>
                      <a:pt x="43511" y="217967"/>
                    </a:cubicBezTo>
                    <a:cubicBezTo>
                      <a:pt x="43511" y="217967"/>
                      <a:pt x="261193" y="217967"/>
                      <a:pt x="261193" y="217967"/>
                    </a:cubicBezTo>
                    <a:cubicBezTo>
                      <a:pt x="269212" y="217967"/>
                      <a:pt x="275704" y="211460"/>
                      <a:pt x="275704" y="203431"/>
                    </a:cubicBezTo>
                    <a:lnTo>
                      <a:pt x="275704" y="101716"/>
                    </a:lnTo>
                    <a:lnTo>
                      <a:pt x="275704" y="72644"/>
                    </a:lnTo>
                    <a:lnTo>
                      <a:pt x="275704" y="43590"/>
                    </a:lnTo>
                    <a:cubicBezTo>
                      <a:pt x="275704" y="35561"/>
                      <a:pt x="269212" y="29054"/>
                      <a:pt x="261193" y="29054"/>
                    </a:cubicBezTo>
                    <a:close/>
                    <a:moveTo>
                      <a:pt x="43511" y="0"/>
                    </a:moveTo>
                    <a:lnTo>
                      <a:pt x="261193" y="0"/>
                    </a:lnTo>
                    <a:cubicBezTo>
                      <a:pt x="285185" y="0"/>
                      <a:pt x="304726" y="19539"/>
                      <a:pt x="304726" y="43590"/>
                    </a:cubicBezTo>
                    <a:lnTo>
                      <a:pt x="304726" y="72644"/>
                    </a:lnTo>
                    <a:lnTo>
                      <a:pt x="362769" y="72644"/>
                    </a:lnTo>
                    <a:cubicBezTo>
                      <a:pt x="377323" y="72644"/>
                      <a:pt x="390866" y="79903"/>
                      <a:pt x="398970" y="92060"/>
                    </a:cubicBezTo>
                    <a:lnTo>
                      <a:pt x="457013" y="179257"/>
                    </a:lnTo>
                    <a:cubicBezTo>
                      <a:pt x="461807" y="186429"/>
                      <a:pt x="464323" y="194808"/>
                      <a:pt x="464323" y="203431"/>
                    </a:cubicBezTo>
                    <a:lnTo>
                      <a:pt x="464323" y="290628"/>
                    </a:lnTo>
                    <a:cubicBezTo>
                      <a:pt x="464323" y="314662"/>
                      <a:pt x="444803" y="334218"/>
                      <a:pt x="420812" y="334218"/>
                    </a:cubicBezTo>
                    <a:lnTo>
                      <a:pt x="404216" y="334218"/>
                    </a:lnTo>
                    <a:cubicBezTo>
                      <a:pt x="397724" y="359231"/>
                      <a:pt x="375194" y="377825"/>
                      <a:pt x="348258" y="377825"/>
                    </a:cubicBezTo>
                    <a:cubicBezTo>
                      <a:pt x="321279" y="377825"/>
                      <a:pt x="298749" y="359231"/>
                      <a:pt x="292257" y="334218"/>
                    </a:cubicBezTo>
                    <a:lnTo>
                      <a:pt x="215597" y="334218"/>
                    </a:lnTo>
                    <a:cubicBezTo>
                      <a:pt x="209105" y="359231"/>
                      <a:pt x="186576" y="377825"/>
                      <a:pt x="159618" y="377825"/>
                    </a:cubicBezTo>
                    <a:cubicBezTo>
                      <a:pt x="132639" y="377825"/>
                      <a:pt x="110110" y="359231"/>
                      <a:pt x="103617" y="334218"/>
                    </a:cubicBezTo>
                    <a:lnTo>
                      <a:pt x="87065" y="334218"/>
                    </a:lnTo>
                    <a:cubicBezTo>
                      <a:pt x="63052" y="334218"/>
                      <a:pt x="43532" y="314662"/>
                      <a:pt x="43532" y="290628"/>
                    </a:cubicBezTo>
                    <a:lnTo>
                      <a:pt x="43532" y="247038"/>
                    </a:lnTo>
                    <a:lnTo>
                      <a:pt x="43511" y="247038"/>
                    </a:lnTo>
                    <a:cubicBezTo>
                      <a:pt x="19520" y="247038"/>
                      <a:pt x="0" y="227482"/>
                      <a:pt x="0" y="203431"/>
                    </a:cubicBezTo>
                    <a:lnTo>
                      <a:pt x="0" y="43590"/>
                    </a:lnTo>
                    <a:cubicBezTo>
                      <a:pt x="0" y="1953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A7F654-8085-41B1-87F9-FFCFCA23011B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950CDB-8DC4-43C6-93C3-0E4FBB734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4" name="PA_任意多边形 42">
                <a:extLst>
                  <a:ext uri="{FF2B5EF4-FFF2-40B4-BE49-F238E27FC236}">
                    <a16:creationId xmlns:a16="http://schemas.microsoft.com/office/drawing/2014/main" id="{007C2CE2-B525-4383-9A9A-BE27D8CE9B1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16985" y="3937268"/>
                <a:ext cx="263552" cy="246900"/>
              </a:xfrm>
              <a:custGeom>
                <a:avLst/>
                <a:gdLst>
                  <a:gd name="connsiteX0" fmla="*/ 73207 w 465138"/>
                  <a:gd name="connsiteY0" fmla="*/ 72480 h 435749"/>
                  <a:gd name="connsiteX1" fmla="*/ 73207 w 465138"/>
                  <a:gd name="connsiteY1" fmla="*/ 276031 h 435749"/>
                  <a:gd name="connsiteX2" fmla="*/ 391898 w 465138"/>
                  <a:gd name="connsiteY2" fmla="*/ 276031 h 435749"/>
                  <a:gd name="connsiteX3" fmla="*/ 391898 w 465138"/>
                  <a:gd name="connsiteY3" fmla="*/ 72480 h 435749"/>
                  <a:gd name="connsiteX4" fmla="*/ 391898 w 465138"/>
                  <a:gd name="connsiteY4" fmla="*/ 57944 h 435749"/>
                  <a:gd name="connsiteX5" fmla="*/ 406400 w 465138"/>
                  <a:gd name="connsiteY5" fmla="*/ 72480 h 435749"/>
                  <a:gd name="connsiteX6" fmla="*/ 406400 w 465138"/>
                  <a:gd name="connsiteY6" fmla="*/ 275967 h 435749"/>
                  <a:gd name="connsiteX7" fmla="*/ 391898 w 465138"/>
                  <a:gd name="connsiteY7" fmla="*/ 290502 h 435749"/>
                  <a:gd name="connsiteX8" fmla="*/ 73207 w 465138"/>
                  <a:gd name="connsiteY8" fmla="*/ 290502 h 435749"/>
                  <a:gd name="connsiteX9" fmla="*/ 58737 w 465138"/>
                  <a:gd name="connsiteY9" fmla="*/ 275967 h 435749"/>
                  <a:gd name="connsiteX10" fmla="*/ 58737 w 465138"/>
                  <a:gd name="connsiteY10" fmla="*/ 72480 h 435749"/>
                  <a:gd name="connsiteX11" fmla="*/ 73207 w 465138"/>
                  <a:gd name="connsiteY11" fmla="*/ 57998 h 435749"/>
                  <a:gd name="connsiteX12" fmla="*/ 43585 w 465138"/>
                  <a:gd name="connsiteY12" fmla="*/ 29051 h 435749"/>
                  <a:gd name="connsiteX13" fmla="*/ 29050 w 465138"/>
                  <a:gd name="connsiteY13" fmla="*/ 43577 h 435749"/>
                  <a:gd name="connsiteX14" fmla="*/ 29050 w 465138"/>
                  <a:gd name="connsiteY14" fmla="*/ 334130 h 435749"/>
                  <a:gd name="connsiteX15" fmla="*/ 43585 w 465138"/>
                  <a:gd name="connsiteY15" fmla="*/ 348656 h 435749"/>
                  <a:gd name="connsiteX16" fmla="*/ 174405 w 465138"/>
                  <a:gd name="connsiteY16" fmla="*/ 348656 h 435749"/>
                  <a:gd name="connsiteX17" fmla="*/ 290690 w 465138"/>
                  <a:gd name="connsiteY17" fmla="*/ 348656 h 435749"/>
                  <a:gd name="connsiteX18" fmla="*/ 421532 w 465138"/>
                  <a:gd name="connsiteY18" fmla="*/ 348656 h 435749"/>
                  <a:gd name="connsiteX19" fmla="*/ 436046 w 465138"/>
                  <a:gd name="connsiteY19" fmla="*/ 334130 h 435749"/>
                  <a:gd name="connsiteX20" fmla="*/ 436046 w 465138"/>
                  <a:gd name="connsiteY20" fmla="*/ 43577 h 435749"/>
                  <a:gd name="connsiteX21" fmla="*/ 421532 w 465138"/>
                  <a:gd name="connsiteY21" fmla="*/ 29051 h 435749"/>
                  <a:gd name="connsiteX22" fmla="*/ 43585 w 465138"/>
                  <a:gd name="connsiteY22" fmla="*/ 0 h 435749"/>
                  <a:gd name="connsiteX23" fmla="*/ 421532 w 465138"/>
                  <a:gd name="connsiteY23" fmla="*/ 0 h 435749"/>
                  <a:gd name="connsiteX24" fmla="*/ 465138 w 465138"/>
                  <a:gd name="connsiteY24" fmla="*/ 43577 h 435749"/>
                  <a:gd name="connsiteX25" fmla="*/ 465138 w 465138"/>
                  <a:gd name="connsiteY25" fmla="*/ 334130 h 435749"/>
                  <a:gd name="connsiteX26" fmla="*/ 421661 w 465138"/>
                  <a:gd name="connsiteY26" fmla="*/ 377687 h 435749"/>
                  <a:gd name="connsiteX27" fmla="*/ 276154 w 465138"/>
                  <a:gd name="connsiteY27" fmla="*/ 377687 h 435749"/>
                  <a:gd name="connsiteX28" fmla="*/ 276154 w 465138"/>
                  <a:gd name="connsiteY28" fmla="*/ 395360 h 435749"/>
                  <a:gd name="connsiteX29" fmla="*/ 366899 w 465138"/>
                  <a:gd name="connsiteY29" fmla="*/ 407142 h 435749"/>
                  <a:gd name="connsiteX30" fmla="*/ 377903 w 465138"/>
                  <a:gd name="connsiteY30" fmla="*/ 421223 h 435749"/>
                  <a:gd name="connsiteX31" fmla="*/ 363368 w 465138"/>
                  <a:gd name="connsiteY31" fmla="*/ 435749 h 435749"/>
                  <a:gd name="connsiteX32" fmla="*/ 101728 w 465138"/>
                  <a:gd name="connsiteY32" fmla="*/ 435749 h 435749"/>
                  <a:gd name="connsiteX33" fmla="*/ 87192 w 465138"/>
                  <a:gd name="connsiteY33" fmla="*/ 421223 h 435749"/>
                  <a:gd name="connsiteX34" fmla="*/ 98218 w 465138"/>
                  <a:gd name="connsiteY34" fmla="*/ 407142 h 435749"/>
                  <a:gd name="connsiteX35" fmla="*/ 188941 w 465138"/>
                  <a:gd name="connsiteY35" fmla="*/ 395360 h 435749"/>
                  <a:gd name="connsiteX36" fmla="*/ 188941 w 465138"/>
                  <a:gd name="connsiteY36" fmla="*/ 377687 h 435749"/>
                  <a:gd name="connsiteX37" fmla="*/ 43456 w 465138"/>
                  <a:gd name="connsiteY37" fmla="*/ 377687 h 435749"/>
                  <a:gd name="connsiteX38" fmla="*/ 0 w 465138"/>
                  <a:gd name="connsiteY38" fmla="*/ 334130 h 435749"/>
                  <a:gd name="connsiteX39" fmla="*/ 0 w 465138"/>
                  <a:gd name="connsiteY39" fmla="*/ 43577 h 435749"/>
                  <a:gd name="connsiteX40" fmla="*/ 43585 w 465138"/>
                  <a:gd name="connsiteY40" fmla="*/ 0 h 43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65138" h="435749">
                    <a:moveTo>
                      <a:pt x="73207" y="72480"/>
                    </a:moveTo>
                    <a:lnTo>
                      <a:pt x="73207" y="276031"/>
                    </a:lnTo>
                    <a:lnTo>
                      <a:pt x="391898" y="276031"/>
                    </a:lnTo>
                    <a:cubicBezTo>
                      <a:pt x="391898" y="276031"/>
                      <a:pt x="391898" y="72480"/>
                      <a:pt x="391898" y="72480"/>
                    </a:cubicBezTo>
                    <a:close/>
                    <a:moveTo>
                      <a:pt x="391898" y="57944"/>
                    </a:moveTo>
                    <a:cubicBezTo>
                      <a:pt x="399914" y="57944"/>
                      <a:pt x="406400" y="64437"/>
                      <a:pt x="406400" y="72480"/>
                    </a:cubicBezTo>
                    <a:lnTo>
                      <a:pt x="406400" y="275967"/>
                    </a:lnTo>
                    <a:cubicBezTo>
                      <a:pt x="406400" y="284010"/>
                      <a:pt x="399914" y="290502"/>
                      <a:pt x="391898" y="290502"/>
                    </a:cubicBezTo>
                    <a:lnTo>
                      <a:pt x="73207" y="290502"/>
                    </a:lnTo>
                    <a:cubicBezTo>
                      <a:pt x="65208" y="290502"/>
                      <a:pt x="58737" y="284010"/>
                      <a:pt x="58737" y="275967"/>
                    </a:cubicBezTo>
                    <a:lnTo>
                      <a:pt x="58737" y="72480"/>
                    </a:lnTo>
                    <a:cubicBezTo>
                      <a:pt x="58737" y="64437"/>
                      <a:pt x="65208" y="57998"/>
                      <a:pt x="73207" y="57998"/>
                    </a:cubicBezTo>
                    <a:close/>
                    <a:moveTo>
                      <a:pt x="43585" y="29051"/>
                    </a:moveTo>
                    <a:cubicBezTo>
                      <a:pt x="35553" y="29051"/>
                      <a:pt x="29050" y="35548"/>
                      <a:pt x="29050" y="43577"/>
                    </a:cubicBezTo>
                    <a:lnTo>
                      <a:pt x="29050" y="334130"/>
                    </a:lnTo>
                    <a:cubicBezTo>
                      <a:pt x="29050" y="342139"/>
                      <a:pt x="35553" y="348656"/>
                      <a:pt x="43585" y="348656"/>
                    </a:cubicBezTo>
                    <a:lnTo>
                      <a:pt x="174405" y="348656"/>
                    </a:lnTo>
                    <a:lnTo>
                      <a:pt x="290690" y="348656"/>
                    </a:lnTo>
                    <a:lnTo>
                      <a:pt x="421532" y="348656"/>
                    </a:lnTo>
                    <a:cubicBezTo>
                      <a:pt x="429521" y="348656"/>
                      <a:pt x="436046" y="342139"/>
                      <a:pt x="436046" y="334130"/>
                    </a:cubicBezTo>
                    <a:cubicBezTo>
                      <a:pt x="436046" y="334130"/>
                      <a:pt x="436046" y="43577"/>
                      <a:pt x="436046" y="43577"/>
                    </a:cubicBezTo>
                    <a:cubicBezTo>
                      <a:pt x="436046" y="35548"/>
                      <a:pt x="429521" y="29051"/>
                      <a:pt x="421532" y="29051"/>
                    </a:cubicBezTo>
                    <a:close/>
                    <a:moveTo>
                      <a:pt x="43585" y="0"/>
                    </a:moveTo>
                    <a:lnTo>
                      <a:pt x="421532" y="0"/>
                    </a:lnTo>
                    <a:cubicBezTo>
                      <a:pt x="445585" y="0"/>
                      <a:pt x="465138" y="19489"/>
                      <a:pt x="465138" y="43577"/>
                    </a:cubicBezTo>
                    <a:lnTo>
                      <a:pt x="465138" y="334130"/>
                    </a:lnTo>
                    <a:cubicBezTo>
                      <a:pt x="465138" y="358158"/>
                      <a:pt x="445671" y="377626"/>
                      <a:pt x="421661" y="377687"/>
                    </a:cubicBezTo>
                    <a:lnTo>
                      <a:pt x="276154" y="377687"/>
                    </a:lnTo>
                    <a:lnTo>
                      <a:pt x="276154" y="395360"/>
                    </a:lnTo>
                    <a:lnTo>
                      <a:pt x="366899" y="407142"/>
                    </a:lnTo>
                    <a:cubicBezTo>
                      <a:pt x="373381" y="408776"/>
                      <a:pt x="377903" y="414566"/>
                      <a:pt x="377903" y="421223"/>
                    </a:cubicBezTo>
                    <a:cubicBezTo>
                      <a:pt x="377903" y="429253"/>
                      <a:pt x="371422" y="435749"/>
                      <a:pt x="363368" y="435749"/>
                    </a:cubicBezTo>
                    <a:lnTo>
                      <a:pt x="101728" y="435749"/>
                    </a:lnTo>
                    <a:cubicBezTo>
                      <a:pt x="93695" y="435749"/>
                      <a:pt x="87192" y="429253"/>
                      <a:pt x="87192" y="421223"/>
                    </a:cubicBezTo>
                    <a:cubicBezTo>
                      <a:pt x="87192" y="414566"/>
                      <a:pt x="91736" y="408776"/>
                      <a:pt x="98218" y="407142"/>
                    </a:cubicBezTo>
                    <a:lnTo>
                      <a:pt x="188941" y="395360"/>
                    </a:lnTo>
                    <a:lnTo>
                      <a:pt x="188941" y="377687"/>
                    </a:lnTo>
                    <a:lnTo>
                      <a:pt x="43456" y="377687"/>
                    </a:lnTo>
                    <a:cubicBezTo>
                      <a:pt x="19446" y="377626"/>
                      <a:pt x="0" y="358158"/>
                      <a:pt x="0" y="334130"/>
                    </a:cubicBezTo>
                    <a:lnTo>
                      <a:pt x="0" y="43577"/>
                    </a:lnTo>
                    <a:cubicBezTo>
                      <a:pt x="0" y="19489"/>
                      <a:pt x="19489" y="0"/>
                      <a:pt x="435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90E145-7462-4CC9-92BF-B6DAC3EE9A6C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E3831E-DD66-4609-8FBE-922A9EC8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2" name="PA_AutoShape 4">
                <a:extLst>
                  <a:ext uri="{FF2B5EF4-FFF2-40B4-BE49-F238E27FC236}">
                    <a16:creationId xmlns:a16="http://schemas.microsoft.com/office/drawing/2014/main" id="{C9758CA9-7DAD-4405-A9A7-59F437D855F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112830" y="2687706"/>
                <a:ext cx="254556" cy="255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424B72A-AEA8-499C-A976-28524BADB3D9}"/>
              </a:ext>
            </a:extLst>
          </p:cNvPr>
          <p:cNvSpPr txBox="1"/>
          <p:nvPr/>
        </p:nvSpPr>
        <p:spPr>
          <a:xfrm>
            <a:off x="9460526" y="2908272"/>
            <a:ext cx="251223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为了更好的实现奖惩机制，我们也实现了一定的监督机制和反馈机制。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6FD57-889F-4D77-B558-0518CF77672D}"/>
              </a:ext>
            </a:extLst>
          </p:cNvPr>
          <p:cNvSpPr txBox="1"/>
          <p:nvPr/>
        </p:nvSpPr>
        <p:spPr>
          <a:xfrm>
            <a:off x="6222735" y="2520506"/>
            <a:ext cx="260908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用户填写问卷之后会得到一定的奖励，反之如果不认真填写问卷，也会受到惩罚。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7C62F1-AFF9-42B9-B91D-09F9F2020F9C}"/>
              </a:ext>
            </a:extLst>
          </p:cNvPr>
          <p:cNvGrpSpPr/>
          <p:nvPr/>
        </p:nvGrpSpPr>
        <p:grpSpPr>
          <a:xfrm>
            <a:off x="7324364" y="5037401"/>
            <a:ext cx="2248912" cy="782572"/>
            <a:chOff x="3389687" y="2343753"/>
            <a:chExt cx="2248912" cy="78257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0C9135-5207-4755-A094-46F071BA208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拉群组定向投放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09D490-8C84-4772-BE0F-9A74B81D23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4298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如果您的目标用户是有指向性的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（有偿填写）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A4EE6-9D9C-4B18-90C4-2B349C372B40}"/>
              </a:ext>
            </a:extLst>
          </p:cNvPr>
          <p:cNvGrpSpPr/>
          <p:nvPr/>
        </p:nvGrpSpPr>
        <p:grpSpPr>
          <a:xfrm>
            <a:off x="3973823" y="5264811"/>
            <a:ext cx="2248912" cy="782572"/>
            <a:chOff x="3389687" y="2343753"/>
            <a:chExt cx="2248912" cy="78257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5C8BA-254D-4B4E-B8D7-8F85AE84244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在问卷社区发布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7B0231E-1945-4D34-A373-9AA417A866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4298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免费帮您推广，让在社群之内的用户可以加以填写。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780C045-16E1-4224-98D3-B80813706BAA}"/>
              </a:ext>
            </a:extLst>
          </p:cNvPr>
          <p:cNvSpPr txBox="1"/>
          <p:nvPr/>
        </p:nvSpPr>
        <p:spPr>
          <a:xfrm>
            <a:off x="2560256" y="1935851"/>
            <a:ext cx="330485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在我们的网站，如果你生成了一个问卷，你会怎么推广生成的问卷呢？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Community And</a:t>
                </a: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Group Chat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社区和群组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97C48263-B519-484C-B075-34BCA270D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32" y="1716346"/>
            <a:ext cx="2965187" cy="444778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8D056A4-25D7-48C7-9BF9-85867A6CCA40}"/>
              </a:ext>
            </a:extLst>
          </p:cNvPr>
          <p:cNvSpPr/>
          <p:nvPr/>
        </p:nvSpPr>
        <p:spPr>
          <a:xfrm>
            <a:off x="6491288" y="1956760"/>
            <a:ext cx="2031325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个性化的问卷推荐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A870A6-52FC-4BDC-9E83-847B7AE7BF0E}"/>
              </a:ext>
            </a:extLst>
          </p:cNvPr>
          <p:cNvSpPr/>
          <p:nvPr/>
        </p:nvSpPr>
        <p:spPr>
          <a:xfrm>
            <a:off x="6491292" y="2326092"/>
            <a:ext cx="401498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我们会根据你的访问记录、标签等为用户提供个性化的问卷选择，让你的问卷填写更有趣、更满足！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24E1E3-FB86-4ADD-9791-FE0D737FEDA1}"/>
              </a:ext>
            </a:extLst>
          </p:cNvPr>
          <p:cNvSpPr/>
          <p:nvPr/>
        </p:nvSpPr>
        <p:spPr>
          <a:xfrm>
            <a:off x="6522955" y="3373149"/>
            <a:ext cx="1107996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奖励机制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62F13C-271B-4E63-826B-06AB96A7A602}"/>
              </a:ext>
            </a:extLst>
          </p:cNvPr>
          <p:cNvSpPr/>
          <p:nvPr/>
        </p:nvSpPr>
        <p:spPr>
          <a:xfrm>
            <a:off x="6491288" y="3834499"/>
            <a:ext cx="401498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当你完成一次问卷填写就可以获得金币之类的奖励，这些奖励可以帮助你购买群组定向投放服务，下载数据等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1AC1D-1026-42D2-8EED-D89696B8DE40}"/>
              </a:ext>
            </a:extLst>
          </p:cNvPr>
          <p:cNvSpPr/>
          <p:nvPr/>
        </p:nvSpPr>
        <p:spPr>
          <a:xfrm>
            <a:off x="6486086" y="5066222"/>
            <a:ext cx="1144865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监察机制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CD71F-7147-48B8-81C2-D4DB95ED5E4F}"/>
              </a:ext>
            </a:extLst>
          </p:cNvPr>
          <p:cNvSpPr/>
          <p:nvPr/>
        </p:nvSpPr>
        <p:spPr>
          <a:xfrm>
            <a:off x="6491289" y="5549553"/>
            <a:ext cx="4014978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273B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如果让我们发现你不好好填问卷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那你的信誉评级会降低！</a:t>
            </a:r>
            <a:endParaRPr lang="en-US" altLang="zh-CN" sz="1200" dirty="0">
              <a:solidFill>
                <a:srgbClr val="1D273B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Ps.</a:t>
            </a:r>
            <a:r>
              <a:rPr lang="zh-CN" altLang="en-US" sz="1200" dirty="0">
                <a:solidFill>
                  <a:srgbClr val="1D273B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信誉分的降低会阻碍您问卷的推广力度</a:t>
            </a:r>
            <a:endParaRPr kumimoji="0" lang="zh-CN" altLang="da-DK" sz="1200" b="0" i="0" u="none" strike="noStrike" kern="1200" cap="none" spc="0" normalizeH="0" baseline="0" noProof="0" dirty="0">
              <a:ln>
                <a:noFill/>
              </a:ln>
              <a:solidFill>
                <a:srgbClr val="1D273B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D9FCA15-2AC1-4B15-B43F-68A792A93B55}"/>
              </a:ext>
            </a:extLst>
          </p:cNvPr>
          <p:cNvGrpSpPr/>
          <p:nvPr/>
        </p:nvGrpSpPr>
        <p:grpSpPr>
          <a:xfrm>
            <a:off x="4826000" y="1779054"/>
            <a:ext cx="1487800" cy="3994825"/>
            <a:chOff x="4826000" y="1779054"/>
            <a:chExt cx="1487800" cy="3994825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E7BDA57-FD4E-44CB-AAC7-115A7DF52EDD}"/>
                </a:ext>
              </a:extLst>
            </p:cNvPr>
            <p:cNvCxnSpPr>
              <a:cxnSpLocks/>
            </p:cNvCxnSpPr>
            <p:nvPr/>
          </p:nvCxnSpPr>
          <p:spPr>
            <a:xfrm>
              <a:off x="6313800" y="1779054"/>
              <a:ext cx="0" cy="399482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5AEB99-CE7E-404D-ACA7-BE176025CB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2160024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BB0DC0-E177-47A4-9EC1-A1C2E3DBDCE8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3692488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75CCB27-EC97-454E-80FC-5577E16D1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5224952"/>
              <a:ext cx="14802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7122184" cy="739766"/>
            <a:chOff x="477086" y="440950"/>
            <a:chExt cx="7122184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1" y="499932"/>
              <a:ext cx="6255129" cy="618831"/>
              <a:chOff x="383539" y="2894112"/>
              <a:chExt cx="6255129" cy="618831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39" y="3266722"/>
                <a:ext cx="5652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When a user come to our application, why he always wants to complete a questionnaire?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623065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当一个用户，为何他愿意持续的填写问卷呢？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库_Circle ">
            <a:extLst>
              <a:ext uri="{FF2B5EF4-FFF2-40B4-BE49-F238E27FC236}">
                <a16:creationId xmlns:a16="http://schemas.microsoft.com/office/drawing/2014/main" id="{CB7566DE-12F0-4C09-8E07-63FAA37DD76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0" y="2683960"/>
            <a:ext cx="508001" cy="508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PA_库_Circle ">
            <a:extLst>
              <a:ext uri="{FF2B5EF4-FFF2-40B4-BE49-F238E27FC236}">
                <a16:creationId xmlns:a16="http://schemas.microsoft.com/office/drawing/2014/main" id="{9860A131-1C14-4E51-B4D7-8BCC851C70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4123591"/>
            <a:ext cx="508001" cy="508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PA_库_Circle ">
            <a:extLst>
              <a:ext uri="{FF2B5EF4-FFF2-40B4-BE49-F238E27FC236}">
                <a16:creationId xmlns:a16="http://schemas.microsoft.com/office/drawing/2014/main" id="{F7B65624-BCEE-438A-B3D9-A4A7A2BA65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0" y="1259663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" name="PA_库_UniqueSlides ">
            <a:extLst>
              <a:ext uri="{FF2B5EF4-FFF2-40B4-BE49-F238E27FC236}">
                <a16:creationId xmlns:a16="http://schemas.microsoft.com/office/drawing/2014/main" id="{AB7109F9-F829-4DD4-9D8D-753AA1A9655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92868" y="1302861"/>
            <a:ext cx="312906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用户注册时填写的个人信息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9" name="PA_库_UniqueSlides ">
            <a:extLst>
              <a:ext uri="{FF2B5EF4-FFF2-40B4-BE49-F238E27FC236}">
                <a16:creationId xmlns:a16="http://schemas.microsoft.com/office/drawing/2014/main" id="{8FCEEE86-CBCA-4048-AB5C-13BB76EF389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86425" y="2731760"/>
            <a:ext cx="2103140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用户站内浏览轨迹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PA_库_UniqueSlides ">
            <a:extLst>
              <a:ext uri="{FF2B5EF4-FFF2-40B4-BE49-F238E27FC236}">
                <a16:creationId xmlns:a16="http://schemas.microsoft.com/office/drawing/2014/main" id="{57F33124-3C47-4293-81AB-0067093AF8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86425" y="4198054"/>
            <a:ext cx="415498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用户对已填写问卷的评价（赞或踩）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1" name="PA_库_形状 ">
            <a:extLst>
              <a:ext uri="{FF2B5EF4-FFF2-40B4-BE49-F238E27FC236}">
                <a16:creationId xmlns:a16="http://schemas.microsoft.com/office/drawing/2014/main" id="{F09FED39-57EC-45AC-990F-4855065630B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1282" y="4274146"/>
            <a:ext cx="222604" cy="221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3" h="19365" extrusionOk="0">
                <a:moveTo>
                  <a:pt x="11045" y="11319"/>
                </a:moveTo>
                <a:cubicBezTo>
                  <a:pt x="9338" y="13030"/>
                  <a:pt x="7144" y="14740"/>
                  <a:pt x="6315" y="13909"/>
                </a:cubicBezTo>
                <a:cubicBezTo>
                  <a:pt x="4999" y="12590"/>
                  <a:pt x="4121" y="11710"/>
                  <a:pt x="1537" y="13909"/>
                </a:cubicBezTo>
                <a:cubicBezTo>
                  <a:pt x="-1486" y="16060"/>
                  <a:pt x="659" y="17770"/>
                  <a:pt x="1976" y="18650"/>
                </a:cubicBezTo>
                <a:cubicBezTo>
                  <a:pt x="3244" y="20360"/>
                  <a:pt x="8461" y="19089"/>
                  <a:pt x="13629" y="13909"/>
                </a:cubicBezTo>
                <a:cubicBezTo>
                  <a:pt x="18798" y="8729"/>
                  <a:pt x="20114" y="3500"/>
                  <a:pt x="18798" y="1741"/>
                </a:cubicBezTo>
                <a:cubicBezTo>
                  <a:pt x="17530" y="470"/>
                  <a:pt x="16213" y="-1240"/>
                  <a:pt x="14068" y="1350"/>
                </a:cubicBezTo>
                <a:cubicBezTo>
                  <a:pt x="11923" y="3940"/>
                  <a:pt x="12800" y="4771"/>
                  <a:pt x="14068" y="6139"/>
                </a:cubicBezTo>
                <a:cubicBezTo>
                  <a:pt x="14946" y="6921"/>
                  <a:pt x="13239" y="9120"/>
                  <a:pt x="11045" y="113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PA_库_形状 ">
            <a:extLst>
              <a:ext uri="{FF2B5EF4-FFF2-40B4-BE49-F238E27FC236}">
                <a16:creationId xmlns:a16="http://schemas.microsoft.com/office/drawing/2014/main" id="{E34A90BC-9205-4C22-8152-B9D7CE4D4C9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73817" y="1377054"/>
            <a:ext cx="152367" cy="273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5" h="21123" extrusionOk="0">
                <a:moveTo>
                  <a:pt x="19598" y="15284"/>
                </a:moveTo>
                <a:cubicBezTo>
                  <a:pt x="15163" y="7074"/>
                  <a:pt x="15163" y="7074"/>
                  <a:pt x="15163" y="7074"/>
                </a:cubicBezTo>
                <a:cubicBezTo>
                  <a:pt x="13876" y="5221"/>
                  <a:pt x="9441" y="3705"/>
                  <a:pt x="5651" y="4463"/>
                </a:cubicBezTo>
                <a:cubicBezTo>
                  <a:pt x="2504" y="379"/>
                  <a:pt x="2504" y="379"/>
                  <a:pt x="2504" y="379"/>
                </a:cubicBezTo>
                <a:cubicBezTo>
                  <a:pt x="1860" y="0"/>
                  <a:pt x="1288" y="0"/>
                  <a:pt x="644" y="0"/>
                </a:cubicBezTo>
                <a:cubicBezTo>
                  <a:pt x="0" y="379"/>
                  <a:pt x="0" y="758"/>
                  <a:pt x="0" y="1137"/>
                </a:cubicBezTo>
                <a:cubicBezTo>
                  <a:pt x="3791" y="5221"/>
                  <a:pt x="3791" y="5221"/>
                  <a:pt x="3791" y="5221"/>
                </a:cubicBezTo>
                <a:cubicBezTo>
                  <a:pt x="1288" y="5937"/>
                  <a:pt x="-715" y="8168"/>
                  <a:pt x="644" y="10063"/>
                </a:cubicBezTo>
                <a:cubicBezTo>
                  <a:pt x="4435" y="18274"/>
                  <a:pt x="4435" y="18274"/>
                  <a:pt x="4435" y="18274"/>
                </a:cubicBezTo>
                <a:cubicBezTo>
                  <a:pt x="5078" y="20505"/>
                  <a:pt x="9441" y="21600"/>
                  <a:pt x="13876" y="20926"/>
                </a:cubicBezTo>
                <a:cubicBezTo>
                  <a:pt x="18382" y="19747"/>
                  <a:pt x="20885" y="17137"/>
                  <a:pt x="19598" y="15284"/>
                </a:cubicBezTo>
                <a:close/>
                <a:moveTo>
                  <a:pt x="8225" y="9347"/>
                </a:moveTo>
                <a:cubicBezTo>
                  <a:pt x="6938" y="9726"/>
                  <a:pt x="5651" y="9347"/>
                  <a:pt x="5078" y="8547"/>
                </a:cubicBezTo>
                <a:cubicBezTo>
                  <a:pt x="4435" y="7832"/>
                  <a:pt x="5078" y="6695"/>
                  <a:pt x="6294" y="6695"/>
                </a:cubicBezTo>
                <a:cubicBezTo>
                  <a:pt x="8225" y="6316"/>
                  <a:pt x="9441" y="6695"/>
                  <a:pt x="9441" y="7495"/>
                </a:cubicBezTo>
                <a:cubicBezTo>
                  <a:pt x="10085" y="8168"/>
                  <a:pt x="9441" y="9347"/>
                  <a:pt x="8225" y="93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PA_库_形状 ">
            <a:extLst>
              <a:ext uri="{FF2B5EF4-FFF2-40B4-BE49-F238E27FC236}">
                <a16:creationId xmlns:a16="http://schemas.microsoft.com/office/drawing/2014/main" id="{03F2A301-E6E7-473D-8E08-A053DAEBD6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265765" y="2810795"/>
            <a:ext cx="144045" cy="24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0" y="0"/>
                </a:moveTo>
                <a:cubicBezTo>
                  <a:pt x="3370" y="0"/>
                  <a:pt x="3370" y="0"/>
                  <a:pt x="3370" y="0"/>
                </a:cubicBezTo>
                <a:cubicBezTo>
                  <a:pt x="1302" y="0"/>
                  <a:pt x="0" y="797"/>
                  <a:pt x="0" y="1948"/>
                </a:cubicBezTo>
                <a:cubicBezTo>
                  <a:pt x="0" y="19210"/>
                  <a:pt x="0" y="19210"/>
                  <a:pt x="0" y="19210"/>
                </a:cubicBezTo>
                <a:cubicBezTo>
                  <a:pt x="0" y="20361"/>
                  <a:pt x="1302" y="21600"/>
                  <a:pt x="3370" y="21600"/>
                </a:cubicBezTo>
                <a:cubicBezTo>
                  <a:pt x="18230" y="21600"/>
                  <a:pt x="18230" y="21600"/>
                  <a:pt x="18230" y="21600"/>
                </a:cubicBezTo>
                <a:cubicBezTo>
                  <a:pt x="20298" y="21600"/>
                  <a:pt x="21600" y="20361"/>
                  <a:pt x="21600" y="19210"/>
                </a:cubicBezTo>
                <a:cubicBezTo>
                  <a:pt x="21600" y="1948"/>
                  <a:pt x="21600" y="1948"/>
                  <a:pt x="21600" y="1948"/>
                </a:cubicBezTo>
                <a:cubicBezTo>
                  <a:pt x="21600" y="797"/>
                  <a:pt x="20298" y="0"/>
                  <a:pt x="18230" y="0"/>
                </a:cubicBezTo>
                <a:close/>
                <a:moveTo>
                  <a:pt x="10800" y="20361"/>
                </a:moveTo>
                <a:cubicBezTo>
                  <a:pt x="9421" y="20361"/>
                  <a:pt x="8119" y="19962"/>
                  <a:pt x="8119" y="19608"/>
                </a:cubicBezTo>
                <a:cubicBezTo>
                  <a:pt x="8119" y="18811"/>
                  <a:pt x="9421" y="18413"/>
                  <a:pt x="10800" y="18413"/>
                </a:cubicBezTo>
                <a:cubicBezTo>
                  <a:pt x="12179" y="18413"/>
                  <a:pt x="13481" y="18811"/>
                  <a:pt x="13481" y="19608"/>
                </a:cubicBezTo>
                <a:cubicBezTo>
                  <a:pt x="13481" y="19962"/>
                  <a:pt x="12179" y="20361"/>
                  <a:pt x="10800" y="20361"/>
                </a:cubicBezTo>
                <a:close/>
                <a:moveTo>
                  <a:pt x="18919" y="17262"/>
                </a:moveTo>
                <a:cubicBezTo>
                  <a:pt x="2681" y="17262"/>
                  <a:pt x="2681" y="17262"/>
                  <a:pt x="2681" y="17262"/>
                </a:cubicBezTo>
                <a:cubicBezTo>
                  <a:pt x="2681" y="2744"/>
                  <a:pt x="2681" y="2744"/>
                  <a:pt x="2681" y="2744"/>
                </a:cubicBezTo>
                <a:cubicBezTo>
                  <a:pt x="18919" y="2744"/>
                  <a:pt x="18919" y="2744"/>
                  <a:pt x="18919" y="2744"/>
                </a:cubicBezTo>
                <a:lnTo>
                  <a:pt x="18919" y="1726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920B24-3302-4D1A-BEC9-FD6BCE30E7D0}"/>
              </a:ext>
            </a:extLst>
          </p:cNvPr>
          <p:cNvGrpSpPr/>
          <p:nvPr/>
        </p:nvGrpSpPr>
        <p:grpSpPr>
          <a:xfrm>
            <a:off x="1393771" y="1203527"/>
            <a:ext cx="3406612" cy="3433234"/>
            <a:chOff x="1472299" y="1847850"/>
            <a:chExt cx="3406612" cy="3433234"/>
          </a:xfrm>
        </p:grpSpPr>
        <p:sp>
          <p:nvSpPr>
            <p:cNvPr id="15" name="Polygon">
              <a:extLst>
                <a:ext uri="{FF2B5EF4-FFF2-40B4-BE49-F238E27FC236}">
                  <a16:creationId xmlns:a16="http://schemas.microsoft.com/office/drawing/2014/main" id="{38B2619F-7BAC-4B7C-9CD2-196A16BE5703}"/>
                </a:ext>
              </a:extLst>
            </p:cNvPr>
            <p:cNvSpPr/>
            <p:nvPr/>
          </p:nvSpPr>
          <p:spPr>
            <a:xfrm>
              <a:off x="2348598" y="1847850"/>
              <a:ext cx="1649779" cy="190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6" name="Polygon">
              <a:extLst>
                <a:ext uri="{FF2B5EF4-FFF2-40B4-BE49-F238E27FC236}">
                  <a16:creationId xmlns:a16="http://schemas.microsoft.com/office/drawing/2014/main" id="{D41EB529-F276-481E-A36A-D17FE97BA0CE}"/>
                </a:ext>
              </a:extLst>
            </p:cNvPr>
            <p:cNvSpPr/>
            <p:nvPr/>
          </p:nvSpPr>
          <p:spPr>
            <a:xfrm>
              <a:off x="1472299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7" name="Polygon">
              <a:extLst>
                <a:ext uri="{FF2B5EF4-FFF2-40B4-BE49-F238E27FC236}">
                  <a16:creationId xmlns:a16="http://schemas.microsoft.com/office/drawing/2014/main" id="{D1A09C87-D785-45A0-BA16-326CA00DBA0C}"/>
                </a:ext>
              </a:extLst>
            </p:cNvPr>
            <p:cNvSpPr/>
            <p:nvPr/>
          </p:nvSpPr>
          <p:spPr>
            <a:xfrm>
              <a:off x="3229132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15DBC469-7FB8-4ECA-BF5F-E117311EFEAE}"/>
                </a:ext>
              </a:extLst>
            </p:cNvPr>
            <p:cNvSpPr/>
            <p:nvPr/>
          </p:nvSpPr>
          <p:spPr>
            <a:xfrm>
              <a:off x="3815841" y="4091411"/>
              <a:ext cx="476361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19365" extrusionOk="0">
                  <a:moveTo>
                    <a:pt x="11045" y="11319"/>
                  </a:moveTo>
                  <a:cubicBezTo>
                    <a:pt x="9338" y="13030"/>
                    <a:pt x="7144" y="14740"/>
                    <a:pt x="6315" y="13909"/>
                  </a:cubicBezTo>
                  <a:cubicBezTo>
                    <a:pt x="4999" y="12590"/>
                    <a:pt x="4121" y="11710"/>
                    <a:pt x="1537" y="13909"/>
                  </a:cubicBezTo>
                  <a:cubicBezTo>
                    <a:pt x="-1486" y="16060"/>
                    <a:pt x="659" y="17770"/>
                    <a:pt x="1976" y="18650"/>
                  </a:cubicBezTo>
                  <a:cubicBezTo>
                    <a:pt x="3244" y="20360"/>
                    <a:pt x="8461" y="19089"/>
                    <a:pt x="13629" y="13909"/>
                  </a:cubicBezTo>
                  <a:cubicBezTo>
                    <a:pt x="18798" y="8729"/>
                    <a:pt x="20114" y="3500"/>
                    <a:pt x="18798" y="1741"/>
                  </a:cubicBezTo>
                  <a:cubicBezTo>
                    <a:pt x="17530" y="470"/>
                    <a:pt x="16213" y="-1240"/>
                    <a:pt x="14068" y="1350"/>
                  </a:cubicBezTo>
                  <a:cubicBezTo>
                    <a:pt x="11923" y="3940"/>
                    <a:pt x="12800" y="4771"/>
                    <a:pt x="14068" y="6139"/>
                  </a:cubicBezTo>
                  <a:cubicBezTo>
                    <a:pt x="14946" y="6921"/>
                    <a:pt x="13239" y="9120"/>
                    <a:pt x="11045" y="11319"/>
                  </a:cubicBezTo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0AE0CA5D-EE66-4206-9B13-0FA4AE33C746}"/>
                </a:ext>
              </a:extLst>
            </p:cNvPr>
            <p:cNvSpPr/>
            <p:nvPr/>
          </p:nvSpPr>
          <p:spPr>
            <a:xfrm>
              <a:off x="3031839" y="2546350"/>
              <a:ext cx="283298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123" extrusionOk="0">
                  <a:moveTo>
                    <a:pt x="19598" y="15284"/>
                  </a:moveTo>
                  <a:cubicBezTo>
                    <a:pt x="15163" y="7074"/>
                    <a:pt x="15163" y="7074"/>
                    <a:pt x="15163" y="7074"/>
                  </a:cubicBezTo>
                  <a:cubicBezTo>
                    <a:pt x="13876" y="5221"/>
                    <a:pt x="9441" y="3705"/>
                    <a:pt x="5651" y="4463"/>
                  </a:cubicBezTo>
                  <a:cubicBezTo>
                    <a:pt x="2504" y="379"/>
                    <a:pt x="2504" y="379"/>
                    <a:pt x="2504" y="379"/>
                  </a:cubicBezTo>
                  <a:cubicBezTo>
                    <a:pt x="1860" y="0"/>
                    <a:pt x="1288" y="0"/>
                    <a:pt x="644" y="0"/>
                  </a:cubicBezTo>
                  <a:cubicBezTo>
                    <a:pt x="0" y="379"/>
                    <a:pt x="0" y="758"/>
                    <a:pt x="0" y="1137"/>
                  </a:cubicBezTo>
                  <a:cubicBezTo>
                    <a:pt x="3791" y="5221"/>
                    <a:pt x="3791" y="5221"/>
                    <a:pt x="3791" y="5221"/>
                  </a:cubicBezTo>
                  <a:cubicBezTo>
                    <a:pt x="1288" y="5937"/>
                    <a:pt x="-715" y="8168"/>
                    <a:pt x="644" y="10063"/>
                  </a:cubicBezTo>
                  <a:cubicBezTo>
                    <a:pt x="4435" y="18274"/>
                    <a:pt x="4435" y="18274"/>
                    <a:pt x="4435" y="18274"/>
                  </a:cubicBezTo>
                  <a:cubicBezTo>
                    <a:pt x="5078" y="20505"/>
                    <a:pt x="9441" y="21600"/>
                    <a:pt x="13876" y="20926"/>
                  </a:cubicBezTo>
                  <a:cubicBezTo>
                    <a:pt x="18382" y="19747"/>
                    <a:pt x="20885" y="17137"/>
                    <a:pt x="19598" y="15284"/>
                  </a:cubicBezTo>
                  <a:close/>
                  <a:moveTo>
                    <a:pt x="8225" y="9347"/>
                  </a:moveTo>
                  <a:cubicBezTo>
                    <a:pt x="6938" y="9726"/>
                    <a:pt x="5651" y="9347"/>
                    <a:pt x="5078" y="8547"/>
                  </a:cubicBezTo>
                  <a:cubicBezTo>
                    <a:pt x="4435" y="7832"/>
                    <a:pt x="5078" y="6695"/>
                    <a:pt x="6294" y="6695"/>
                  </a:cubicBezTo>
                  <a:cubicBezTo>
                    <a:pt x="8225" y="6316"/>
                    <a:pt x="9441" y="6695"/>
                    <a:pt x="9441" y="7495"/>
                  </a:cubicBezTo>
                  <a:cubicBezTo>
                    <a:pt x="10085" y="8168"/>
                    <a:pt x="9441" y="9347"/>
                    <a:pt x="8225" y="9347"/>
                  </a:cubicBez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2C25AA33-CB9F-4FC8-8604-F2E4A854B410}"/>
                </a:ext>
              </a:extLst>
            </p:cNvPr>
            <p:cNvSpPr/>
            <p:nvPr/>
          </p:nvSpPr>
          <p:spPr>
            <a:xfrm>
              <a:off x="2150390" y="4074583"/>
              <a:ext cx="293595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0" y="0"/>
                  </a:moveTo>
                  <a:cubicBezTo>
                    <a:pt x="3370" y="0"/>
                    <a:pt x="3370" y="0"/>
                    <a:pt x="3370" y="0"/>
                  </a:cubicBezTo>
                  <a:cubicBezTo>
                    <a:pt x="1302" y="0"/>
                    <a:pt x="0" y="797"/>
                    <a:pt x="0" y="1948"/>
                  </a:cubicBezTo>
                  <a:cubicBezTo>
                    <a:pt x="0" y="19210"/>
                    <a:pt x="0" y="19210"/>
                    <a:pt x="0" y="19210"/>
                  </a:cubicBezTo>
                  <a:cubicBezTo>
                    <a:pt x="0" y="20361"/>
                    <a:pt x="1302" y="21600"/>
                    <a:pt x="3370" y="21600"/>
                  </a:cubicBezTo>
                  <a:cubicBezTo>
                    <a:pt x="18230" y="21600"/>
                    <a:pt x="18230" y="21600"/>
                    <a:pt x="18230" y="21600"/>
                  </a:cubicBezTo>
                  <a:cubicBezTo>
                    <a:pt x="20298" y="21600"/>
                    <a:pt x="21600" y="20361"/>
                    <a:pt x="21600" y="19210"/>
                  </a:cubicBezTo>
                  <a:cubicBezTo>
                    <a:pt x="21600" y="1948"/>
                    <a:pt x="21600" y="1948"/>
                    <a:pt x="21600" y="1948"/>
                  </a:cubicBezTo>
                  <a:cubicBezTo>
                    <a:pt x="21600" y="797"/>
                    <a:pt x="20298" y="0"/>
                    <a:pt x="18230" y="0"/>
                  </a:cubicBezTo>
                  <a:close/>
                  <a:moveTo>
                    <a:pt x="10800" y="20361"/>
                  </a:moveTo>
                  <a:cubicBezTo>
                    <a:pt x="9421" y="20361"/>
                    <a:pt x="8119" y="19962"/>
                    <a:pt x="8119" y="19608"/>
                  </a:cubicBezTo>
                  <a:cubicBezTo>
                    <a:pt x="8119" y="18811"/>
                    <a:pt x="9421" y="18413"/>
                    <a:pt x="10800" y="18413"/>
                  </a:cubicBezTo>
                  <a:cubicBezTo>
                    <a:pt x="12179" y="18413"/>
                    <a:pt x="13481" y="18811"/>
                    <a:pt x="13481" y="19608"/>
                  </a:cubicBezTo>
                  <a:cubicBezTo>
                    <a:pt x="13481" y="19962"/>
                    <a:pt x="12179" y="20361"/>
                    <a:pt x="10800" y="20361"/>
                  </a:cubicBezTo>
                  <a:close/>
                  <a:moveTo>
                    <a:pt x="18919" y="17262"/>
                  </a:moveTo>
                  <a:cubicBezTo>
                    <a:pt x="2681" y="17262"/>
                    <a:pt x="2681" y="17262"/>
                    <a:pt x="2681" y="17262"/>
                  </a:cubicBezTo>
                  <a:cubicBezTo>
                    <a:pt x="2681" y="2744"/>
                    <a:pt x="2681" y="2744"/>
                    <a:pt x="2681" y="2744"/>
                  </a:cubicBezTo>
                  <a:cubicBezTo>
                    <a:pt x="18919" y="2744"/>
                    <a:pt x="18919" y="2744"/>
                    <a:pt x="18919" y="2744"/>
                  </a:cubicBezTo>
                  <a:lnTo>
                    <a:pt x="18919" y="172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217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4502FC-A29C-4E9C-8CB2-EC74AEA3D43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E1D6A7-17FA-49E3-ADB4-2CF9B9BF9B7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65948807-55EF-447B-A3DF-EC9BAFAB6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C75CD5F3-20C4-48E9-AAA3-ACD1327FC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2C5C153-2AB1-499B-AD4C-F009204D3EE6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C2218DA5-1D25-42EA-B2BA-BB3A2BF69A7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evidence that we are used in recommendation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3C8353D0-D53A-4C1E-86BF-C82EB0036717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536343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推荐算法依据</a:t>
                </a:r>
              </a:p>
            </p:txBody>
          </p:sp>
        </p:grpSp>
      </p:grpSp>
      <p:sp>
        <p:nvSpPr>
          <p:cNvPr id="28" name="Polygon">
            <a:extLst>
              <a:ext uri="{FF2B5EF4-FFF2-40B4-BE49-F238E27FC236}">
                <a16:creationId xmlns:a16="http://schemas.microsoft.com/office/drawing/2014/main" id="{D6921531-60BA-4509-8792-AF103FEB366B}"/>
              </a:ext>
            </a:extLst>
          </p:cNvPr>
          <p:cNvSpPr/>
          <p:nvPr/>
        </p:nvSpPr>
        <p:spPr>
          <a:xfrm>
            <a:off x="2258074" y="4271254"/>
            <a:ext cx="1649779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DE998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n>
                <a:solidFill>
                  <a:schemeClr val="accent2">
                    <a:lumMod val="75000"/>
                  </a:schemeClr>
                </a:solidFill>
              </a:ln>
              <a:sym typeface="字魂105号-简雅黑" panose="00000500000000000000" pitchFamily="2" charset="-122"/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D80B3851-64EA-4A0D-9FB1-1D2EB31832D0}"/>
              </a:ext>
            </a:extLst>
          </p:cNvPr>
          <p:cNvSpPr/>
          <p:nvPr/>
        </p:nvSpPr>
        <p:spPr>
          <a:xfrm flipH="1">
            <a:off x="2844782" y="5008978"/>
            <a:ext cx="476361" cy="474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3" h="19365" extrusionOk="0">
                <a:moveTo>
                  <a:pt x="11045" y="11319"/>
                </a:moveTo>
                <a:cubicBezTo>
                  <a:pt x="9338" y="13030"/>
                  <a:pt x="7144" y="14740"/>
                  <a:pt x="6315" y="13909"/>
                </a:cubicBezTo>
                <a:cubicBezTo>
                  <a:pt x="4999" y="12590"/>
                  <a:pt x="4121" y="11710"/>
                  <a:pt x="1537" y="13909"/>
                </a:cubicBezTo>
                <a:cubicBezTo>
                  <a:pt x="-1486" y="16060"/>
                  <a:pt x="659" y="17770"/>
                  <a:pt x="1976" y="18650"/>
                </a:cubicBezTo>
                <a:cubicBezTo>
                  <a:pt x="3244" y="20360"/>
                  <a:pt x="8461" y="19089"/>
                  <a:pt x="13629" y="13909"/>
                </a:cubicBezTo>
                <a:cubicBezTo>
                  <a:pt x="18798" y="8729"/>
                  <a:pt x="20114" y="3500"/>
                  <a:pt x="18798" y="1741"/>
                </a:cubicBezTo>
                <a:cubicBezTo>
                  <a:pt x="17530" y="470"/>
                  <a:pt x="16213" y="-1240"/>
                  <a:pt x="14068" y="1350"/>
                </a:cubicBezTo>
                <a:cubicBezTo>
                  <a:pt x="11923" y="3940"/>
                  <a:pt x="12800" y="4771"/>
                  <a:pt x="14068" y="6139"/>
                </a:cubicBezTo>
                <a:cubicBezTo>
                  <a:pt x="14946" y="6921"/>
                  <a:pt x="13239" y="9120"/>
                  <a:pt x="11045" y="11319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lIns="22860" rIns="22860" anchor="ctr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0" name="PA_库_Circle ">
            <a:extLst>
              <a:ext uri="{FF2B5EF4-FFF2-40B4-BE49-F238E27FC236}">
                <a16:creationId xmlns:a16="http://schemas.microsoft.com/office/drawing/2014/main" id="{9B6C3C40-303D-4BB7-B984-8B67196D712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3883" y="5414359"/>
            <a:ext cx="508001" cy="508001"/>
          </a:xfrm>
          <a:prstGeom prst="ellipse">
            <a:avLst/>
          </a:prstGeom>
          <a:solidFill>
            <a:srgbClr val="FDE998"/>
          </a:solidFill>
          <a:ln w="12700">
            <a:miter lim="400000"/>
          </a:ln>
        </p:spPr>
        <p:txBody>
          <a:bodyPr lIns="22860" rIns="22860"/>
          <a:lstStyle/>
          <a:p>
            <a:pPr defTabSz="914217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1" name="PA_库_UniqueSlides ">
            <a:extLst>
              <a:ext uri="{FF2B5EF4-FFF2-40B4-BE49-F238E27FC236}">
                <a16:creationId xmlns:a16="http://schemas.microsoft.com/office/drawing/2014/main" id="{8DBB8B1D-15B8-4A6C-B4BD-E674E163C43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86425" y="5476607"/>
            <a:ext cx="2103140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000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用户自主选择标签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2" name="PA_库_形状 ">
            <a:extLst>
              <a:ext uri="{FF2B5EF4-FFF2-40B4-BE49-F238E27FC236}">
                <a16:creationId xmlns:a16="http://schemas.microsoft.com/office/drawing/2014/main" id="{3A1CC09F-634B-4822-A899-387D49866D9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227482" y="5605415"/>
            <a:ext cx="216376" cy="23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3" h="19365" extrusionOk="0">
                <a:moveTo>
                  <a:pt x="11045" y="11319"/>
                </a:moveTo>
                <a:cubicBezTo>
                  <a:pt x="9338" y="13030"/>
                  <a:pt x="7144" y="14740"/>
                  <a:pt x="6315" y="13909"/>
                </a:cubicBezTo>
                <a:cubicBezTo>
                  <a:pt x="4999" y="12590"/>
                  <a:pt x="4121" y="11710"/>
                  <a:pt x="1537" y="13909"/>
                </a:cubicBezTo>
                <a:cubicBezTo>
                  <a:pt x="-1486" y="16060"/>
                  <a:pt x="659" y="17770"/>
                  <a:pt x="1976" y="18650"/>
                </a:cubicBezTo>
                <a:cubicBezTo>
                  <a:pt x="3244" y="20360"/>
                  <a:pt x="8461" y="19089"/>
                  <a:pt x="13629" y="13909"/>
                </a:cubicBezTo>
                <a:cubicBezTo>
                  <a:pt x="18798" y="8729"/>
                  <a:pt x="20114" y="3500"/>
                  <a:pt x="18798" y="1741"/>
                </a:cubicBezTo>
                <a:cubicBezTo>
                  <a:pt x="17530" y="470"/>
                  <a:pt x="16213" y="-1240"/>
                  <a:pt x="14068" y="1350"/>
                </a:cubicBezTo>
                <a:cubicBezTo>
                  <a:pt x="11923" y="3940"/>
                  <a:pt x="12800" y="4771"/>
                  <a:pt x="14068" y="6139"/>
                </a:cubicBezTo>
                <a:cubicBezTo>
                  <a:pt x="14946" y="6921"/>
                  <a:pt x="13239" y="9120"/>
                  <a:pt x="11045" y="113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494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1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6090B8A-0150-4BDA-8DD8-CE5D1AA428EB}"/>
              </a:ext>
            </a:extLst>
          </p:cNvPr>
          <p:cNvGrpSpPr/>
          <p:nvPr/>
        </p:nvGrpSpPr>
        <p:grpSpPr>
          <a:xfrm>
            <a:off x="4235785" y="3040453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" name="Oval 8">
              <a:extLst>
                <a:ext uri="{FF2B5EF4-FFF2-40B4-BE49-F238E27FC236}">
                  <a16:creationId xmlns:a16="http://schemas.microsoft.com/office/drawing/2014/main" id="{B4D5AE54-9A88-4D39-8673-EC9F08749081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B9DEB91E-B747-4658-BB33-06F5E8FFBE9D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3E21DD-F08C-42D7-B9F4-56A7C32DE6FC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BD05276E-BDBA-4C20-AC0B-00E0A8D51FD1}"/>
              </a:ext>
            </a:extLst>
          </p:cNvPr>
          <p:cNvGrpSpPr/>
          <p:nvPr/>
        </p:nvGrpSpPr>
        <p:grpSpPr>
          <a:xfrm>
            <a:off x="7599736" y="3040453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2AEBD8FC-94FB-48A0-8F62-433F2498EA74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E3A16BDA-0CE3-4674-B8EB-342FD0F0A85E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E4B169CA-3D8E-4436-A4CC-0CBB31A418D1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1774345-5356-4270-B6D3-60BB62FB2034}"/>
              </a:ext>
            </a:extLst>
          </p:cNvPr>
          <p:cNvSpPr/>
          <p:nvPr/>
        </p:nvSpPr>
        <p:spPr>
          <a:xfrm>
            <a:off x="1451744" y="4406739"/>
            <a:ext cx="2501951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被他的发布者全盘带走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553546-556F-4303-96C4-4CA8C6297AB3}"/>
              </a:ext>
            </a:extLst>
          </p:cNvPr>
          <p:cNvSpPr/>
          <p:nvPr/>
        </p:nvSpPr>
        <p:spPr>
          <a:xfrm>
            <a:off x="4786967" y="4406739"/>
            <a:ext cx="2501951" cy="7289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留在数据库里可以被其他用户搜索到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9B3374-D13B-473D-B662-169C1C77E098}"/>
              </a:ext>
            </a:extLst>
          </p:cNvPr>
          <p:cNvSpPr/>
          <p:nvPr/>
        </p:nvSpPr>
        <p:spPr>
          <a:xfrm>
            <a:off x="8326317" y="4406739"/>
            <a:ext cx="2501951" cy="7289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用金币把他买走，原始数据全部打包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D63613-507A-42C7-B8FE-1BEAF10FD627}"/>
              </a:ext>
            </a:extLst>
          </p:cNvPr>
          <p:cNvGrpSpPr/>
          <p:nvPr/>
        </p:nvGrpSpPr>
        <p:grpSpPr>
          <a:xfrm>
            <a:off x="1772402" y="2140395"/>
            <a:ext cx="1860636" cy="1860636"/>
            <a:chOff x="1830459" y="2096852"/>
            <a:chExt cx="1860636" cy="1860636"/>
          </a:xfrm>
        </p:grpSpPr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F4C53EA-90FA-481A-B552-A7F5C9DF86B8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1" name="Arc 2">
              <a:extLst>
                <a:ext uri="{FF2B5EF4-FFF2-40B4-BE49-F238E27FC236}">
                  <a16:creationId xmlns:a16="http://schemas.microsoft.com/office/drawing/2014/main" id="{02027793-258A-4E32-AC1E-333664A0D377}"/>
                </a:ext>
              </a:extLst>
            </p:cNvPr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0F9023F-A839-4A89-A1DA-1A42CF0BAA29}"/>
                </a:ext>
              </a:extLst>
            </p:cNvPr>
            <p:cNvSpPr/>
            <p:nvPr/>
          </p:nvSpPr>
          <p:spPr>
            <a:xfrm>
              <a:off x="2099019" y="2365183"/>
              <a:ext cx="1323974" cy="1323974"/>
            </a:xfrm>
            <a:prstGeom prst="ellipse">
              <a:avLst/>
            </a:prstGeom>
            <a:blipFill>
              <a:blip r:embed="rId4"/>
              <a:srcRect/>
              <a:stretch>
                <a:fillRect l="-24392" r="-239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3C61A7-2A2E-4705-B008-383A724BC9DF}"/>
              </a:ext>
            </a:extLst>
          </p:cNvPr>
          <p:cNvGrpSpPr/>
          <p:nvPr/>
        </p:nvGrpSpPr>
        <p:grpSpPr>
          <a:xfrm>
            <a:off x="5186937" y="2140395"/>
            <a:ext cx="1860636" cy="1860636"/>
            <a:chOff x="5244994" y="2096852"/>
            <a:chExt cx="1860636" cy="1860636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2B99B913-4A7A-4F48-A98B-0B43E4B219CE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Arc 4">
              <a:extLst>
                <a:ext uri="{FF2B5EF4-FFF2-40B4-BE49-F238E27FC236}">
                  <a16:creationId xmlns:a16="http://schemas.microsoft.com/office/drawing/2014/main" id="{791C0D9F-26B2-4792-9847-A5B3A16D3234}"/>
                </a:ext>
              </a:extLst>
            </p:cNvPr>
            <p:cNvSpPr/>
            <p:nvPr/>
          </p:nvSpPr>
          <p:spPr>
            <a:xfrm>
              <a:off x="5244994" y="2096852"/>
              <a:ext cx="1860636" cy="1860636"/>
            </a:xfrm>
            <a:prstGeom prst="arc">
              <a:avLst>
                <a:gd name="adj1" fmla="val 19348155"/>
                <a:gd name="adj2" fmla="val 8179524"/>
              </a:avLst>
            </a:prstGeom>
            <a:ln w="1270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41C1769-ABC7-4D4D-928C-880B746D3B5E}"/>
                </a:ext>
              </a:extLst>
            </p:cNvPr>
            <p:cNvSpPr/>
            <p:nvPr/>
          </p:nvSpPr>
          <p:spPr>
            <a:xfrm>
              <a:off x="5513325" y="2365183"/>
              <a:ext cx="1323974" cy="1323974"/>
            </a:xfrm>
            <a:prstGeom prst="ellipse">
              <a:avLst/>
            </a:prstGeom>
            <a:blipFill>
              <a:blip r:embed="rId5"/>
              <a:srcRect/>
              <a:stretch>
                <a:fillRect l="-25537" r="-250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C21E720-5AF0-4382-B88D-2EEB258DCB2D}"/>
              </a:ext>
            </a:extLst>
          </p:cNvPr>
          <p:cNvGrpSpPr/>
          <p:nvPr/>
        </p:nvGrpSpPr>
        <p:grpSpPr>
          <a:xfrm>
            <a:off x="8646975" y="2140395"/>
            <a:ext cx="1860636" cy="1860636"/>
            <a:chOff x="8705032" y="2096852"/>
            <a:chExt cx="1860636" cy="1860636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39092AA-D3C7-4AD8-AE04-588F7E9F08D7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Arc 6">
              <a:extLst>
                <a:ext uri="{FF2B5EF4-FFF2-40B4-BE49-F238E27FC236}">
                  <a16:creationId xmlns:a16="http://schemas.microsoft.com/office/drawing/2014/main" id="{D0A5A79D-ABE2-4498-A916-16C506A6988D}"/>
                </a:ext>
              </a:extLst>
            </p:cNvPr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53D17AC-140E-4DD4-8B32-C622705BD7B2}"/>
                </a:ext>
              </a:extLst>
            </p:cNvPr>
            <p:cNvSpPr/>
            <p:nvPr/>
          </p:nvSpPr>
          <p:spPr>
            <a:xfrm>
              <a:off x="8973362" y="2365183"/>
              <a:ext cx="1323974" cy="1323974"/>
            </a:xfrm>
            <a:prstGeom prst="ellipse">
              <a:avLst/>
            </a:prstGeom>
            <a:blipFill>
              <a:blip r:embed="rId6"/>
              <a:srcRect/>
              <a:stretch>
                <a:fillRect l="-25270" r="-247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15886F3-4A68-4529-8D60-9C9512AA7AC8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E29D65B-41F1-4AF3-B535-91CAAB391BA4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811A670F-A7B2-4C89-AB48-F4B31FFE7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92BBEF57-6EBE-4B4F-80E7-40012441A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7FA8A8A-2654-4B66-84F0-D8BB3FD2CBEC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4" name="文本框 21">
                <a:extLst>
                  <a:ext uri="{FF2B5EF4-FFF2-40B4-BE49-F238E27FC236}">
                    <a16:creationId xmlns:a16="http://schemas.microsoft.com/office/drawing/2014/main" id="{8A788A2A-2215-41BC-AB9C-28439DAF9BB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final consequence of a questionnaire 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5" name="文本框 19">
                <a:extLst>
                  <a:ext uri="{FF2B5EF4-FFF2-40B4-BE49-F238E27FC236}">
                    <a16:creationId xmlns:a16="http://schemas.microsoft.com/office/drawing/2014/main" id="{9C1382D3-3456-4825-87A3-3102759B975E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536343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一个问卷数据最后的归宿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95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64186DB3-9EE1-44A7-9808-FE5693305AD7}"/>
              </a:ext>
            </a:extLst>
          </p:cNvPr>
          <p:cNvSpPr/>
          <p:nvPr/>
        </p:nvSpPr>
        <p:spPr bwMode="auto">
          <a:xfrm>
            <a:off x="2285697" y="2362385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66668066-1D4A-45E7-935E-4E0929BE5BC4}"/>
              </a:ext>
            </a:extLst>
          </p:cNvPr>
          <p:cNvSpPr>
            <a:spLocks noEditPoints="1"/>
          </p:cNvSpPr>
          <p:nvPr/>
        </p:nvSpPr>
        <p:spPr bwMode="auto">
          <a:xfrm>
            <a:off x="2849900" y="2750246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70877FF6-323F-438E-A012-C71E19FBDF2F}"/>
              </a:ext>
            </a:extLst>
          </p:cNvPr>
          <p:cNvSpPr/>
          <p:nvPr/>
        </p:nvSpPr>
        <p:spPr bwMode="auto">
          <a:xfrm>
            <a:off x="8071174" y="2362385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B6E379-C5CF-4FE9-9E25-C7720423A3B4}"/>
              </a:ext>
            </a:extLst>
          </p:cNvPr>
          <p:cNvGrpSpPr/>
          <p:nvPr/>
        </p:nvGrpSpPr>
        <p:grpSpPr>
          <a:xfrm>
            <a:off x="8525604" y="2789464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502DF095-3DEF-481B-9D3A-6DCA663069B9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8BE79886-0E8D-4E21-807A-4ABAC7997892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C3058676-053D-46F4-B6D0-D0DCFC009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3143D1E9-65FB-4008-89C8-E47F7510A9C3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1F8DD16F-AE28-42DF-AF1F-E8994E017ABD}"/>
              </a:ext>
            </a:extLst>
          </p:cNvPr>
          <p:cNvSpPr/>
          <p:nvPr/>
        </p:nvSpPr>
        <p:spPr bwMode="auto">
          <a:xfrm>
            <a:off x="5189867" y="2362385"/>
            <a:ext cx="1812266" cy="1553373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E90091-FE95-4F6C-A953-2C2A270BE01C}"/>
              </a:ext>
            </a:extLst>
          </p:cNvPr>
          <p:cNvGrpSpPr/>
          <p:nvPr/>
        </p:nvGrpSpPr>
        <p:grpSpPr>
          <a:xfrm>
            <a:off x="5838757" y="2691440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AD2E2ED0-3C96-420F-BB00-3A587CC7093C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A3DF981-17C3-43D1-9953-7DAE3C39F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54EF706-C2C2-4A84-BEDF-BEBEE4FDA01B}"/>
              </a:ext>
            </a:extLst>
          </p:cNvPr>
          <p:cNvSpPr/>
          <p:nvPr/>
        </p:nvSpPr>
        <p:spPr>
          <a:xfrm>
            <a:off x="2260882" y="4043784"/>
            <a:ext cx="1861896" cy="1538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如果你不想通过填写他人问卷缓慢的积累金币，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50A677-9D35-4444-A29F-8E278C789E8B}"/>
              </a:ext>
            </a:extLst>
          </p:cNvPr>
          <p:cNvSpPr/>
          <p:nvPr/>
        </p:nvSpPr>
        <p:spPr>
          <a:xfrm>
            <a:off x="5183414" y="4043784"/>
            <a:ext cx="1861896" cy="1538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或者你因为紧急情况没时间积累金币想要获取数据。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1BB463-F6D4-444C-9869-41D7630A94E8}"/>
              </a:ext>
            </a:extLst>
          </p:cNvPr>
          <p:cNvSpPr/>
          <p:nvPr/>
        </p:nvSpPr>
        <p:spPr>
          <a:xfrm>
            <a:off x="8105946" y="4043784"/>
            <a:ext cx="1861896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你可以通过充值会员或金币直接购买数据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CD228F-1C8B-40DA-8FA0-D9EE7BF72798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BB779BE-4E70-4794-B598-4E58F9617A0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5294F246-1C50-4B24-8A98-D1762A223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13FD7D39-7FC4-4169-8A8F-3B46A431A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59CB0C8-E867-4258-96B9-13AEEF95AD77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82C273DF-0686-46CE-B810-495BB3FFA24E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Income pattern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5008C8F4-FF1C-4238-9358-3355A5A3AB7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如何盈利？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3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初步开发计划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AC56F0A-B42B-4CDE-AF5A-5F17BBD50169}"/>
              </a:ext>
            </a:extLst>
          </p:cNvPr>
          <p:cNvGrpSpPr/>
          <p:nvPr/>
        </p:nvGrpSpPr>
        <p:grpSpPr>
          <a:xfrm>
            <a:off x="477086" y="440950"/>
            <a:ext cx="3454386" cy="739766"/>
            <a:chOff x="477086" y="440950"/>
            <a:chExt cx="3454386" cy="73976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FFC81F7-7098-4DE8-B2BC-E33ECD1BE35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1713894-F747-40E0-8159-5793C57C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EDEEA9-9E6B-41C4-8B09-D56D7DB37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4" name="文本框 19">
              <a:extLst>
                <a:ext uri="{FF2B5EF4-FFF2-40B4-BE49-F238E27FC236}">
                  <a16:creationId xmlns:a16="http://schemas.microsoft.com/office/drawing/2014/main" id="{8E752CA1-1910-4E6D-99C3-6674952AF981}"/>
                </a:ext>
              </a:extLst>
            </p:cNvPr>
            <p:cNvSpPr txBox="1"/>
            <p:nvPr/>
          </p:nvSpPr>
          <p:spPr>
            <a:xfrm>
              <a:off x="1368612" y="499932"/>
              <a:ext cx="256286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进度规划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8854C4B-83D9-49CE-A160-CE028AED602C}"/>
              </a:ext>
            </a:extLst>
          </p:cNvPr>
          <p:cNvCxnSpPr/>
          <p:nvPr/>
        </p:nvCxnSpPr>
        <p:spPr>
          <a:xfrm>
            <a:off x="932815" y="1711325"/>
            <a:ext cx="2948940" cy="415353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íšľíde">
            <a:extLst>
              <a:ext uri="{FF2B5EF4-FFF2-40B4-BE49-F238E27FC236}">
                <a16:creationId xmlns:a16="http://schemas.microsoft.com/office/drawing/2014/main" id="{F280BBA6-E0D8-4896-9AA1-85F675AAB3DC}"/>
              </a:ext>
            </a:extLst>
          </p:cNvPr>
          <p:cNvSpPr/>
          <p:nvPr/>
        </p:nvSpPr>
        <p:spPr>
          <a:xfrm>
            <a:off x="1036320" y="1888490"/>
            <a:ext cx="600710" cy="59753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计划</a:t>
            </a:r>
          </a:p>
        </p:txBody>
      </p:sp>
      <p:sp>
        <p:nvSpPr>
          <p:cNvPr id="9" name="íŝ1ïḓe">
            <a:extLst>
              <a:ext uri="{FF2B5EF4-FFF2-40B4-BE49-F238E27FC236}">
                <a16:creationId xmlns:a16="http://schemas.microsoft.com/office/drawing/2014/main" id="{64147ABE-F599-4E59-ACAE-3BCA59A2A681}"/>
              </a:ext>
            </a:extLst>
          </p:cNvPr>
          <p:cNvSpPr/>
          <p:nvPr/>
        </p:nvSpPr>
        <p:spPr>
          <a:xfrm>
            <a:off x="1728470" y="2908300"/>
            <a:ext cx="610235" cy="5873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开发</a:t>
            </a:r>
          </a:p>
        </p:txBody>
      </p:sp>
      <p:sp>
        <p:nvSpPr>
          <p:cNvPr id="10" name="iSlïḑé">
            <a:extLst>
              <a:ext uri="{FF2B5EF4-FFF2-40B4-BE49-F238E27FC236}">
                <a16:creationId xmlns:a16="http://schemas.microsoft.com/office/drawing/2014/main" id="{83175BC9-CAA7-4D83-B51A-C9458E1C985B}"/>
              </a:ext>
            </a:extLst>
          </p:cNvPr>
          <p:cNvSpPr/>
          <p:nvPr/>
        </p:nvSpPr>
        <p:spPr>
          <a:xfrm>
            <a:off x="2422525" y="3936365"/>
            <a:ext cx="588645" cy="57023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报告</a:t>
            </a:r>
          </a:p>
        </p:txBody>
      </p:sp>
      <p:sp>
        <p:nvSpPr>
          <p:cNvPr id="11" name="iṣ1iḓê">
            <a:extLst>
              <a:ext uri="{FF2B5EF4-FFF2-40B4-BE49-F238E27FC236}">
                <a16:creationId xmlns:a16="http://schemas.microsoft.com/office/drawing/2014/main" id="{79951683-04AA-4458-BBDD-B1E5DC2498B5}"/>
              </a:ext>
            </a:extLst>
          </p:cNvPr>
          <p:cNvSpPr/>
          <p:nvPr/>
        </p:nvSpPr>
        <p:spPr>
          <a:xfrm>
            <a:off x="3199130" y="5043805"/>
            <a:ext cx="597535" cy="5702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ED6E18-71EC-402D-B04A-5B12F1AEB67F}"/>
              </a:ext>
            </a:extLst>
          </p:cNvPr>
          <p:cNvSpPr/>
          <p:nvPr/>
        </p:nvSpPr>
        <p:spPr>
          <a:xfrm>
            <a:off x="1637030" y="1951990"/>
            <a:ext cx="2159635" cy="36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估计任务需要的时间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54C522-A85A-48BE-B23F-E9C384D212F5}"/>
              </a:ext>
            </a:extLst>
          </p:cNvPr>
          <p:cNvSpPr/>
          <p:nvPr/>
        </p:nvSpPr>
        <p:spPr>
          <a:xfrm>
            <a:off x="2247265" y="2783205"/>
            <a:ext cx="262953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需求分析、产品设计、编写代码，代码复审、系统测试等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A3E25D-E509-40DF-AAEE-670DA21EAA83}"/>
              </a:ext>
            </a:extLst>
          </p:cNvPr>
          <p:cNvSpPr/>
          <p:nvPr/>
        </p:nvSpPr>
        <p:spPr>
          <a:xfrm>
            <a:off x="2944495" y="3813175"/>
            <a:ext cx="171767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生成测试报告、计算实际工作量等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8A7D6D-1D05-4D17-A087-08E26AF74CA5}"/>
              </a:ext>
            </a:extLst>
          </p:cNvPr>
          <p:cNvSpPr/>
          <p:nvPr/>
        </p:nvSpPr>
        <p:spPr>
          <a:xfrm>
            <a:off x="3796665" y="4984115"/>
            <a:ext cx="1254760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对项目进行总结分析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2894F4-45FF-4725-82F8-79ED8C908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5" y="1292860"/>
            <a:ext cx="5717540" cy="4695825"/>
          </a:xfrm>
          <a:prstGeom prst="rect">
            <a:avLst/>
          </a:prstGeom>
        </p:spPr>
      </p:pic>
      <p:sp>
        <p:nvSpPr>
          <p:cNvPr id="17" name="文本框 21">
            <a:extLst>
              <a:ext uri="{FF2B5EF4-FFF2-40B4-BE49-F238E27FC236}">
                <a16:creationId xmlns:a16="http://schemas.microsoft.com/office/drawing/2014/main" id="{36E89194-8D12-4429-B857-8343F1E95FC5}"/>
              </a:ext>
            </a:extLst>
          </p:cNvPr>
          <p:cNvSpPr txBox="1"/>
          <p:nvPr/>
        </p:nvSpPr>
        <p:spPr>
          <a:xfrm>
            <a:off x="1368612" y="1001662"/>
            <a:ext cx="395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GANT diagram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0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25A7C-D7B4-4357-886D-463BCE5B2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2" y="3679825"/>
            <a:ext cx="4074261" cy="1069975"/>
            <a:chOff x="6419912" y="3679825"/>
            <a:chExt cx="4074261" cy="10699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初步开发计划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627211" y="4106403"/>
              <a:ext cx="2321780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Primary developing plan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各个基础功能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088583" y="4106403"/>
              <a:ext cx="2321780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Some basic functions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359025"/>
            <a:ext cx="4074261" cy="1069975"/>
            <a:chOff x="6419912" y="2359025"/>
            <a:chExt cx="4074261" cy="10699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3217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初步软件需求分析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0" y="2785603"/>
              <a:ext cx="3465095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Fundamental software need analysis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1284" y="2359025"/>
            <a:ext cx="4074261" cy="1069975"/>
            <a:chOff x="1881284" y="2359025"/>
            <a:chExt cx="4074261" cy="106997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4" y="2459748"/>
              <a:ext cx="21199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小组项目概况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088583" y="2785603"/>
              <a:ext cx="2649958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General info of our group</a:t>
              </a: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库_Circle ">
            <a:extLst>
              <a:ext uri="{FF2B5EF4-FFF2-40B4-BE49-F238E27FC236}">
                <a16:creationId xmlns:a16="http://schemas.microsoft.com/office/drawing/2014/main" id="{69680D07-90F9-4559-8283-EACFD319430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0" y="3197130"/>
            <a:ext cx="508001" cy="508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rIns="22860"/>
          <a:lstStyle/>
          <a:p>
            <a:pPr defTabSz="914400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PA_库_Circle ">
            <a:extLst>
              <a:ext uri="{FF2B5EF4-FFF2-40B4-BE49-F238E27FC236}">
                <a16:creationId xmlns:a16="http://schemas.microsoft.com/office/drawing/2014/main" id="{94562539-B480-4662-8681-1BE83C5FD2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4636761"/>
            <a:ext cx="508001" cy="508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2860" rIns="22860"/>
          <a:lstStyle/>
          <a:p>
            <a:pPr defTabSz="914400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PA_库_Circle ">
            <a:extLst>
              <a:ext uri="{FF2B5EF4-FFF2-40B4-BE49-F238E27FC236}">
                <a16:creationId xmlns:a16="http://schemas.microsoft.com/office/drawing/2014/main" id="{F54B5A62-F75B-4E66-8EFB-B28EE591678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0" y="1772833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2860" rIns="22860"/>
          <a:lstStyle/>
          <a:p>
            <a:pPr defTabSz="914400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5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A18B95B7-03A2-47DF-B281-2B8E3DE2D78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88965" y="1442444"/>
            <a:ext cx="3683001" cy="116903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本产品是一个以问卷为主体的信息交流与共享平台，旨在为用户提供创建问卷、发布问卷、填写问卷、结果可视化、信息交流、数据共享等服务；</a:t>
            </a:r>
          </a:p>
        </p:txBody>
      </p:sp>
      <p:sp>
        <p:nvSpPr>
          <p:cNvPr id="6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8942812D-CA67-41E3-B2A9-9495F0C6CC6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88965" y="3006563"/>
            <a:ext cx="3683001" cy="88900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本产品的亮点是创建了以问卷为纽带的社区，一定程度上为问卷创建者解决了填写问卷人数少、群体类别单一等问题；</a:t>
            </a:r>
          </a:p>
        </p:txBody>
      </p:sp>
      <p:sp>
        <p:nvSpPr>
          <p:cNvPr id="7" name="PA_库_Create awesome and Unique presentation slides with these creative layouts,It’s easy to change colors">
            <a:extLst>
              <a:ext uri="{FF2B5EF4-FFF2-40B4-BE49-F238E27FC236}">
                <a16:creationId xmlns:a16="http://schemas.microsoft.com/office/drawing/2014/main" id="{E73424DA-586E-410E-A2F2-C51D721FE9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88965" y="4445794"/>
            <a:ext cx="3683001" cy="88900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30000"/>
              </a:lnSpc>
              <a:defRPr sz="24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结合市场需求、技术可行性、时间资源等多方面的考量，我们认为本产品具有开发的前景和优势。</a:t>
            </a:r>
          </a:p>
        </p:txBody>
      </p:sp>
      <p:sp>
        <p:nvSpPr>
          <p:cNvPr id="8" name="PA_库_形状 ">
            <a:extLst>
              <a:ext uri="{FF2B5EF4-FFF2-40B4-BE49-F238E27FC236}">
                <a16:creationId xmlns:a16="http://schemas.microsoft.com/office/drawing/2014/main" id="{FA5F97BC-6D15-407A-96A8-4388F76148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1282" y="4787316"/>
            <a:ext cx="222604" cy="221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3" h="19365" extrusionOk="0">
                <a:moveTo>
                  <a:pt x="11045" y="11319"/>
                </a:moveTo>
                <a:cubicBezTo>
                  <a:pt x="9338" y="13030"/>
                  <a:pt x="7144" y="14740"/>
                  <a:pt x="6315" y="13909"/>
                </a:cubicBezTo>
                <a:cubicBezTo>
                  <a:pt x="4999" y="12590"/>
                  <a:pt x="4121" y="11710"/>
                  <a:pt x="1537" y="13909"/>
                </a:cubicBezTo>
                <a:cubicBezTo>
                  <a:pt x="-1486" y="16060"/>
                  <a:pt x="659" y="17770"/>
                  <a:pt x="1976" y="18650"/>
                </a:cubicBezTo>
                <a:cubicBezTo>
                  <a:pt x="3244" y="20360"/>
                  <a:pt x="8461" y="19089"/>
                  <a:pt x="13629" y="13909"/>
                </a:cubicBezTo>
                <a:cubicBezTo>
                  <a:pt x="18798" y="8729"/>
                  <a:pt x="20114" y="3500"/>
                  <a:pt x="18798" y="1741"/>
                </a:cubicBezTo>
                <a:cubicBezTo>
                  <a:pt x="17530" y="470"/>
                  <a:pt x="16213" y="-1240"/>
                  <a:pt x="14068" y="1350"/>
                </a:cubicBezTo>
                <a:cubicBezTo>
                  <a:pt x="11923" y="3940"/>
                  <a:pt x="12800" y="4771"/>
                  <a:pt x="14068" y="6139"/>
                </a:cubicBezTo>
                <a:cubicBezTo>
                  <a:pt x="14946" y="6921"/>
                  <a:pt x="13239" y="9120"/>
                  <a:pt x="11045" y="113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600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9" name="PA_库_形状 ">
            <a:extLst>
              <a:ext uri="{FF2B5EF4-FFF2-40B4-BE49-F238E27FC236}">
                <a16:creationId xmlns:a16="http://schemas.microsoft.com/office/drawing/2014/main" id="{42D61817-BBDC-485D-8FF0-5EAB898A1E9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73817" y="1890224"/>
            <a:ext cx="152367" cy="273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5" h="21123" extrusionOk="0">
                <a:moveTo>
                  <a:pt x="19598" y="15284"/>
                </a:moveTo>
                <a:cubicBezTo>
                  <a:pt x="15163" y="7074"/>
                  <a:pt x="15163" y="7074"/>
                  <a:pt x="15163" y="7074"/>
                </a:cubicBezTo>
                <a:cubicBezTo>
                  <a:pt x="13876" y="5221"/>
                  <a:pt x="9441" y="3705"/>
                  <a:pt x="5651" y="4463"/>
                </a:cubicBezTo>
                <a:cubicBezTo>
                  <a:pt x="2504" y="379"/>
                  <a:pt x="2504" y="379"/>
                  <a:pt x="2504" y="379"/>
                </a:cubicBezTo>
                <a:cubicBezTo>
                  <a:pt x="1860" y="0"/>
                  <a:pt x="1288" y="0"/>
                  <a:pt x="644" y="0"/>
                </a:cubicBezTo>
                <a:cubicBezTo>
                  <a:pt x="0" y="379"/>
                  <a:pt x="0" y="758"/>
                  <a:pt x="0" y="1137"/>
                </a:cubicBezTo>
                <a:cubicBezTo>
                  <a:pt x="3791" y="5221"/>
                  <a:pt x="3791" y="5221"/>
                  <a:pt x="3791" y="5221"/>
                </a:cubicBezTo>
                <a:cubicBezTo>
                  <a:pt x="1288" y="5937"/>
                  <a:pt x="-715" y="8168"/>
                  <a:pt x="644" y="10063"/>
                </a:cubicBezTo>
                <a:cubicBezTo>
                  <a:pt x="4435" y="18274"/>
                  <a:pt x="4435" y="18274"/>
                  <a:pt x="4435" y="18274"/>
                </a:cubicBezTo>
                <a:cubicBezTo>
                  <a:pt x="5078" y="20505"/>
                  <a:pt x="9441" y="21600"/>
                  <a:pt x="13876" y="20926"/>
                </a:cubicBezTo>
                <a:cubicBezTo>
                  <a:pt x="18382" y="19747"/>
                  <a:pt x="20885" y="17137"/>
                  <a:pt x="19598" y="15284"/>
                </a:cubicBezTo>
                <a:close/>
                <a:moveTo>
                  <a:pt x="8225" y="9347"/>
                </a:moveTo>
                <a:cubicBezTo>
                  <a:pt x="6938" y="9726"/>
                  <a:pt x="5651" y="9347"/>
                  <a:pt x="5078" y="8547"/>
                </a:cubicBezTo>
                <a:cubicBezTo>
                  <a:pt x="4435" y="7832"/>
                  <a:pt x="5078" y="6695"/>
                  <a:pt x="6294" y="6695"/>
                </a:cubicBezTo>
                <a:cubicBezTo>
                  <a:pt x="8225" y="6316"/>
                  <a:pt x="9441" y="6695"/>
                  <a:pt x="9441" y="7495"/>
                </a:cubicBezTo>
                <a:cubicBezTo>
                  <a:pt x="10085" y="8168"/>
                  <a:pt x="9441" y="9347"/>
                  <a:pt x="8225" y="934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600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PA_库_形状 ">
            <a:extLst>
              <a:ext uri="{FF2B5EF4-FFF2-40B4-BE49-F238E27FC236}">
                <a16:creationId xmlns:a16="http://schemas.microsoft.com/office/drawing/2014/main" id="{8531A72F-A544-454E-83F5-E3E15A5B260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265765" y="3323965"/>
            <a:ext cx="144045" cy="24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0" y="0"/>
                </a:moveTo>
                <a:cubicBezTo>
                  <a:pt x="3370" y="0"/>
                  <a:pt x="3370" y="0"/>
                  <a:pt x="3370" y="0"/>
                </a:cubicBezTo>
                <a:cubicBezTo>
                  <a:pt x="1302" y="0"/>
                  <a:pt x="0" y="797"/>
                  <a:pt x="0" y="1948"/>
                </a:cubicBezTo>
                <a:cubicBezTo>
                  <a:pt x="0" y="19210"/>
                  <a:pt x="0" y="19210"/>
                  <a:pt x="0" y="19210"/>
                </a:cubicBezTo>
                <a:cubicBezTo>
                  <a:pt x="0" y="20361"/>
                  <a:pt x="1302" y="21600"/>
                  <a:pt x="3370" y="21600"/>
                </a:cubicBezTo>
                <a:cubicBezTo>
                  <a:pt x="18230" y="21600"/>
                  <a:pt x="18230" y="21600"/>
                  <a:pt x="18230" y="21600"/>
                </a:cubicBezTo>
                <a:cubicBezTo>
                  <a:pt x="20298" y="21600"/>
                  <a:pt x="21600" y="20361"/>
                  <a:pt x="21600" y="19210"/>
                </a:cubicBezTo>
                <a:cubicBezTo>
                  <a:pt x="21600" y="1948"/>
                  <a:pt x="21600" y="1948"/>
                  <a:pt x="21600" y="1948"/>
                </a:cubicBezTo>
                <a:cubicBezTo>
                  <a:pt x="21600" y="797"/>
                  <a:pt x="20298" y="0"/>
                  <a:pt x="18230" y="0"/>
                </a:cubicBezTo>
                <a:close/>
                <a:moveTo>
                  <a:pt x="10800" y="20361"/>
                </a:moveTo>
                <a:cubicBezTo>
                  <a:pt x="9421" y="20361"/>
                  <a:pt x="8119" y="19962"/>
                  <a:pt x="8119" y="19608"/>
                </a:cubicBezTo>
                <a:cubicBezTo>
                  <a:pt x="8119" y="18811"/>
                  <a:pt x="9421" y="18413"/>
                  <a:pt x="10800" y="18413"/>
                </a:cubicBezTo>
                <a:cubicBezTo>
                  <a:pt x="12179" y="18413"/>
                  <a:pt x="13481" y="18811"/>
                  <a:pt x="13481" y="19608"/>
                </a:cubicBezTo>
                <a:cubicBezTo>
                  <a:pt x="13481" y="19962"/>
                  <a:pt x="12179" y="20361"/>
                  <a:pt x="10800" y="20361"/>
                </a:cubicBezTo>
                <a:close/>
                <a:moveTo>
                  <a:pt x="18919" y="17262"/>
                </a:moveTo>
                <a:cubicBezTo>
                  <a:pt x="2681" y="17262"/>
                  <a:pt x="2681" y="17262"/>
                  <a:pt x="2681" y="17262"/>
                </a:cubicBezTo>
                <a:cubicBezTo>
                  <a:pt x="2681" y="2744"/>
                  <a:pt x="2681" y="2744"/>
                  <a:pt x="2681" y="2744"/>
                </a:cubicBezTo>
                <a:cubicBezTo>
                  <a:pt x="18919" y="2744"/>
                  <a:pt x="18919" y="2744"/>
                  <a:pt x="18919" y="2744"/>
                </a:cubicBezTo>
                <a:lnTo>
                  <a:pt x="18919" y="1726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609600">
              <a:defRPr sz="3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26254D0-05B5-4EAA-BE0F-B6E9BCFEA5E8}"/>
              </a:ext>
            </a:extLst>
          </p:cNvPr>
          <p:cNvGrpSpPr/>
          <p:nvPr/>
        </p:nvGrpSpPr>
        <p:grpSpPr>
          <a:xfrm>
            <a:off x="1472299" y="1847850"/>
            <a:ext cx="3406612" cy="3433234"/>
            <a:chOff x="1472299" y="1847850"/>
            <a:chExt cx="3406612" cy="3433234"/>
          </a:xfrm>
        </p:grpSpPr>
        <p:sp>
          <p:nvSpPr>
            <p:cNvPr id="12" name="Polygon">
              <a:extLst>
                <a:ext uri="{FF2B5EF4-FFF2-40B4-BE49-F238E27FC236}">
                  <a16:creationId xmlns:a16="http://schemas.microsoft.com/office/drawing/2014/main" id="{FDA9B083-DEBB-4E6E-9E20-951A74016B1D}"/>
                </a:ext>
              </a:extLst>
            </p:cNvPr>
            <p:cNvSpPr/>
            <p:nvPr/>
          </p:nvSpPr>
          <p:spPr>
            <a:xfrm>
              <a:off x="2348598" y="1847850"/>
              <a:ext cx="1649779" cy="190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Polygon">
              <a:extLst>
                <a:ext uri="{FF2B5EF4-FFF2-40B4-BE49-F238E27FC236}">
                  <a16:creationId xmlns:a16="http://schemas.microsoft.com/office/drawing/2014/main" id="{587D3B68-84E4-4C21-B34F-7313B12BB095}"/>
                </a:ext>
              </a:extLst>
            </p:cNvPr>
            <p:cNvSpPr/>
            <p:nvPr/>
          </p:nvSpPr>
          <p:spPr>
            <a:xfrm>
              <a:off x="1472299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Polygon">
              <a:extLst>
                <a:ext uri="{FF2B5EF4-FFF2-40B4-BE49-F238E27FC236}">
                  <a16:creationId xmlns:a16="http://schemas.microsoft.com/office/drawing/2014/main" id="{5D98FAB0-E5E3-49AA-B5F8-8BC2F20AFA53}"/>
                </a:ext>
              </a:extLst>
            </p:cNvPr>
            <p:cNvSpPr/>
            <p:nvPr/>
          </p:nvSpPr>
          <p:spPr>
            <a:xfrm>
              <a:off x="3229132" y="3376083"/>
              <a:ext cx="1649779" cy="19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774E22A-E019-46CE-9902-900216E43A61}"/>
                </a:ext>
              </a:extLst>
            </p:cNvPr>
            <p:cNvSpPr/>
            <p:nvPr/>
          </p:nvSpPr>
          <p:spPr>
            <a:xfrm>
              <a:off x="3815841" y="4091411"/>
              <a:ext cx="476361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19365" extrusionOk="0">
                  <a:moveTo>
                    <a:pt x="11045" y="11319"/>
                  </a:moveTo>
                  <a:cubicBezTo>
                    <a:pt x="9338" y="13030"/>
                    <a:pt x="7144" y="14740"/>
                    <a:pt x="6315" y="13909"/>
                  </a:cubicBezTo>
                  <a:cubicBezTo>
                    <a:pt x="4999" y="12590"/>
                    <a:pt x="4121" y="11710"/>
                    <a:pt x="1537" y="13909"/>
                  </a:cubicBezTo>
                  <a:cubicBezTo>
                    <a:pt x="-1486" y="16060"/>
                    <a:pt x="659" y="17770"/>
                    <a:pt x="1976" y="18650"/>
                  </a:cubicBezTo>
                  <a:cubicBezTo>
                    <a:pt x="3244" y="20360"/>
                    <a:pt x="8461" y="19089"/>
                    <a:pt x="13629" y="13909"/>
                  </a:cubicBezTo>
                  <a:cubicBezTo>
                    <a:pt x="18798" y="8729"/>
                    <a:pt x="20114" y="3500"/>
                    <a:pt x="18798" y="1741"/>
                  </a:cubicBezTo>
                  <a:cubicBezTo>
                    <a:pt x="17530" y="470"/>
                    <a:pt x="16213" y="-1240"/>
                    <a:pt x="14068" y="1350"/>
                  </a:cubicBezTo>
                  <a:cubicBezTo>
                    <a:pt x="11923" y="3940"/>
                    <a:pt x="12800" y="4771"/>
                    <a:pt x="14068" y="6139"/>
                  </a:cubicBezTo>
                  <a:cubicBezTo>
                    <a:pt x="14946" y="6921"/>
                    <a:pt x="13239" y="9120"/>
                    <a:pt x="11045" y="11319"/>
                  </a:cubicBezTo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094B469-5BB2-4C31-9D6E-D0B865D1B86C}"/>
                </a:ext>
              </a:extLst>
            </p:cNvPr>
            <p:cNvSpPr/>
            <p:nvPr/>
          </p:nvSpPr>
          <p:spPr>
            <a:xfrm>
              <a:off x="3031839" y="2546350"/>
              <a:ext cx="283298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123" extrusionOk="0">
                  <a:moveTo>
                    <a:pt x="19598" y="15284"/>
                  </a:moveTo>
                  <a:cubicBezTo>
                    <a:pt x="15163" y="7074"/>
                    <a:pt x="15163" y="7074"/>
                    <a:pt x="15163" y="7074"/>
                  </a:cubicBezTo>
                  <a:cubicBezTo>
                    <a:pt x="13876" y="5221"/>
                    <a:pt x="9441" y="3705"/>
                    <a:pt x="5651" y="4463"/>
                  </a:cubicBezTo>
                  <a:cubicBezTo>
                    <a:pt x="2504" y="379"/>
                    <a:pt x="2504" y="379"/>
                    <a:pt x="2504" y="379"/>
                  </a:cubicBezTo>
                  <a:cubicBezTo>
                    <a:pt x="1860" y="0"/>
                    <a:pt x="1288" y="0"/>
                    <a:pt x="644" y="0"/>
                  </a:cubicBezTo>
                  <a:cubicBezTo>
                    <a:pt x="0" y="379"/>
                    <a:pt x="0" y="758"/>
                    <a:pt x="0" y="1137"/>
                  </a:cubicBezTo>
                  <a:cubicBezTo>
                    <a:pt x="3791" y="5221"/>
                    <a:pt x="3791" y="5221"/>
                    <a:pt x="3791" y="5221"/>
                  </a:cubicBezTo>
                  <a:cubicBezTo>
                    <a:pt x="1288" y="5937"/>
                    <a:pt x="-715" y="8168"/>
                    <a:pt x="644" y="10063"/>
                  </a:cubicBezTo>
                  <a:cubicBezTo>
                    <a:pt x="4435" y="18274"/>
                    <a:pt x="4435" y="18274"/>
                    <a:pt x="4435" y="18274"/>
                  </a:cubicBezTo>
                  <a:cubicBezTo>
                    <a:pt x="5078" y="20505"/>
                    <a:pt x="9441" y="21600"/>
                    <a:pt x="13876" y="20926"/>
                  </a:cubicBezTo>
                  <a:cubicBezTo>
                    <a:pt x="18382" y="19747"/>
                    <a:pt x="20885" y="17137"/>
                    <a:pt x="19598" y="15284"/>
                  </a:cubicBezTo>
                  <a:close/>
                  <a:moveTo>
                    <a:pt x="8225" y="9347"/>
                  </a:moveTo>
                  <a:cubicBezTo>
                    <a:pt x="6938" y="9726"/>
                    <a:pt x="5651" y="9347"/>
                    <a:pt x="5078" y="8547"/>
                  </a:cubicBezTo>
                  <a:cubicBezTo>
                    <a:pt x="4435" y="7832"/>
                    <a:pt x="5078" y="6695"/>
                    <a:pt x="6294" y="6695"/>
                  </a:cubicBezTo>
                  <a:cubicBezTo>
                    <a:pt x="8225" y="6316"/>
                    <a:pt x="9441" y="6695"/>
                    <a:pt x="9441" y="7495"/>
                  </a:cubicBezTo>
                  <a:cubicBezTo>
                    <a:pt x="10085" y="8168"/>
                    <a:pt x="9441" y="9347"/>
                    <a:pt x="8225" y="9347"/>
                  </a:cubicBez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D9DCA3ED-00BF-470B-84E0-6D205DFD7C58}"/>
                </a:ext>
              </a:extLst>
            </p:cNvPr>
            <p:cNvSpPr/>
            <p:nvPr/>
          </p:nvSpPr>
          <p:spPr>
            <a:xfrm>
              <a:off x="2150390" y="4074583"/>
              <a:ext cx="293595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0" y="0"/>
                  </a:moveTo>
                  <a:cubicBezTo>
                    <a:pt x="3370" y="0"/>
                    <a:pt x="3370" y="0"/>
                    <a:pt x="3370" y="0"/>
                  </a:cubicBezTo>
                  <a:cubicBezTo>
                    <a:pt x="1302" y="0"/>
                    <a:pt x="0" y="797"/>
                    <a:pt x="0" y="1948"/>
                  </a:cubicBezTo>
                  <a:cubicBezTo>
                    <a:pt x="0" y="19210"/>
                    <a:pt x="0" y="19210"/>
                    <a:pt x="0" y="19210"/>
                  </a:cubicBezTo>
                  <a:cubicBezTo>
                    <a:pt x="0" y="20361"/>
                    <a:pt x="1302" y="21600"/>
                    <a:pt x="3370" y="21600"/>
                  </a:cubicBezTo>
                  <a:cubicBezTo>
                    <a:pt x="18230" y="21600"/>
                    <a:pt x="18230" y="21600"/>
                    <a:pt x="18230" y="21600"/>
                  </a:cubicBezTo>
                  <a:cubicBezTo>
                    <a:pt x="20298" y="21600"/>
                    <a:pt x="21600" y="20361"/>
                    <a:pt x="21600" y="19210"/>
                  </a:cubicBezTo>
                  <a:cubicBezTo>
                    <a:pt x="21600" y="1948"/>
                    <a:pt x="21600" y="1948"/>
                    <a:pt x="21600" y="1948"/>
                  </a:cubicBezTo>
                  <a:cubicBezTo>
                    <a:pt x="21600" y="797"/>
                    <a:pt x="20298" y="0"/>
                    <a:pt x="18230" y="0"/>
                  </a:cubicBezTo>
                  <a:close/>
                  <a:moveTo>
                    <a:pt x="10800" y="20361"/>
                  </a:moveTo>
                  <a:cubicBezTo>
                    <a:pt x="9421" y="20361"/>
                    <a:pt x="8119" y="19962"/>
                    <a:pt x="8119" y="19608"/>
                  </a:cubicBezTo>
                  <a:cubicBezTo>
                    <a:pt x="8119" y="18811"/>
                    <a:pt x="9421" y="18413"/>
                    <a:pt x="10800" y="18413"/>
                  </a:cubicBezTo>
                  <a:cubicBezTo>
                    <a:pt x="12179" y="18413"/>
                    <a:pt x="13481" y="18811"/>
                    <a:pt x="13481" y="19608"/>
                  </a:cubicBezTo>
                  <a:cubicBezTo>
                    <a:pt x="13481" y="19962"/>
                    <a:pt x="12179" y="20361"/>
                    <a:pt x="10800" y="20361"/>
                  </a:cubicBezTo>
                  <a:close/>
                  <a:moveTo>
                    <a:pt x="18919" y="17262"/>
                  </a:moveTo>
                  <a:cubicBezTo>
                    <a:pt x="2681" y="17262"/>
                    <a:pt x="2681" y="17262"/>
                    <a:pt x="2681" y="17262"/>
                  </a:cubicBezTo>
                  <a:cubicBezTo>
                    <a:pt x="2681" y="2744"/>
                    <a:pt x="2681" y="2744"/>
                    <a:pt x="2681" y="2744"/>
                  </a:cubicBezTo>
                  <a:cubicBezTo>
                    <a:pt x="18919" y="2744"/>
                    <a:pt x="18919" y="2744"/>
                    <a:pt x="18919" y="2744"/>
                  </a:cubicBezTo>
                  <a:lnTo>
                    <a:pt x="18919" y="172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miter lim="400000"/>
            </a:ln>
          </p:spPr>
          <p:txBody>
            <a:bodyPr lIns="22860" rIns="22860" anchor="ctr"/>
            <a:lstStyle/>
            <a:p>
              <a:pPr defTabSz="914400">
                <a:def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defRPr>
              </a:pPr>
              <a:endParaRPr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DE883D-37CE-4DF1-A6B9-CB6BA6486BBC}"/>
              </a:ext>
            </a:extLst>
          </p:cNvPr>
          <p:cNvGrpSpPr/>
          <p:nvPr/>
        </p:nvGrpSpPr>
        <p:grpSpPr>
          <a:xfrm>
            <a:off x="477086" y="440950"/>
            <a:ext cx="3454386" cy="739766"/>
            <a:chOff x="477086" y="440950"/>
            <a:chExt cx="3454386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CDA8658-48DA-4A37-AD4F-7E4A5541130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693CF073-7FF6-4456-A70B-555511B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AD0D510E-BD02-4C7B-B50D-66ACA2C4B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572488-D44F-4599-AFD9-33E69BC8AAFE}"/>
                </a:ext>
              </a:extLst>
            </p:cNvPr>
            <p:cNvSpPr txBox="1"/>
            <p:nvPr/>
          </p:nvSpPr>
          <p:spPr>
            <a:xfrm>
              <a:off x="1368612" y="499932"/>
              <a:ext cx="256286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总结</a:t>
              </a:r>
            </a:p>
          </p:txBody>
        </p:sp>
      </p:grpSp>
      <p:sp>
        <p:nvSpPr>
          <p:cNvPr id="23" name="文本框 21">
            <a:extLst>
              <a:ext uri="{FF2B5EF4-FFF2-40B4-BE49-F238E27FC236}">
                <a16:creationId xmlns:a16="http://schemas.microsoft.com/office/drawing/2014/main" id="{A43224CD-E625-4ECD-AB41-C21A5BE07C1E}"/>
              </a:ext>
            </a:extLst>
          </p:cNvPr>
          <p:cNvSpPr txBox="1"/>
          <p:nvPr/>
        </p:nvSpPr>
        <p:spPr>
          <a:xfrm>
            <a:off x="1335786" y="998142"/>
            <a:ext cx="395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conclusion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感谢您的观看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788102" y="3799676"/>
            <a:ext cx="23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汇报人：</a:t>
            </a:r>
            <a:r>
              <a:rPr lang="zh-CN" altLang="en-US" sz="24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王睿鑫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小组项目概况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130C02-8083-4568-A962-C138C2DDF99D}"/>
              </a:ext>
            </a:extLst>
          </p:cNvPr>
          <p:cNvGrpSpPr/>
          <p:nvPr/>
        </p:nvGrpSpPr>
        <p:grpSpPr>
          <a:xfrm>
            <a:off x="403955" y="231225"/>
            <a:ext cx="11384090" cy="739766"/>
            <a:chOff x="477086" y="440950"/>
            <a:chExt cx="11384090" cy="73976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776197-56E8-41D6-AE19-92B589459AD2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5" cy="324358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009E924-3C9A-4906-BAEA-9F1D2BE57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291D1DC-C13D-49CA-976E-EA66535CD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71"/>
                <a:ext cx="3334357" cy="2744290"/>
              </a:xfrm>
              <a:prstGeom prst="rect">
                <a:avLst/>
              </a:prstGeom>
            </p:spPr>
          </p:pic>
        </p:grpSp>
        <p:sp>
          <p:nvSpPr>
            <p:cNvPr id="4" name="文本框 19">
              <a:extLst>
                <a:ext uri="{FF2B5EF4-FFF2-40B4-BE49-F238E27FC236}">
                  <a16:creationId xmlns:a16="http://schemas.microsoft.com/office/drawing/2014/main" id="{8CE46FC2-C7AC-47F4-8B90-45DA7DF2730D}"/>
                </a:ext>
              </a:extLst>
            </p:cNvPr>
            <p:cNvSpPr txBox="1"/>
            <p:nvPr/>
          </p:nvSpPr>
          <p:spPr>
            <a:xfrm>
              <a:off x="1368611" y="499932"/>
              <a:ext cx="10492565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项目简介</a:t>
              </a:r>
            </a:p>
          </p:txBody>
        </p:sp>
      </p:grpSp>
      <p:sp>
        <p:nvSpPr>
          <p:cNvPr id="7" name="文本框 21">
            <a:extLst>
              <a:ext uri="{FF2B5EF4-FFF2-40B4-BE49-F238E27FC236}">
                <a16:creationId xmlns:a16="http://schemas.microsoft.com/office/drawing/2014/main" id="{2604389E-B678-4354-8535-52CBB760EDD8}"/>
              </a:ext>
            </a:extLst>
          </p:cNvPr>
          <p:cNvSpPr txBox="1"/>
          <p:nvPr/>
        </p:nvSpPr>
        <p:spPr>
          <a:xfrm>
            <a:off x="1295479" y="874982"/>
            <a:ext cx="3958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 brief introduction of our project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830A29-04B4-4AD9-AC12-3C58C4096494}"/>
              </a:ext>
            </a:extLst>
          </p:cNvPr>
          <p:cNvSpPr txBox="1"/>
          <p:nvPr/>
        </p:nvSpPr>
        <p:spPr>
          <a:xfrm>
            <a:off x="892501" y="4838999"/>
            <a:ext cx="10679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3600" b="1" dirty="0">
                <a:solidFill>
                  <a:srgbClr val="002060"/>
                </a:solidFill>
                <a:ea typeface="字魂105号-简雅黑" panose="00000500000000000000"/>
              </a:rPr>
              <a:t>本项目是一个基于智能推荐算法，集问卷发布、问卷推广和问卷数据共享为一体的社群化问卷平台。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F5D8D2-CF65-4EA9-9252-426675AEBB9D}"/>
              </a:ext>
            </a:extLst>
          </p:cNvPr>
          <p:cNvSpPr txBox="1"/>
          <p:nvPr/>
        </p:nvSpPr>
        <p:spPr>
          <a:xfrm>
            <a:off x="905164" y="1403927"/>
            <a:ext cx="6243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产品名称：吾问</a:t>
            </a:r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英文名：</a:t>
            </a:r>
            <a:r>
              <a:rPr lang="en-US" altLang="zh-CN" sz="3600" b="1" dirty="0" err="1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MyQuestionnaire</a:t>
            </a:r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88BA26-07FC-4510-BAAB-1D7B8EB2B258}"/>
              </a:ext>
            </a:extLst>
          </p:cNvPr>
          <p:cNvSpPr/>
          <p:nvPr/>
        </p:nvSpPr>
        <p:spPr>
          <a:xfrm>
            <a:off x="866152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794FD2-37E1-4356-B147-1D335C2DC51F}"/>
              </a:ext>
            </a:extLst>
          </p:cNvPr>
          <p:cNvSpPr/>
          <p:nvPr/>
        </p:nvSpPr>
        <p:spPr>
          <a:xfrm>
            <a:off x="8799868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DAEE89-E1F6-4F26-9F73-BD92CE967EEE}"/>
              </a:ext>
            </a:extLst>
          </p:cNvPr>
          <p:cNvSpPr/>
          <p:nvPr/>
        </p:nvSpPr>
        <p:spPr>
          <a:xfrm>
            <a:off x="710532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02C261-9251-42C9-A5C2-5E0F78FF8D64}"/>
              </a:ext>
            </a:extLst>
          </p:cNvPr>
          <p:cNvSpPr/>
          <p:nvPr/>
        </p:nvSpPr>
        <p:spPr>
          <a:xfrm>
            <a:off x="848874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036B0-2A9B-4BE8-B4E3-0A94ADD5D07D}"/>
              </a:ext>
            </a:extLst>
          </p:cNvPr>
          <p:cNvSpPr txBox="1"/>
          <p:nvPr/>
        </p:nvSpPr>
        <p:spPr>
          <a:xfrm>
            <a:off x="1623524" y="3653548"/>
            <a:ext cx="10210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卢凯楠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6EA857-D842-4F98-A14A-1331CB62FFE0}"/>
              </a:ext>
            </a:extLst>
          </p:cNvPr>
          <p:cNvSpPr txBox="1"/>
          <p:nvPr/>
        </p:nvSpPr>
        <p:spPr>
          <a:xfrm>
            <a:off x="9527540" y="3655695"/>
            <a:ext cx="10604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应悦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39C0F33-E958-4160-856B-8D3CC1DD9AD9}"/>
              </a:ext>
            </a:extLst>
          </p:cNvPr>
          <p:cNvCxnSpPr/>
          <p:nvPr/>
        </p:nvCxnSpPr>
        <p:spPr>
          <a:xfrm flipH="1">
            <a:off x="3866283" y="5170346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F8037C-0456-4A70-B15D-CE7A8C27F581}"/>
              </a:ext>
            </a:extLst>
          </p:cNvPr>
          <p:cNvSpPr/>
          <p:nvPr/>
        </p:nvSpPr>
        <p:spPr>
          <a:xfrm>
            <a:off x="467231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11926D6-8FF2-45DB-A801-B159CC84872D}"/>
              </a:ext>
            </a:extLst>
          </p:cNvPr>
          <p:cNvSpPr/>
          <p:nvPr/>
        </p:nvSpPr>
        <p:spPr>
          <a:xfrm>
            <a:off x="4810657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7A4A86-9021-4EE2-9AA7-514346135550}"/>
              </a:ext>
            </a:extLst>
          </p:cNvPr>
          <p:cNvSpPr txBox="1"/>
          <p:nvPr/>
        </p:nvSpPr>
        <p:spPr>
          <a:xfrm>
            <a:off x="5594058" y="3656088"/>
            <a:ext cx="10210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彭志远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F13FAD-20F3-437A-A3BC-3540A2ABBBF5}"/>
              </a:ext>
            </a:extLst>
          </p:cNvPr>
          <p:cNvGrpSpPr/>
          <p:nvPr/>
        </p:nvGrpSpPr>
        <p:grpSpPr>
          <a:xfrm>
            <a:off x="2139068" y="2596840"/>
            <a:ext cx="7917744" cy="740767"/>
            <a:chOff x="2139068" y="2596840"/>
            <a:chExt cx="7917744" cy="740767"/>
          </a:xfrm>
        </p:grpSpPr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77E2E061-3589-4D7F-9277-372148850BDF}"/>
                </a:ext>
              </a:extLst>
            </p:cNvPr>
            <p:cNvCxnSpPr/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A4F3503-5772-4F53-865D-85A94891CABB}"/>
                </a:ext>
              </a:extLst>
            </p:cNvPr>
            <p:cNvCxnSpPr/>
            <p:nvPr/>
          </p:nvCxnSpPr>
          <p:spPr>
            <a:xfrm>
              <a:off x="6105063" y="2596840"/>
              <a:ext cx="0" cy="740767"/>
            </a:xfrm>
            <a:prstGeom prst="line">
              <a:avLst/>
            </a:prstGeom>
            <a:ln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EF2B75E-4753-4E22-A8BF-CBE715CE6407}"/>
                </a:ext>
              </a:extLst>
            </p:cNvPr>
            <p:cNvCxnSpPr/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BD0324-21F5-48C1-AF92-B36CC45F9826}"/>
              </a:ext>
            </a:extLst>
          </p:cNvPr>
          <p:cNvSpPr/>
          <p:nvPr/>
        </p:nvSpPr>
        <p:spPr>
          <a:xfrm>
            <a:off x="711503" y="480801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DF61A8-43E9-42D6-8042-DFC336C842D7}"/>
              </a:ext>
            </a:extLst>
          </p:cNvPr>
          <p:cNvSpPr/>
          <p:nvPr/>
        </p:nvSpPr>
        <p:spPr>
          <a:xfrm>
            <a:off x="4681379" y="4808450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588794-DB27-4D6B-A8F6-EE56B89620D3}"/>
              </a:ext>
            </a:extLst>
          </p:cNvPr>
          <p:cNvSpPr/>
          <p:nvPr/>
        </p:nvSpPr>
        <p:spPr>
          <a:xfrm>
            <a:off x="8651254" y="4808888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BA6AEB-7956-4DA8-9EF3-FCAA530BC60D}"/>
              </a:ext>
            </a:extLst>
          </p:cNvPr>
          <p:cNvCxnSpPr/>
          <p:nvPr/>
        </p:nvCxnSpPr>
        <p:spPr>
          <a:xfrm>
            <a:off x="2134216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FFA915-F7A2-4E09-9DEA-D17ED9EDDBFE}"/>
              </a:ext>
            </a:extLst>
          </p:cNvPr>
          <p:cNvCxnSpPr/>
          <p:nvPr/>
        </p:nvCxnSpPr>
        <p:spPr>
          <a:xfrm>
            <a:off x="6095999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88858B-81D6-462D-8A5A-FF7EA2D44DE9}"/>
              </a:ext>
            </a:extLst>
          </p:cNvPr>
          <p:cNvCxnSpPr/>
          <p:nvPr/>
        </p:nvCxnSpPr>
        <p:spPr>
          <a:xfrm>
            <a:off x="10057782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1B6A09-603E-40E6-BB86-40857332F69C}"/>
              </a:ext>
            </a:extLst>
          </p:cNvPr>
          <p:cNvSpPr txBox="1"/>
          <p:nvPr/>
        </p:nvSpPr>
        <p:spPr>
          <a:xfrm>
            <a:off x="4929505" y="4925695"/>
            <a:ext cx="233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张秋菊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EFA9B8-4ECC-4C3B-AC8C-25E385FF50AE}"/>
              </a:ext>
            </a:extLst>
          </p:cNvPr>
          <p:cNvSpPr txBox="1"/>
          <p:nvPr/>
        </p:nvSpPr>
        <p:spPr>
          <a:xfrm>
            <a:off x="9228455" y="4956175"/>
            <a:ext cx="1713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朱雪月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DDF4D1A-05A3-4DA7-A745-BBA65624BFDF}"/>
              </a:ext>
            </a:extLst>
          </p:cNvPr>
          <p:cNvCxnSpPr/>
          <p:nvPr/>
        </p:nvCxnSpPr>
        <p:spPr>
          <a:xfrm flipH="1">
            <a:off x="7836159" y="5170784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C5751AC-F785-473A-A661-C6D1E4EEAB2B}"/>
              </a:ext>
            </a:extLst>
          </p:cNvPr>
          <p:cNvGrpSpPr/>
          <p:nvPr/>
        </p:nvGrpSpPr>
        <p:grpSpPr>
          <a:xfrm>
            <a:off x="3340293" y="1701215"/>
            <a:ext cx="5511413" cy="724668"/>
            <a:chOff x="3340293" y="1701215"/>
            <a:chExt cx="5511413" cy="72466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BAC3352-332F-4825-A44B-BDBF64044C8C}"/>
                </a:ext>
              </a:extLst>
            </p:cNvPr>
            <p:cNvSpPr/>
            <p:nvPr/>
          </p:nvSpPr>
          <p:spPr>
            <a:xfrm>
              <a:off x="3340293" y="1701215"/>
              <a:ext cx="5511413" cy="72466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5CEE24-911D-4EAD-AF60-A178239AD5A1}"/>
                </a:ext>
              </a:extLst>
            </p:cNvPr>
            <p:cNvSpPr txBox="1"/>
            <p:nvPr/>
          </p:nvSpPr>
          <p:spPr>
            <a:xfrm>
              <a:off x="5099117" y="1833352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组长：王睿鑫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769EF98-F528-44AB-A2B1-45E20D205C00}"/>
                </a:ext>
              </a:extLst>
            </p:cNvPr>
            <p:cNvGrpSpPr/>
            <p:nvPr/>
          </p:nvGrpSpPr>
          <p:grpSpPr>
            <a:xfrm>
              <a:off x="3458207" y="1809619"/>
              <a:ext cx="507861" cy="507861"/>
              <a:chOff x="3458208" y="2477276"/>
              <a:chExt cx="507861" cy="50786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0B633C2-F365-46DE-ACC4-EF54A8A733FE}"/>
                  </a:ext>
                </a:extLst>
              </p:cNvPr>
              <p:cNvSpPr/>
              <p:nvPr/>
            </p:nvSpPr>
            <p:spPr>
              <a:xfrm>
                <a:off x="3458208" y="2477276"/>
                <a:ext cx="507861" cy="507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3EBFFDD2-7ABB-46A1-9DD4-C09CF4FC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763" y="2594831"/>
                <a:ext cx="306000" cy="306000"/>
              </a:xfrm>
              <a:prstGeom prst="rect">
                <a:avLst/>
              </a:prstGeom>
            </p:spPr>
          </p:pic>
        </p:grpSp>
      </p:grpSp>
      <p:sp>
        <p:nvSpPr>
          <p:cNvPr id="31" name="cogwheel_45188">
            <a:extLst>
              <a:ext uri="{FF2B5EF4-FFF2-40B4-BE49-F238E27FC236}">
                <a16:creationId xmlns:a16="http://schemas.microsoft.com/office/drawing/2014/main" id="{FA1FBBB4-C9D2-4988-94E2-5B4A95F0E4C6}"/>
              </a:ext>
            </a:extLst>
          </p:cNvPr>
          <p:cNvSpPr>
            <a:spLocks noChangeAspect="1"/>
          </p:cNvSpPr>
          <p:nvPr/>
        </p:nvSpPr>
        <p:spPr bwMode="auto">
          <a:xfrm>
            <a:off x="948507" y="3734967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2" name="businessman_126340">
            <a:extLst>
              <a:ext uri="{FF2B5EF4-FFF2-40B4-BE49-F238E27FC236}">
                <a16:creationId xmlns:a16="http://schemas.microsoft.com/office/drawing/2014/main" id="{465118EE-972F-49D2-B353-187978612937}"/>
              </a:ext>
            </a:extLst>
          </p:cNvPr>
          <p:cNvSpPr>
            <a:spLocks noChangeAspect="1"/>
          </p:cNvSpPr>
          <p:nvPr/>
        </p:nvSpPr>
        <p:spPr bwMode="auto">
          <a:xfrm>
            <a:off x="8886481" y="3732577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3" name="hand-graving-smartphone_21520">
            <a:extLst>
              <a:ext uri="{FF2B5EF4-FFF2-40B4-BE49-F238E27FC236}">
                <a16:creationId xmlns:a16="http://schemas.microsoft.com/office/drawing/2014/main" id="{73A1F122-EB77-4746-8F21-3BF7916E4E17}"/>
              </a:ext>
            </a:extLst>
          </p:cNvPr>
          <p:cNvSpPr>
            <a:spLocks noChangeAspect="1"/>
          </p:cNvSpPr>
          <p:nvPr/>
        </p:nvSpPr>
        <p:spPr bwMode="auto">
          <a:xfrm>
            <a:off x="4898220" y="3691677"/>
            <a:ext cx="294066" cy="304066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AC7D40E-1595-47B1-9B21-5272A9EA85A1}"/>
              </a:ext>
            </a:extLst>
          </p:cNvPr>
          <p:cNvGrpSpPr/>
          <p:nvPr/>
        </p:nvGrpSpPr>
        <p:grpSpPr>
          <a:xfrm>
            <a:off x="477086" y="440950"/>
            <a:ext cx="3454386" cy="739766"/>
            <a:chOff x="477086" y="440950"/>
            <a:chExt cx="3454386" cy="73976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35E441A-5DE5-4D5F-B403-703869C4B836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57C3DB24-0A05-4F6C-AAAD-62485510E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0097D293-BA79-423B-A45C-4DC98CC25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36" name="文本框 19">
              <a:extLst>
                <a:ext uri="{FF2B5EF4-FFF2-40B4-BE49-F238E27FC236}">
                  <a16:creationId xmlns:a16="http://schemas.microsoft.com/office/drawing/2014/main" id="{ABF200E0-924B-475C-93D7-C2373BA5A0F6}"/>
                </a:ext>
              </a:extLst>
            </p:cNvPr>
            <p:cNvSpPr txBox="1"/>
            <p:nvPr/>
          </p:nvSpPr>
          <p:spPr>
            <a:xfrm>
              <a:off x="1368612" y="499932"/>
              <a:ext cx="2562860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创造</a:t>
              </a:r>
              <a:r>
                <a:rPr lang="en-US" altLang="zh-CN" sz="32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1024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EB1F07B3-CA38-46AE-85C2-C346EC52767B}"/>
              </a:ext>
            </a:extLst>
          </p:cNvPr>
          <p:cNvSpPr txBox="1"/>
          <p:nvPr/>
        </p:nvSpPr>
        <p:spPr>
          <a:xfrm>
            <a:off x="1763224" y="4971173"/>
            <a:ext cx="741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闫羽</a:t>
            </a:r>
          </a:p>
        </p:txBody>
      </p:sp>
    </p:spTree>
    <p:extLst>
      <p:ext uri="{BB962C8B-B14F-4D97-AF65-F5344CB8AC3E}">
        <p14:creationId xmlns:p14="http://schemas.microsoft.com/office/powerpoint/2010/main" val="3537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22" grpId="0"/>
      <p:bldP spid="23" grpId="0"/>
      <p:bldP spid="31" grpId="0" animBg="1"/>
      <p:bldP spid="32" grpId="0" animBg="1"/>
      <p:bldP spid="33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初步软件需求分析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317F01-D8FD-4688-8762-9BF49F76E736}"/>
              </a:ext>
            </a:extLst>
          </p:cNvPr>
          <p:cNvSpPr/>
          <p:nvPr/>
        </p:nvSpPr>
        <p:spPr>
          <a:xfrm>
            <a:off x="866152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2C16948-FF01-4F05-9AEF-0C8042C16934}"/>
              </a:ext>
            </a:extLst>
          </p:cNvPr>
          <p:cNvSpPr/>
          <p:nvPr/>
        </p:nvSpPr>
        <p:spPr>
          <a:xfrm>
            <a:off x="8799868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2BD6D-B07E-43A1-92BA-B3931EA3D0AA}"/>
              </a:ext>
            </a:extLst>
          </p:cNvPr>
          <p:cNvSpPr/>
          <p:nvPr/>
        </p:nvSpPr>
        <p:spPr>
          <a:xfrm>
            <a:off x="710532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A52FBCC-A92D-4828-896B-4996BD3A8097}"/>
              </a:ext>
            </a:extLst>
          </p:cNvPr>
          <p:cNvSpPr/>
          <p:nvPr/>
        </p:nvSpPr>
        <p:spPr>
          <a:xfrm>
            <a:off x="848874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91E2AE-8E47-4E5C-A893-E8B120BCB3D1}"/>
              </a:ext>
            </a:extLst>
          </p:cNvPr>
          <p:cNvSpPr txBox="1"/>
          <p:nvPr/>
        </p:nvSpPr>
        <p:spPr>
          <a:xfrm>
            <a:off x="1418963" y="3730455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用户对于问卷调查的需求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D1B098-F82C-42EC-8E22-A2B954084C19}"/>
              </a:ext>
            </a:extLst>
          </p:cNvPr>
          <p:cNvSpPr txBox="1"/>
          <p:nvPr/>
        </p:nvSpPr>
        <p:spPr>
          <a:xfrm>
            <a:off x="9201683" y="3733576"/>
            <a:ext cx="234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现有平台问卷难以大范围推广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5B8B0B-50E2-483C-81AD-473AF10496DE}"/>
              </a:ext>
            </a:extLst>
          </p:cNvPr>
          <p:cNvCxnSpPr>
            <a:cxnSpLocks/>
          </p:cNvCxnSpPr>
          <p:nvPr/>
        </p:nvCxnSpPr>
        <p:spPr>
          <a:xfrm flipH="1">
            <a:off x="3866283" y="5170346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971B5E-22B7-4820-A1F2-6ED7DA2C2331}"/>
              </a:ext>
            </a:extLst>
          </p:cNvPr>
          <p:cNvSpPr/>
          <p:nvPr/>
        </p:nvSpPr>
        <p:spPr>
          <a:xfrm>
            <a:off x="4672315" y="350856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F0858E-894D-4367-B0E0-5DE31BD62D0F}"/>
              </a:ext>
            </a:extLst>
          </p:cNvPr>
          <p:cNvSpPr/>
          <p:nvPr/>
        </p:nvSpPr>
        <p:spPr>
          <a:xfrm>
            <a:off x="4810657" y="3616966"/>
            <a:ext cx="507861" cy="507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86097-B9AE-47C0-8AFF-EE0CF50E21EA}"/>
              </a:ext>
            </a:extLst>
          </p:cNvPr>
          <p:cNvSpPr txBox="1"/>
          <p:nvPr/>
        </p:nvSpPr>
        <p:spPr>
          <a:xfrm>
            <a:off x="5330628" y="3673763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无法获取他人数据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CE7A1-DF4B-4DAB-B0D6-6965E0DE5835}"/>
              </a:ext>
            </a:extLst>
          </p:cNvPr>
          <p:cNvGrpSpPr/>
          <p:nvPr/>
        </p:nvGrpSpPr>
        <p:grpSpPr>
          <a:xfrm>
            <a:off x="2139068" y="2596840"/>
            <a:ext cx="7917744" cy="740767"/>
            <a:chOff x="2139068" y="2596840"/>
            <a:chExt cx="7917744" cy="740767"/>
          </a:xfrm>
        </p:grpSpPr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2B5265F3-D487-411B-8B1B-CB9F89F67B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065BECC-1E50-476D-8D50-6C5F638835A0}"/>
                </a:ext>
              </a:extLst>
            </p:cNvPr>
            <p:cNvCxnSpPr>
              <a:cxnSpLocks/>
            </p:cNvCxnSpPr>
            <p:nvPr/>
          </p:nvCxnSpPr>
          <p:spPr>
            <a:xfrm>
              <a:off x="6105063" y="2596840"/>
              <a:ext cx="0" cy="740767"/>
            </a:xfrm>
            <a:prstGeom prst="line">
              <a:avLst/>
            </a:prstGeom>
            <a:ln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068DD0D-0D56-46CD-947D-99636A5D8CB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6350">
              <a:solidFill>
                <a:schemeClr val="tx2">
                  <a:alpha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426EAD3-8D8E-4FF8-84F8-90A4FBCA3BD2}"/>
              </a:ext>
            </a:extLst>
          </p:cNvPr>
          <p:cNvSpPr/>
          <p:nvPr/>
        </p:nvSpPr>
        <p:spPr>
          <a:xfrm>
            <a:off x="711503" y="4808012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29AC021-C467-4060-A9D7-9F933F3CA881}"/>
              </a:ext>
            </a:extLst>
          </p:cNvPr>
          <p:cNvSpPr/>
          <p:nvPr/>
        </p:nvSpPr>
        <p:spPr>
          <a:xfrm>
            <a:off x="4681379" y="4808450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用户想要获取数据，只能依靠自己发布问卷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189CAF-BF2E-4B82-80F5-4003507DA74E}"/>
              </a:ext>
            </a:extLst>
          </p:cNvPr>
          <p:cNvSpPr/>
          <p:nvPr/>
        </p:nvSpPr>
        <p:spPr>
          <a:xfrm>
            <a:off x="8651254" y="4808888"/>
            <a:ext cx="2847368" cy="7246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B280B1B-6DEA-462E-985B-7C13A989EAAB}"/>
              </a:ext>
            </a:extLst>
          </p:cNvPr>
          <p:cNvCxnSpPr>
            <a:cxnSpLocks/>
          </p:cNvCxnSpPr>
          <p:nvPr/>
        </p:nvCxnSpPr>
        <p:spPr>
          <a:xfrm>
            <a:off x="2134216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C1E4B1-43BF-48D5-8C6F-D8DE48692482}"/>
              </a:ext>
            </a:extLst>
          </p:cNvPr>
          <p:cNvCxnSpPr>
            <a:cxnSpLocks/>
          </p:cNvCxnSpPr>
          <p:nvPr/>
        </p:nvCxnSpPr>
        <p:spPr>
          <a:xfrm>
            <a:off x="6095999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7E3E350-A6A0-470A-B8D4-18F7DB08D136}"/>
              </a:ext>
            </a:extLst>
          </p:cNvPr>
          <p:cNvCxnSpPr>
            <a:cxnSpLocks/>
          </p:cNvCxnSpPr>
          <p:nvPr/>
        </p:nvCxnSpPr>
        <p:spPr>
          <a:xfrm>
            <a:off x="10057782" y="4377894"/>
            <a:ext cx="0" cy="285454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0977A9E-0B6B-4105-97C6-0B1AC5E1B2BC}"/>
              </a:ext>
            </a:extLst>
          </p:cNvPr>
          <p:cNvSpPr txBox="1"/>
          <p:nvPr/>
        </p:nvSpPr>
        <p:spPr>
          <a:xfrm>
            <a:off x="1053764" y="4885937"/>
            <a:ext cx="217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日常生活中，很多时候我们都需要通过问卷调查获取大量所需数据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43DFCA-5198-4237-A2CA-F8419F0408C3}"/>
              </a:ext>
            </a:extLst>
          </p:cNvPr>
          <p:cNvSpPr txBox="1"/>
          <p:nvPr/>
        </p:nvSpPr>
        <p:spPr>
          <a:xfrm>
            <a:off x="8661525" y="4950589"/>
            <a:ext cx="284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现存平台对于问卷的推广都需要花费一定的成本，且大范围推广难度大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4332AD8-3011-45D2-AEF4-0C1FB5C05675}"/>
              </a:ext>
            </a:extLst>
          </p:cNvPr>
          <p:cNvCxnSpPr>
            <a:cxnSpLocks/>
          </p:cNvCxnSpPr>
          <p:nvPr/>
        </p:nvCxnSpPr>
        <p:spPr>
          <a:xfrm flipH="1">
            <a:off x="7836159" y="5170784"/>
            <a:ext cx="457806" cy="0"/>
          </a:xfrm>
          <a:prstGeom prst="line">
            <a:avLst/>
          </a:prstGeom>
          <a:ln>
            <a:solidFill>
              <a:schemeClr val="tx2">
                <a:alpha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4E434CB-CBD3-4AC9-A844-19773B12404D}"/>
              </a:ext>
            </a:extLst>
          </p:cNvPr>
          <p:cNvGrpSpPr/>
          <p:nvPr/>
        </p:nvGrpSpPr>
        <p:grpSpPr>
          <a:xfrm>
            <a:off x="3340293" y="1701215"/>
            <a:ext cx="5511413" cy="724668"/>
            <a:chOff x="3340293" y="1701215"/>
            <a:chExt cx="5511413" cy="72466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7DFFAE1-EDF1-41DA-AB9C-8158C820FF07}"/>
                </a:ext>
              </a:extLst>
            </p:cNvPr>
            <p:cNvSpPr/>
            <p:nvPr/>
          </p:nvSpPr>
          <p:spPr>
            <a:xfrm>
              <a:off x="3340293" y="1701215"/>
              <a:ext cx="5511413" cy="72466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386A99-32FC-4A18-B2CE-036C1C3323E9}"/>
                </a:ext>
              </a:extLst>
            </p:cNvPr>
            <p:cNvSpPr txBox="1"/>
            <p:nvPr/>
          </p:nvSpPr>
          <p:spPr>
            <a:xfrm>
              <a:off x="4695997" y="1832717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社群化的问卷发布网站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C082001-6E68-4A5C-958E-6419AD0D0520}"/>
                </a:ext>
              </a:extLst>
            </p:cNvPr>
            <p:cNvGrpSpPr/>
            <p:nvPr/>
          </p:nvGrpSpPr>
          <p:grpSpPr>
            <a:xfrm>
              <a:off x="3458207" y="1809619"/>
              <a:ext cx="507861" cy="507861"/>
              <a:chOff x="3458208" y="2477276"/>
              <a:chExt cx="507861" cy="507861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7273E7A-4282-48AB-9451-FEF53AD08493}"/>
                  </a:ext>
                </a:extLst>
              </p:cNvPr>
              <p:cNvSpPr/>
              <p:nvPr/>
            </p:nvSpPr>
            <p:spPr>
              <a:xfrm>
                <a:off x="3458208" y="2477276"/>
                <a:ext cx="507861" cy="507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F257B95-DAAC-40F2-BA2C-1FF424845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763" y="2594831"/>
                <a:ext cx="306000" cy="306000"/>
              </a:xfrm>
              <a:prstGeom prst="rect">
                <a:avLst/>
              </a:prstGeom>
            </p:spPr>
          </p:pic>
        </p:grpSp>
      </p:grpSp>
      <p:sp>
        <p:nvSpPr>
          <p:cNvPr id="40" name="cogwheel_45188">
            <a:extLst>
              <a:ext uri="{FF2B5EF4-FFF2-40B4-BE49-F238E27FC236}">
                <a16:creationId xmlns:a16="http://schemas.microsoft.com/office/drawing/2014/main" id="{BDE3576E-6344-428D-B3D3-722B93930685}"/>
              </a:ext>
            </a:extLst>
          </p:cNvPr>
          <p:cNvSpPr>
            <a:spLocks noChangeAspect="1"/>
          </p:cNvSpPr>
          <p:nvPr/>
        </p:nvSpPr>
        <p:spPr bwMode="auto">
          <a:xfrm>
            <a:off x="948507" y="3734967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1" name="businessman_126340">
            <a:extLst>
              <a:ext uri="{FF2B5EF4-FFF2-40B4-BE49-F238E27FC236}">
                <a16:creationId xmlns:a16="http://schemas.microsoft.com/office/drawing/2014/main" id="{EAB0DE8A-F520-42EB-BE66-912535273910}"/>
              </a:ext>
            </a:extLst>
          </p:cNvPr>
          <p:cNvSpPr>
            <a:spLocks noChangeAspect="1"/>
          </p:cNvSpPr>
          <p:nvPr/>
        </p:nvSpPr>
        <p:spPr bwMode="auto">
          <a:xfrm>
            <a:off x="8886481" y="3732577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2" name="hand-graving-smartphone_21520">
            <a:extLst>
              <a:ext uri="{FF2B5EF4-FFF2-40B4-BE49-F238E27FC236}">
                <a16:creationId xmlns:a16="http://schemas.microsoft.com/office/drawing/2014/main" id="{743F12AA-CE5B-454B-AF63-CCB2BF5DE278}"/>
              </a:ext>
            </a:extLst>
          </p:cNvPr>
          <p:cNvSpPr>
            <a:spLocks noChangeAspect="1"/>
          </p:cNvSpPr>
          <p:nvPr/>
        </p:nvSpPr>
        <p:spPr bwMode="auto">
          <a:xfrm>
            <a:off x="4898220" y="3691677"/>
            <a:ext cx="294066" cy="304066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62DABBA-5AE9-43B2-84D5-C647D90B3C60}"/>
              </a:ext>
            </a:extLst>
          </p:cNvPr>
          <p:cNvGrpSpPr/>
          <p:nvPr/>
        </p:nvGrpSpPr>
        <p:grpSpPr>
          <a:xfrm>
            <a:off x="477086" y="440950"/>
            <a:ext cx="4858586" cy="739766"/>
            <a:chOff x="477086" y="440950"/>
            <a:chExt cx="4858586" cy="73976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9530FB2-12E1-4C08-8934-CF7FC6BA0AA5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236F7DB-27EB-43CB-A336-DC8734592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A16CAD3D-BB01-426E-A40D-2E83D886A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4B4C561-FEC4-438E-AB14-25BBDC8C7B5E}"/>
                </a:ext>
              </a:extLst>
            </p:cNvPr>
            <p:cNvGrpSpPr/>
            <p:nvPr/>
          </p:nvGrpSpPr>
          <p:grpSpPr>
            <a:xfrm>
              <a:off x="1368612" y="499932"/>
              <a:ext cx="3967060" cy="666548"/>
              <a:chOff x="408010" y="2894112"/>
              <a:chExt cx="3967060" cy="666548"/>
            </a:xfrm>
          </p:grpSpPr>
          <p:sp>
            <p:nvSpPr>
              <p:cNvPr id="46" name="文本框 21">
                <a:extLst>
                  <a:ext uri="{FF2B5EF4-FFF2-40B4-BE49-F238E27FC236}">
                    <a16:creationId xmlns:a16="http://schemas.microsoft.com/office/drawing/2014/main" id="{7FF684B6-B813-41C0-A315-5AAEAC1413C6}"/>
                  </a:ext>
                </a:extLst>
              </p:cNvPr>
              <p:cNvSpPr txBox="1"/>
              <p:nvPr/>
            </p:nvSpPr>
            <p:spPr>
              <a:xfrm>
                <a:off x="416368" y="3306744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5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Need Analysis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7" name="文本框 19">
                <a:extLst>
                  <a:ext uri="{FF2B5EF4-FFF2-40B4-BE49-F238E27FC236}">
                    <a16:creationId xmlns:a16="http://schemas.microsoft.com/office/drawing/2014/main" id="{7D381529-AE7B-4ADC-9BF1-1FF49771A31B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需求分析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1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38" grpId="0" animBg="1"/>
      <p:bldP spid="10" grpId="0"/>
      <p:bldP spid="11" grpId="0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5" grpId="0"/>
      <p:bldP spid="27" grpId="0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9A87F837-AF59-491D-8A40-EDBBE029ECD8}"/>
              </a:ext>
            </a:extLst>
          </p:cNvPr>
          <p:cNvSpPr/>
          <p:nvPr/>
        </p:nvSpPr>
        <p:spPr>
          <a:xfrm>
            <a:off x="746014" y="2979159"/>
            <a:ext cx="2651270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本产品在初期设计上于现存发布问卷网站“问卷星”有一定的区别。</a:t>
            </a: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具体体现在以下几个方面。</a:t>
            </a: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其他我们就借鉴了问卷星网站的优势，比如问卷生成时结果的可视化等。</a:t>
            </a:r>
            <a:endParaRPr lang="en-US" altLang="zh-CN" sz="1400" kern="1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169A929-DCCD-4289-82C2-DB8433D32D3D}"/>
              </a:ext>
            </a:extLst>
          </p:cNvPr>
          <p:cNvCxnSpPr>
            <a:cxnSpLocks/>
          </p:cNvCxnSpPr>
          <p:nvPr/>
        </p:nvCxnSpPr>
        <p:spPr>
          <a:xfrm>
            <a:off x="840180" y="2813376"/>
            <a:ext cx="692150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4D4A088-6BE3-4286-8995-C2507739A629}"/>
              </a:ext>
            </a:extLst>
          </p:cNvPr>
          <p:cNvSpPr txBox="1"/>
          <p:nvPr/>
        </p:nvSpPr>
        <p:spPr>
          <a:xfrm>
            <a:off x="746014" y="2330375"/>
            <a:ext cx="27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与市场同类产品对比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650EFF-CF8B-4776-A666-25D591147569}"/>
              </a:ext>
            </a:extLst>
          </p:cNvPr>
          <p:cNvGrpSpPr/>
          <p:nvPr/>
        </p:nvGrpSpPr>
        <p:grpSpPr>
          <a:xfrm>
            <a:off x="4048868" y="1789004"/>
            <a:ext cx="7947384" cy="4197536"/>
            <a:chOff x="4048868" y="1789004"/>
            <a:chExt cx="7947384" cy="41975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8E901-941D-463C-A528-22D9D27CC3CB}"/>
                </a:ext>
              </a:extLst>
            </p:cNvPr>
            <p:cNvGrpSpPr/>
            <p:nvPr/>
          </p:nvGrpSpPr>
          <p:grpSpPr>
            <a:xfrm>
              <a:off x="8478969" y="4129705"/>
              <a:ext cx="2931494" cy="1454072"/>
              <a:chOff x="7996376" y="4129705"/>
              <a:chExt cx="2931494" cy="14540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78D147-B111-4DF2-BBD7-0427B7528EAF}"/>
                  </a:ext>
                </a:extLst>
              </p:cNvPr>
              <p:cNvSpPr/>
              <p:nvPr/>
            </p:nvSpPr>
            <p:spPr>
              <a:xfrm>
                <a:off x="8578286" y="5042804"/>
                <a:ext cx="2349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个性化问卷推荐算法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" name="Line 21">
                <a:extLst>
                  <a:ext uri="{FF2B5EF4-FFF2-40B4-BE49-F238E27FC236}">
                    <a16:creationId xmlns:a16="http://schemas.microsoft.com/office/drawing/2014/main" id="{F6C7783E-27CC-49DB-8FBE-6AD137716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0648" y="4129705"/>
                <a:ext cx="0" cy="72364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D3224F65-004B-47A5-9EA8-0208E24D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376" y="4891774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72684B3-7D0F-40C2-8EC8-4DB3C31F235D}"/>
                  </a:ext>
                </a:extLst>
              </p:cNvPr>
              <p:cNvGrpSpPr/>
              <p:nvPr/>
            </p:nvGrpSpPr>
            <p:grpSpPr>
              <a:xfrm>
                <a:off x="8130136" y="5046633"/>
                <a:ext cx="415360" cy="420161"/>
                <a:chOff x="7562850" y="3016250"/>
                <a:chExt cx="823913" cy="833438"/>
              </a:xfrm>
              <a:solidFill>
                <a:schemeClr val="bg1"/>
              </a:solidFill>
              <a:effectLst/>
            </p:grpSpPr>
            <p:sp>
              <p:nvSpPr>
                <p:cNvPr id="9" name="Freeform 3435">
                  <a:extLst>
                    <a:ext uri="{FF2B5EF4-FFF2-40B4-BE49-F238E27FC236}">
                      <a16:creationId xmlns:a16="http://schemas.microsoft.com/office/drawing/2014/main" id="{84EC165F-509F-4710-9BB9-F4FC87589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6050" y="3609975"/>
                  <a:ext cx="34925" cy="38100"/>
                </a:xfrm>
                <a:custGeom>
                  <a:avLst/>
                  <a:gdLst>
                    <a:gd name="T0" fmla="*/ 8 w 22"/>
                    <a:gd name="T1" fmla="*/ 24 h 24"/>
                    <a:gd name="T2" fmla="*/ 0 w 22"/>
                    <a:gd name="T3" fmla="*/ 14 h 24"/>
                    <a:gd name="T4" fmla="*/ 14 w 22"/>
                    <a:gd name="T5" fmla="*/ 0 h 24"/>
                    <a:gd name="T6" fmla="*/ 22 w 22"/>
                    <a:gd name="T7" fmla="*/ 9 h 24"/>
                    <a:gd name="T8" fmla="*/ 8 w 2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4">
                      <a:moveTo>
                        <a:pt x="8" y="24"/>
                      </a:move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2" y="9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" name="Freeform 3436">
                  <a:extLst>
                    <a:ext uri="{FF2B5EF4-FFF2-40B4-BE49-F238E27FC236}">
                      <a16:creationId xmlns:a16="http://schemas.microsoft.com/office/drawing/2014/main" id="{4CFFC305-CFA1-4CD4-9FE1-55948889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3624263"/>
                  <a:ext cx="61913" cy="61913"/>
                </a:xfrm>
                <a:custGeom>
                  <a:avLst/>
                  <a:gdLst>
                    <a:gd name="T0" fmla="*/ 18 w 36"/>
                    <a:gd name="T1" fmla="*/ 36 h 36"/>
                    <a:gd name="T2" fmla="*/ 5 w 36"/>
                    <a:gd name="T3" fmla="*/ 31 h 36"/>
                    <a:gd name="T4" fmla="*/ 0 w 36"/>
                    <a:gd name="T5" fmla="*/ 18 h 36"/>
                    <a:gd name="T6" fmla="*/ 5 w 36"/>
                    <a:gd name="T7" fmla="*/ 5 h 36"/>
                    <a:gd name="T8" fmla="*/ 5 w 36"/>
                    <a:gd name="T9" fmla="*/ 5 h 36"/>
                    <a:gd name="T10" fmla="*/ 18 w 36"/>
                    <a:gd name="T11" fmla="*/ 0 h 36"/>
                    <a:gd name="T12" fmla="*/ 31 w 36"/>
                    <a:gd name="T13" fmla="*/ 5 h 36"/>
                    <a:gd name="T14" fmla="*/ 36 w 36"/>
                    <a:gd name="T15" fmla="*/ 18 h 36"/>
                    <a:gd name="T16" fmla="*/ 31 w 36"/>
                    <a:gd name="T17" fmla="*/ 31 h 36"/>
                    <a:gd name="T18" fmla="*/ 18 w 36"/>
                    <a:gd name="T19" fmla="*/ 36 h 36"/>
                    <a:gd name="T20" fmla="*/ 18 w 36"/>
                    <a:gd name="T21" fmla="*/ 12 h 36"/>
                    <a:gd name="T22" fmla="*/ 14 w 36"/>
                    <a:gd name="T23" fmla="*/ 14 h 36"/>
                    <a:gd name="T24" fmla="*/ 14 w 36"/>
                    <a:gd name="T25" fmla="*/ 14 h 36"/>
                    <a:gd name="T26" fmla="*/ 12 w 36"/>
                    <a:gd name="T27" fmla="*/ 18 h 36"/>
                    <a:gd name="T28" fmla="*/ 14 w 36"/>
                    <a:gd name="T29" fmla="*/ 22 h 36"/>
                    <a:gd name="T30" fmla="*/ 23 w 36"/>
                    <a:gd name="T31" fmla="*/ 22 h 36"/>
                    <a:gd name="T32" fmla="*/ 24 w 36"/>
                    <a:gd name="T33" fmla="*/ 18 h 36"/>
                    <a:gd name="T34" fmla="*/ 23 w 36"/>
                    <a:gd name="T35" fmla="*/ 14 h 36"/>
                    <a:gd name="T36" fmla="*/ 18 w 36"/>
                    <a:gd name="T37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13" y="36"/>
                        <a:pt x="9" y="34"/>
                        <a:pt x="5" y="31"/>
                      </a:cubicBezTo>
                      <a:cubicBezTo>
                        <a:pt x="2" y="27"/>
                        <a:pt x="0" y="23"/>
                        <a:pt x="0" y="18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9" y="2"/>
                        <a:pt x="13" y="0"/>
                        <a:pt x="18" y="0"/>
                      </a:cubicBezTo>
                      <a:cubicBezTo>
                        <a:pt x="23" y="0"/>
                        <a:pt x="28" y="2"/>
                        <a:pt x="31" y="5"/>
                      </a:cubicBezTo>
                      <a:cubicBezTo>
                        <a:pt x="34" y="8"/>
                        <a:pt x="36" y="13"/>
                        <a:pt x="36" y="18"/>
                      </a:cubicBezTo>
                      <a:cubicBezTo>
                        <a:pt x="36" y="23"/>
                        <a:pt x="34" y="27"/>
                        <a:pt x="31" y="31"/>
                      </a:cubicBezTo>
                      <a:cubicBezTo>
                        <a:pt x="28" y="34"/>
                        <a:pt x="23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7" y="12"/>
                        <a:pt x="15" y="12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3" y="15"/>
                        <a:pt x="12" y="16"/>
                        <a:pt x="12" y="18"/>
                      </a:cubicBezTo>
                      <a:cubicBezTo>
                        <a:pt x="12" y="19"/>
                        <a:pt x="13" y="21"/>
                        <a:pt x="14" y="22"/>
                      </a:cubicBezTo>
                      <a:cubicBezTo>
                        <a:pt x="16" y="24"/>
                        <a:pt x="20" y="24"/>
                        <a:pt x="23" y="22"/>
                      </a:cubicBezTo>
                      <a:cubicBezTo>
                        <a:pt x="24" y="21"/>
                        <a:pt x="24" y="19"/>
                        <a:pt x="24" y="18"/>
                      </a:cubicBezTo>
                      <a:cubicBezTo>
                        <a:pt x="24" y="16"/>
                        <a:pt x="24" y="15"/>
                        <a:pt x="23" y="14"/>
                      </a:cubicBezTo>
                      <a:cubicBezTo>
                        <a:pt x="21" y="12"/>
                        <a:pt x="20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" name="Freeform 3437">
                  <a:extLst>
                    <a:ext uri="{FF2B5EF4-FFF2-40B4-BE49-F238E27FC236}">
                      <a16:creationId xmlns:a16="http://schemas.microsoft.com/office/drawing/2014/main" id="{6E1C9884-6C3E-4E6C-BF53-7E5B53C15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3975" y="3654425"/>
                  <a:ext cx="84138" cy="84138"/>
                </a:xfrm>
                <a:custGeom>
                  <a:avLst/>
                  <a:gdLst>
                    <a:gd name="T0" fmla="*/ 49 w 49"/>
                    <a:gd name="T1" fmla="*/ 49 h 49"/>
                    <a:gd name="T2" fmla="*/ 15 w 49"/>
                    <a:gd name="T3" fmla="*/ 34 h 49"/>
                    <a:gd name="T4" fmla="*/ 0 w 49"/>
                    <a:gd name="T5" fmla="*/ 0 h 49"/>
                    <a:gd name="T6" fmla="*/ 12 w 49"/>
                    <a:gd name="T7" fmla="*/ 0 h 49"/>
                    <a:gd name="T8" fmla="*/ 23 w 49"/>
                    <a:gd name="T9" fmla="*/ 26 h 49"/>
                    <a:gd name="T10" fmla="*/ 49 w 49"/>
                    <a:gd name="T11" fmla="*/ 37 h 49"/>
                    <a:gd name="T12" fmla="*/ 49 w 49"/>
                    <a:gd name="T13" fmla="*/ 37 h 49"/>
                    <a:gd name="T14" fmla="*/ 49 w 49"/>
                    <a:gd name="T15" fmla="*/ 49 h 49"/>
                    <a:gd name="T16" fmla="*/ 49 w 49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9">
                      <a:moveTo>
                        <a:pt x="49" y="49"/>
                      </a:moveTo>
                      <a:cubicBezTo>
                        <a:pt x="36" y="49"/>
                        <a:pt x="24" y="44"/>
                        <a:pt x="15" y="34"/>
                      </a:cubicBezTo>
                      <a:cubicBezTo>
                        <a:pt x="5" y="25"/>
                        <a:pt x="0" y="13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0"/>
                        <a:pt x="16" y="19"/>
                        <a:pt x="23" y="26"/>
                      </a:cubicBezTo>
                      <a:cubicBezTo>
                        <a:pt x="30" y="33"/>
                        <a:pt x="39" y="37"/>
                        <a:pt x="49" y="37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" name="Freeform 3438">
                  <a:extLst>
                    <a:ext uri="{FF2B5EF4-FFF2-40B4-BE49-F238E27FC236}">
                      <a16:creationId xmlns:a16="http://schemas.microsoft.com/office/drawing/2014/main" id="{9ED8E37A-7ABC-4DEA-BD7D-2A5C1A3E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588" y="3654425"/>
                  <a:ext cx="136525" cy="138113"/>
                </a:xfrm>
                <a:custGeom>
                  <a:avLst/>
                  <a:gdLst>
                    <a:gd name="T0" fmla="*/ 80 w 80"/>
                    <a:gd name="T1" fmla="*/ 81 h 81"/>
                    <a:gd name="T2" fmla="*/ 23 w 80"/>
                    <a:gd name="T3" fmla="*/ 57 h 81"/>
                    <a:gd name="T4" fmla="*/ 0 w 80"/>
                    <a:gd name="T5" fmla="*/ 0 h 81"/>
                    <a:gd name="T6" fmla="*/ 12 w 80"/>
                    <a:gd name="T7" fmla="*/ 0 h 81"/>
                    <a:gd name="T8" fmla="*/ 32 w 80"/>
                    <a:gd name="T9" fmla="*/ 48 h 81"/>
                    <a:gd name="T10" fmla="*/ 80 w 80"/>
                    <a:gd name="T11" fmla="*/ 69 h 81"/>
                    <a:gd name="T12" fmla="*/ 80 w 80"/>
                    <a:gd name="T13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1">
                      <a:moveTo>
                        <a:pt x="80" y="81"/>
                      </a:moveTo>
                      <a:cubicBezTo>
                        <a:pt x="58" y="81"/>
                        <a:pt x="38" y="72"/>
                        <a:pt x="23" y="57"/>
                      </a:cubicBezTo>
                      <a:cubicBezTo>
                        <a:pt x="8" y="42"/>
                        <a:pt x="0" y="2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8"/>
                        <a:pt x="19" y="36"/>
                        <a:pt x="32" y="48"/>
                      </a:cubicBezTo>
                      <a:cubicBezTo>
                        <a:pt x="45" y="61"/>
                        <a:pt x="62" y="69"/>
                        <a:pt x="80" y="69"/>
                      </a:cubicBezTo>
                      <a:lnTo>
                        <a:pt x="80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" name="Freeform 3439">
                  <a:extLst>
                    <a:ext uri="{FF2B5EF4-FFF2-40B4-BE49-F238E27FC236}">
                      <a16:creationId xmlns:a16="http://schemas.microsoft.com/office/drawing/2014/main" id="{A9502B1A-5BB8-488A-B812-F962659A8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2850" y="3654425"/>
                  <a:ext cx="195263" cy="195263"/>
                </a:xfrm>
                <a:custGeom>
                  <a:avLst/>
                  <a:gdLst>
                    <a:gd name="T0" fmla="*/ 114 w 114"/>
                    <a:gd name="T1" fmla="*/ 114 h 114"/>
                    <a:gd name="T2" fmla="*/ 33 w 114"/>
                    <a:gd name="T3" fmla="*/ 81 h 114"/>
                    <a:gd name="T4" fmla="*/ 0 w 114"/>
                    <a:gd name="T5" fmla="*/ 0 h 114"/>
                    <a:gd name="T6" fmla="*/ 12 w 114"/>
                    <a:gd name="T7" fmla="*/ 0 h 114"/>
                    <a:gd name="T8" fmla="*/ 42 w 114"/>
                    <a:gd name="T9" fmla="*/ 72 h 114"/>
                    <a:gd name="T10" fmla="*/ 114 w 114"/>
                    <a:gd name="T11" fmla="*/ 102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cubicBezTo>
                        <a:pt x="83" y="114"/>
                        <a:pt x="55" y="102"/>
                        <a:pt x="33" y="81"/>
                      </a:cubicBezTo>
                      <a:cubicBezTo>
                        <a:pt x="12" y="59"/>
                        <a:pt x="0" y="31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7"/>
                        <a:pt x="23" y="53"/>
                        <a:pt x="42" y="72"/>
                      </a:cubicBezTo>
                      <a:cubicBezTo>
                        <a:pt x="61" y="92"/>
                        <a:pt x="87" y="102"/>
                        <a:pt x="114" y="102"/>
                      </a:cubicBez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" name="Freeform 3440">
                  <a:extLst>
                    <a:ext uri="{FF2B5EF4-FFF2-40B4-BE49-F238E27FC236}">
                      <a16:creationId xmlns:a16="http://schemas.microsoft.com/office/drawing/2014/main" id="{1FF3E814-AC4A-492F-A19F-F1008129E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00975" y="3192463"/>
                  <a:ext cx="415925" cy="412750"/>
                </a:xfrm>
                <a:custGeom>
                  <a:avLst/>
                  <a:gdLst>
                    <a:gd name="T0" fmla="*/ 103 w 244"/>
                    <a:gd name="T1" fmla="*/ 241 h 241"/>
                    <a:gd name="T2" fmla="*/ 80 w 244"/>
                    <a:gd name="T3" fmla="*/ 232 h 241"/>
                    <a:gd name="T4" fmla="*/ 12 w 244"/>
                    <a:gd name="T5" fmla="*/ 164 h 241"/>
                    <a:gd name="T6" fmla="*/ 12 w 244"/>
                    <a:gd name="T7" fmla="*/ 119 h 241"/>
                    <a:gd name="T8" fmla="*/ 121 w 244"/>
                    <a:gd name="T9" fmla="*/ 10 h 241"/>
                    <a:gd name="T10" fmla="*/ 144 w 244"/>
                    <a:gd name="T11" fmla="*/ 0 h 241"/>
                    <a:gd name="T12" fmla="*/ 166 w 244"/>
                    <a:gd name="T13" fmla="*/ 10 h 241"/>
                    <a:gd name="T14" fmla="*/ 234 w 244"/>
                    <a:gd name="T15" fmla="*/ 78 h 241"/>
                    <a:gd name="T16" fmla="*/ 244 w 244"/>
                    <a:gd name="T17" fmla="*/ 100 h 241"/>
                    <a:gd name="T18" fmla="*/ 234 w 244"/>
                    <a:gd name="T19" fmla="*/ 123 h 241"/>
                    <a:gd name="T20" fmla="*/ 125 w 244"/>
                    <a:gd name="T21" fmla="*/ 232 h 241"/>
                    <a:gd name="T22" fmla="*/ 103 w 244"/>
                    <a:gd name="T23" fmla="*/ 241 h 241"/>
                    <a:gd name="T24" fmla="*/ 89 w 244"/>
                    <a:gd name="T25" fmla="*/ 224 h 241"/>
                    <a:gd name="T26" fmla="*/ 103 w 244"/>
                    <a:gd name="T27" fmla="*/ 229 h 241"/>
                    <a:gd name="T28" fmla="*/ 116 w 244"/>
                    <a:gd name="T29" fmla="*/ 224 h 241"/>
                    <a:gd name="T30" fmla="*/ 226 w 244"/>
                    <a:gd name="T31" fmla="*/ 114 h 241"/>
                    <a:gd name="T32" fmla="*/ 232 w 244"/>
                    <a:gd name="T33" fmla="*/ 100 h 241"/>
                    <a:gd name="T34" fmla="*/ 226 w 244"/>
                    <a:gd name="T35" fmla="*/ 87 h 241"/>
                    <a:gd name="T36" fmla="*/ 158 w 244"/>
                    <a:gd name="T37" fmla="*/ 18 h 241"/>
                    <a:gd name="T38" fmla="*/ 144 w 244"/>
                    <a:gd name="T39" fmla="*/ 12 h 241"/>
                    <a:gd name="T40" fmla="*/ 130 w 244"/>
                    <a:gd name="T41" fmla="*/ 18 h 241"/>
                    <a:gd name="T42" fmla="*/ 20 w 244"/>
                    <a:gd name="T43" fmla="*/ 128 h 241"/>
                    <a:gd name="T44" fmla="*/ 20 w 244"/>
                    <a:gd name="T45" fmla="*/ 155 h 241"/>
                    <a:gd name="T46" fmla="*/ 89 w 244"/>
                    <a:gd name="T47" fmla="*/ 224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4" h="241">
                      <a:moveTo>
                        <a:pt x="103" y="241"/>
                      </a:moveTo>
                      <a:cubicBezTo>
                        <a:pt x="94" y="241"/>
                        <a:pt x="86" y="238"/>
                        <a:pt x="80" y="232"/>
                      </a:cubicBez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0" y="152"/>
                        <a:pt x="0" y="131"/>
                        <a:pt x="12" y="119"/>
                      </a:cubicBezTo>
                      <a:cubicBezTo>
                        <a:pt x="121" y="10"/>
                        <a:pt x="121" y="10"/>
                        <a:pt x="121" y="10"/>
                      </a:cubicBezTo>
                      <a:cubicBezTo>
                        <a:pt x="127" y="4"/>
                        <a:pt x="135" y="0"/>
                        <a:pt x="144" y="0"/>
                      </a:cubicBezTo>
                      <a:cubicBezTo>
                        <a:pt x="152" y="0"/>
                        <a:pt x="160" y="4"/>
                        <a:pt x="166" y="10"/>
                      </a:cubicBez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40" y="84"/>
                        <a:pt x="244" y="92"/>
                        <a:pt x="244" y="100"/>
                      </a:cubicBezTo>
                      <a:cubicBezTo>
                        <a:pt x="244" y="109"/>
                        <a:pt x="240" y="117"/>
                        <a:pt x="234" y="123"/>
                      </a:cubicBezTo>
                      <a:cubicBezTo>
                        <a:pt x="125" y="232"/>
                        <a:pt x="125" y="232"/>
                        <a:pt x="125" y="232"/>
                      </a:cubicBezTo>
                      <a:cubicBezTo>
                        <a:pt x="119" y="238"/>
                        <a:pt x="111" y="241"/>
                        <a:pt x="103" y="241"/>
                      </a:cubicBezTo>
                      <a:close/>
                      <a:moveTo>
                        <a:pt x="89" y="224"/>
                      </a:moveTo>
                      <a:cubicBezTo>
                        <a:pt x="92" y="227"/>
                        <a:pt x="97" y="229"/>
                        <a:pt x="103" y="229"/>
                      </a:cubicBezTo>
                      <a:cubicBezTo>
                        <a:pt x="108" y="229"/>
                        <a:pt x="113" y="227"/>
                        <a:pt x="116" y="22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30" y="111"/>
                        <a:pt x="232" y="106"/>
                        <a:pt x="232" y="100"/>
                      </a:cubicBezTo>
                      <a:cubicBezTo>
                        <a:pt x="232" y="95"/>
                        <a:pt x="230" y="90"/>
                        <a:pt x="226" y="87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4" y="14"/>
                        <a:pt x="149" y="12"/>
                        <a:pt x="144" y="12"/>
                      </a:cubicBezTo>
                      <a:cubicBezTo>
                        <a:pt x="138" y="12"/>
                        <a:pt x="134" y="14"/>
                        <a:pt x="130" y="18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3" y="135"/>
                        <a:pt x="13" y="148"/>
                        <a:pt x="20" y="155"/>
                      </a:cubicBezTo>
                      <a:lnTo>
                        <a:pt x="89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5" name="Freeform 3441">
                  <a:extLst>
                    <a:ext uri="{FF2B5EF4-FFF2-40B4-BE49-F238E27FC236}">
                      <a16:creationId xmlns:a16="http://schemas.microsoft.com/office/drawing/2014/main" id="{21CCB5AC-DAE4-4C62-AA0F-5818D636F3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08950" y="3016250"/>
                  <a:ext cx="277813" cy="279400"/>
                </a:xfrm>
                <a:custGeom>
                  <a:avLst/>
                  <a:gdLst>
                    <a:gd name="T0" fmla="*/ 69 w 163"/>
                    <a:gd name="T1" fmla="*/ 163 h 163"/>
                    <a:gd name="T2" fmla="*/ 47 w 163"/>
                    <a:gd name="T3" fmla="*/ 154 h 163"/>
                    <a:gd name="T4" fmla="*/ 12 w 163"/>
                    <a:gd name="T5" fmla="*/ 119 h 163"/>
                    <a:gd name="T6" fmla="*/ 12 w 163"/>
                    <a:gd name="T7" fmla="*/ 75 h 163"/>
                    <a:gd name="T8" fmla="*/ 75 w 163"/>
                    <a:gd name="T9" fmla="*/ 12 h 163"/>
                    <a:gd name="T10" fmla="*/ 120 w 163"/>
                    <a:gd name="T11" fmla="*/ 12 h 163"/>
                    <a:gd name="T12" fmla="*/ 154 w 163"/>
                    <a:gd name="T13" fmla="*/ 47 h 163"/>
                    <a:gd name="T14" fmla="*/ 163 w 163"/>
                    <a:gd name="T15" fmla="*/ 69 h 163"/>
                    <a:gd name="T16" fmla="*/ 154 w 163"/>
                    <a:gd name="T17" fmla="*/ 91 h 163"/>
                    <a:gd name="T18" fmla="*/ 91 w 163"/>
                    <a:gd name="T19" fmla="*/ 154 h 163"/>
                    <a:gd name="T20" fmla="*/ 69 w 163"/>
                    <a:gd name="T21" fmla="*/ 163 h 163"/>
                    <a:gd name="T22" fmla="*/ 97 w 163"/>
                    <a:gd name="T23" fmla="*/ 15 h 163"/>
                    <a:gd name="T24" fmla="*/ 83 w 163"/>
                    <a:gd name="T25" fmla="*/ 21 h 163"/>
                    <a:gd name="T26" fmla="*/ 21 w 163"/>
                    <a:gd name="T27" fmla="*/ 83 h 163"/>
                    <a:gd name="T28" fmla="*/ 21 w 163"/>
                    <a:gd name="T29" fmla="*/ 111 h 163"/>
                    <a:gd name="T30" fmla="*/ 55 w 163"/>
                    <a:gd name="T31" fmla="*/ 145 h 163"/>
                    <a:gd name="T32" fmla="*/ 69 w 163"/>
                    <a:gd name="T33" fmla="*/ 151 h 163"/>
                    <a:gd name="T34" fmla="*/ 83 w 163"/>
                    <a:gd name="T35" fmla="*/ 145 h 163"/>
                    <a:gd name="T36" fmla="*/ 145 w 163"/>
                    <a:gd name="T37" fmla="*/ 83 h 163"/>
                    <a:gd name="T38" fmla="*/ 151 w 163"/>
                    <a:gd name="T39" fmla="*/ 69 h 163"/>
                    <a:gd name="T40" fmla="*/ 145 w 163"/>
                    <a:gd name="T41" fmla="*/ 55 h 163"/>
                    <a:gd name="T42" fmla="*/ 111 w 163"/>
                    <a:gd name="T43" fmla="*/ 21 h 163"/>
                    <a:gd name="T44" fmla="*/ 97 w 163"/>
                    <a:gd name="T45" fmla="*/ 1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163">
                      <a:moveTo>
                        <a:pt x="69" y="163"/>
                      </a:moveTo>
                      <a:cubicBezTo>
                        <a:pt x="61" y="163"/>
                        <a:pt x="53" y="160"/>
                        <a:pt x="47" y="154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107"/>
                        <a:pt x="0" y="87"/>
                        <a:pt x="12" y="75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87" y="0"/>
                        <a:pt x="107" y="0"/>
                        <a:pt x="120" y="12"/>
                      </a:cubicBezTo>
                      <a:cubicBezTo>
                        <a:pt x="154" y="47"/>
                        <a:pt x="154" y="47"/>
                        <a:pt x="154" y="47"/>
                      </a:cubicBezTo>
                      <a:cubicBezTo>
                        <a:pt x="160" y="53"/>
                        <a:pt x="163" y="60"/>
                        <a:pt x="163" y="69"/>
                      </a:cubicBezTo>
                      <a:cubicBezTo>
                        <a:pt x="163" y="77"/>
                        <a:pt x="160" y="85"/>
                        <a:pt x="154" y="91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85" y="160"/>
                        <a:pt x="77" y="163"/>
                        <a:pt x="69" y="163"/>
                      </a:cubicBezTo>
                      <a:close/>
                      <a:moveTo>
                        <a:pt x="97" y="15"/>
                      </a:moveTo>
                      <a:cubicBezTo>
                        <a:pt x="92" y="15"/>
                        <a:pt x="87" y="17"/>
                        <a:pt x="83" y="21"/>
                      </a:cubicBezTo>
                      <a:cubicBezTo>
                        <a:pt x="21" y="83"/>
                        <a:pt x="21" y="83"/>
                        <a:pt x="21" y="83"/>
                      </a:cubicBezTo>
                      <a:cubicBezTo>
                        <a:pt x="13" y="91"/>
                        <a:pt x="13" y="103"/>
                        <a:pt x="21" y="111"/>
                      </a:cubicBezTo>
                      <a:cubicBezTo>
                        <a:pt x="55" y="145"/>
                        <a:pt x="55" y="145"/>
                        <a:pt x="55" y="145"/>
                      </a:cubicBezTo>
                      <a:cubicBezTo>
                        <a:pt x="59" y="149"/>
                        <a:pt x="64" y="151"/>
                        <a:pt x="69" y="151"/>
                      </a:cubicBezTo>
                      <a:cubicBezTo>
                        <a:pt x="74" y="151"/>
                        <a:pt x="79" y="149"/>
                        <a:pt x="83" y="145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9" y="79"/>
                        <a:pt x="151" y="74"/>
                        <a:pt x="151" y="69"/>
                      </a:cubicBezTo>
                      <a:cubicBezTo>
                        <a:pt x="151" y="64"/>
                        <a:pt x="149" y="59"/>
                        <a:pt x="145" y="55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07" y="17"/>
                        <a:pt x="102" y="15"/>
                        <a:pt x="9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6" name="Freeform 3442">
                  <a:extLst>
                    <a:ext uri="{FF2B5EF4-FFF2-40B4-BE49-F238E27FC236}">
                      <a16:creationId xmlns:a16="http://schemas.microsoft.com/office/drawing/2014/main" id="{EA55A401-31A8-473C-A5E6-F03AB9AA5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013" y="3209925"/>
                  <a:ext cx="47625" cy="46038"/>
                </a:xfrm>
                <a:custGeom>
                  <a:avLst/>
                  <a:gdLst>
                    <a:gd name="T0" fmla="*/ 10 w 30"/>
                    <a:gd name="T1" fmla="*/ 29 h 29"/>
                    <a:gd name="T2" fmla="*/ 0 w 30"/>
                    <a:gd name="T3" fmla="*/ 20 h 29"/>
                    <a:gd name="T4" fmla="*/ 20 w 30"/>
                    <a:gd name="T5" fmla="*/ 0 h 29"/>
                    <a:gd name="T6" fmla="*/ 30 w 30"/>
                    <a:gd name="T7" fmla="*/ 9 h 29"/>
                    <a:gd name="T8" fmla="*/ 10 w 3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9">
                      <a:moveTo>
                        <a:pt x="10" y="29"/>
                      </a:moveTo>
                      <a:lnTo>
                        <a:pt x="0" y="20"/>
                      </a:lnTo>
                      <a:lnTo>
                        <a:pt x="20" y="0"/>
                      </a:lnTo>
                      <a:lnTo>
                        <a:pt x="30" y="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7" name="Freeform 3443">
                  <a:extLst>
                    <a:ext uri="{FF2B5EF4-FFF2-40B4-BE49-F238E27FC236}">
                      <a16:creationId xmlns:a16="http://schemas.microsoft.com/office/drawing/2014/main" id="{11D768E5-B51A-4108-AF81-C34F65D9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0" y="3263900"/>
                  <a:ext cx="46038" cy="46038"/>
                </a:xfrm>
                <a:custGeom>
                  <a:avLst/>
                  <a:gdLst>
                    <a:gd name="T0" fmla="*/ 10 w 29"/>
                    <a:gd name="T1" fmla="*/ 29 h 29"/>
                    <a:gd name="T2" fmla="*/ 0 w 29"/>
                    <a:gd name="T3" fmla="*/ 19 h 29"/>
                    <a:gd name="T4" fmla="*/ 20 w 29"/>
                    <a:gd name="T5" fmla="*/ 0 h 29"/>
                    <a:gd name="T6" fmla="*/ 29 w 29"/>
                    <a:gd name="T7" fmla="*/ 8 h 29"/>
                    <a:gd name="T8" fmla="*/ 10 w 2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9">
                      <a:moveTo>
                        <a:pt x="10" y="29"/>
                      </a:move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9" y="8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8" name="Freeform 3444">
                  <a:extLst>
                    <a:ext uri="{FF2B5EF4-FFF2-40B4-BE49-F238E27FC236}">
                      <a16:creationId xmlns:a16="http://schemas.microsoft.com/office/drawing/2014/main" id="{32497362-95CF-4B76-AD93-A3E3CE37B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863" y="3022600"/>
                  <a:ext cx="88900" cy="88900"/>
                </a:xfrm>
                <a:custGeom>
                  <a:avLst/>
                  <a:gdLst>
                    <a:gd name="T0" fmla="*/ 43 w 52"/>
                    <a:gd name="T1" fmla="*/ 52 h 52"/>
                    <a:gd name="T2" fmla="*/ 35 w 52"/>
                    <a:gd name="T3" fmla="*/ 44 h 52"/>
                    <a:gd name="T4" fmla="*/ 40 w 52"/>
                    <a:gd name="T5" fmla="*/ 31 h 52"/>
                    <a:gd name="T6" fmla="*/ 35 w 52"/>
                    <a:gd name="T7" fmla="*/ 17 h 52"/>
                    <a:gd name="T8" fmla="*/ 21 w 52"/>
                    <a:gd name="T9" fmla="*/ 12 h 52"/>
                    <a:gd name="T10" fmla="*/ 8 w 52"/>
                    <a:gd name="T11" fmla="*/ 17 h 52"/>
                    <a:gd name="T12" fmla="*/ 0 w 52"/>
                    <a:gd name="T13" fmla="*/ 9 h 52"/>
                    <a:gd name="T14" fmla="*/ 21 w 52"/>
                    <a:gd name="T15" fmla="*/ 0 h 52"/>
                    <a:gd name="T16" fmla="*/ 43 w 52"/>
                    <a:gd name="T17" fmla="*/ 9 h 52"/>
                    <a:gd name="T18" fmla="*/ 52 w 52"/>
                    <a:gd name="T19" fmla="*/ 31 h 52"/>
                    <a:gd name="T20" fmla="*/ 43 w 52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52">
                      <a:moveTo>
                        <a:pt x="43" y="52"/>
                      </a:move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8" y="40"/>
                        <a:pt x="40" y="36"/>
                        <a:pt x="40" y="31"/>
                      </a:cubicBezTo>
                      <a:cubicBezTo>
                        <a:pt x="40" y="26"/>
                        <a:pt x="38" y="21"/>
                        <a:pt x="35" y="17"/>
                      </a:cubicBezTo>
                      <a:cubicBezTo>
                        <a:pt x="31" y="14"/>
                        <a:pt x="26" y="12"/>
                        <a:pt x="21" y="12"/>
                      </a:cubicBezTo>
                      <a:cubicBezTo>
                        <a:pt x="16" y="12"/>
                        <a:pt x="12" y="14"/>
                        <a:pt x="8" y="1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3"/>
                        <a:pt x="13" y="0"/>
                        <a:pt x="21" y="0"/>
                      </a:cubicBezTo>
                      <a:cubicBezTo>
                        <a:pt x="30" y="0"/>
                        <a:pt x="37" y="3"/>
                        <a:pt x="43" y="9"/>
                      </a:cubicBezTo>
                      <a:cubicBezTo>
                        <a:pt x="49" y="15"/>
                        <a:pt x="52" y="22"/>
                        <a:pt x="52" y="31"/>
                      </a:cubicBezTo>
                      <a:cubicBezTo>
                        <a:pt x="52" y="39"/>
                        <a:pt x="49" y="47"/>
                        <a:pt x="4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9" name="Freeform 3445">
                  <a:extLst>
                    <a:ext uri="{FF2B5EF4-FFF2-40B4-BE49-F238E27FC236}">
                      <a16:creationId xmlns:a16="http://schemas.microsoft.com/office/drawing/2014/main" id="{ED60B1B1-5584-44E4-897C-AB8D7D1407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45450" y="3433763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4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6"/>
                        <a:pt x="4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0" name="Freeform 3446">
                  <a:extLst>
                    <a:ext uri="{FF2B5EF4-FFF2-40B4-BE49-F238E27FC236}">
                      <a16:creationId xmlns:a16="http://schemas.microsoft.com/office/drawing/2014/main" id="{62468258-D32A-46CE-BE86-07ACC9F52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3481388"/>
                  <a:ext cx="57150" cy="58738"/>
                </a:xfrm>
                <a:custGeom>
                  <a:avLst/>
                  <a:gdLst>
                    <a:gd name="T0" fmla="*/ 26 w 36"/>
                    <a:gd name="T1" fmla="*/ 37 h 37"/>
                    <a:gd name="T2" fmla="*/ 0 w 36"/>
                    <a:gd name="T3" fmla="*/ 9 h 37"/>
                    <a:gd name="T4" fmla="*/ 9 w 36"/>
                    <a:gd name="T5" fmla="*/ 0 h 37"/>
                    <a:gd name="T6" fmla="*/ 36 w 36"/>
                    <a:gd name="T7" fmla="*/ 27 h 37"/>
                    <a:gd name="T8" fmla="*/ 26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6" y="37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1" name="Freeform 3447">
                  <a:extLst>
                    <a:ext uri="{FF2B5EF4-FFF2-40B4-BE49-F238E27FC236}">
                      <a16:creationId xmlns:a16="http://schemas.microsoft.com/office/drawing/2014/main" id="{F33E1845-D6D7-404A-AE66-4983B6B28E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62863" y="3049588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5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7"/>
                        <a:pt x="5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2" name="Freeform 3448">
                  <a:extLst>
                    <a:ext uri="{FF2B5EF4-FFF2-40B4-BE49-F238E27FC236}">
                      <a16:creationId xmlns:a16="http://schemas.microsoft.com/office/drawing/2014/main" id="{F84E940C-428C-420D-AF27-17F5B590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413" y="3259138"/>
                  <a:ext cx="57150" cy="58738"/>
                </a:xfrm>
                <a:custGeom>
                  <a:avLst/>
                  <a:gdLst>
                    <a:gd name="T0" fmla="*/ 27 w 36"/>
                    <a:gd name="T1" fmla="*/ 37 h 37"/>
                    <a:gd name="T2" fmla="*/ 0 w 36"/>
                    <a:gd name="T3" fmla="*/ 10 h 37"/>
                    <a:gd name="T4" fmla="*/ 9 w 36"/>
                    <a:gd name="T5" fmla="*/ 0 h 37"/>
                    <a:gd name="T6" fmla="*/ 36 w 36"/>
                    <a:gd name="T7" fmla="*/ 27 h 37"/>
                    <a:gd name="T8" fmla="*/ 27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7" y="37"/>
                      </a:moveTo>
                      <a:lnTo>
                        <a:pt x="0" y="10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7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3" name="Freeform 3449">
                  <a:extLst>
                    <a:ext uri="{FF2B5EF4-FFF2-40B4-BE49-F238E27FC236}">
                      <a16:creationId xmlns:a16="http://schemas.microsoft.com/office/drawing/2014/main" id="{2F51E5AC-65FE-4D98-B532-CFE75324CD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3475038"/>
                  <a:ext cx="279400" cy="280988"/>
                </a:xfrm>
                <a:custGeom>
                  <a:avLst/>
                  <a:gdLst>
                    <a:gd name="T0" fmla="*/ 156 w 164"/>
                    <a:gd name="T1" fmla="*/ 164 h 164"/>
                    <a:gd name="T2" fmla="*/ 152 w 164"/>
                    <a:gd name="T3" fmla="*/ 162 h 164"/>
                    <a:gd name="T4" fmla="*/ 2 w 164"/>
                    <a:gd name="T5" fmla="*/ 12 h 164"/>
                    <a:gd name="T6" fmla="*/ 0 w 164"/>
                    <a:gd name="T7" fmla="*/ 5 h 164"/>
                    <a:gd name="T8" fmla="*/ 6 w 164"/>
                    <a:gd name="T9" fmla="*/ 2 h 164"/>
                    <a:gd name="T10" fmla="*/ 118 w 164"/>
                    <a:gd name="T11" fmla="*/ 46 h 164"/>
                    <a:gd name="T12" fmla="*/ 162 w 164"/>
                    <a:gd name="T13" fmla="*/ 158 h 164"/>
                    <a:gd name="T14" fmla="*/ 159 w 164"/>
                    <a:gd name="T15" fmla="*/ 164 h 164"/>
                    <a:gd name="T16" fmla="*/ 156 w 164"/>
                    <a:gd name="T17" fmla="*/ 164 h 164"/>
                    <a:gd name="T18" fmla="*/ 21 w 164"/>
                    <a:gd name="T19" fmla="*/ 14 h 164"/>
                    <a:gd name="T20" fmla="*/ 150 w 164"/>
                    <a:gd name="T21" fmla="*/ 143 h 164"/>
                    <a:gd name="T22" fmla="*/ 110 w 164"/>
                    <a:gd name="T23" fmla="*/ 54 h 164"/>
                    <a:gd name="T24" fmla="*/ 21 w 164"/>
                    <a:gd name="T25" fmla="*/ 1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164">
                      <a:moveTo>
                        <a:pt x="156" y="164"/>
                      </a:moveTo>
                      <a:cubicBezTo>
                        <a:pt x="155" y="164"/>
                        <a:pt x="153" y="163"/>
                        <a:pt x="152" y="16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8"/>
                        <a:pt x="0" y="5"/>
                      </a:cubicBezTo>
                      <a:cubicBezTo>
                        <a:pt x="1" y="3"/>
                        <a:pt x="3" y="2"/>
                        <a:pt x="6" y="2"/>
                      </a:cubicBezTo>
                      <a:cubicBezTo>
                        <a:pt x="48" y="0"/>
                        <a:pt x="89" y="16"/>
                        <a:pt x="118" y="46"/>
                      </a:cubicBezTo>
                      <a:cubicBezTo>
                        <a:pt x="148" y="75"/>
                        <a:pt x="164" y="116"/>
                        <a:pt x="162" y="158"/>
                      </a:cubicBezTo>
                      <a:cubicBezTo>
                        <a:pt x="162" y="161"/>
                        <a:pt x="161" y="163"/>
                        <a:pt x="159" y="164"/>
                      </a:cubicBezTo>
                      <a:cubicBezTo>
                        <a:pt x="158" y="164"/>
                        <a:pt x="157" y="164"/>
                        <a:pt x="156" y="164"/>
                      </a:cubicBezTo>
                      <a:close/>
                      <a:moveTo>
                        <a:pt x="21" y="14"/>
                      </a:moveTo>
                      <a:cubicBezTo>
                        <a:pt x="150" y="143"/>
                        <a:pt x="150" y="143"/>
                        <a:pt x="150" y="143"/>
                      </a:cubicBezTo>
                      <a:cubicBezTo>
                        <a:pt x="148" y="110"/>
                        <a:pt x="134" y="78"/>
                        <a:pt x="110" y="54"/>
                      </a:cubicBezTo>
                      <a:cubicBezTo>
                        <a:pt x="86" y="30"/>
                        <a:pt x="54" y="16"/>
                        <a:pt x="2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4" name="Freeform 3450">
                  <a:extLst>
                    <a:ext uri="{FF2B5EF4-FFF2-40B4-BE49-F238E27FC236}">
                      <a16:creationId xmlns:a16="http://schemas.microsoft.com/office/drawing/2014/main" id="{AD1843FE-B0B9-4DBE-93F1-790E19CB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3838" y="3517900"/>
                  <a:ext cx="50800" cy="49213"/>
                </a:xfrm>
                <a:custGeom>
                  <a:avLst/>
                  <a:gdLst>
                    <a:gd name="T0" fmla="*/ 9 w 32"/>
                    <a:gd name="T1" fmla="*/ 31 h 31"/>
                    <a:gd name="T2" fmla="*/ 0 w 32"/>
                    <a:gd name="T3" fmla="*/ 23 h 31"/>
                    <a:gd name="T4" fmla="*/ 23 w 32"/>
                    <a:gd name="T5" fmla="*/ 0 h 31"/>
                    <a:gd name="T6" fmla="*/ 32 w 32"/>
                    <a:gd name="T7" fmla="*/ 9 h 31"/>
                    <a:gd name="T8" fmla="*/ 9 w 32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9" y="31"/>
                      </a:moveTo>
                      <a:lnTo>
                        <a:pt x="0" y="23"/>
                      </a:lnTo>
                      <a:lnTo>
                        <a:pt x="23" y="0"/>
                      </a:lnTo>
                      <a:lnTo>
                        <a:pt x="32" y="9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A010F5-1B02-40E4-B85B-28B1C1D66E6F}"/>
                </a:ext>
              </a:extLst>
            </p:cNvPr>
            <p:cNvGrpSpPr/>
            <p:nvPr/>
          </p:nvGrpSpPr>
          <p:grpSpPr>
            <a:xfrm>
              <a:off x="9806831" y="2804519"/>
              <a:ext cx="2189421" cy="1269826"/>
              <a:chOff x="9324238" y="2804519"/>
              <a:chExt cx="2189421" cy="126982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7D47D1-9B26-48E5-864F-62D48E8ACC19}"/>
                  </a:ext>
                </a:extLst>
              </p:cNvPr>
              <p:cNvSpPr/>
              <p:nvPr/>
            </p:nvSpPr>
            <p:spPr>
              <a:xfrm>
                <a:off x="9947659" y="2942018"/>
                <a:ext cx="1566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问卷数据共享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  <a:p>
                <a:pPr algn="r">
                  <a:buClr>
                    <a:srgbClr val="C00000"/>
                  </a:buClr>
                </a:pP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42D26B84-0B44-4D11-9CA5-ADA8105B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70240" y="3577213"/>
                <a:ext cx="0" cy="497132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8" name="Oval 25">
                <a:extLst>
                  <a:ext uri="{FF2B5EF4-FFF2-40B4-BE49-F238E27FC236}">
                    <a16:creationId xmlns:a16="http://schemas.microsoft.com/office/drawing/2014/main" id="{1F79FE0D-B5FC-4C70-A057-21A200B7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4238" y="2804519"/>
                <a:ext cx="690273" cy="6920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409E961-48F4-4316-820F-8AB84816A8AA}"/>
                  </a:ext>
                </a:extLst>
              </p:cNvPr>
              <p:cNvGrpSpPr/>
              <p:nvPr/>
            </p:nvGrpSpPr>
            <p:grpSpPr>
              <a:xfrm>
                <a:off x="9463652" y="2953187"/>
                <a:ext cx="411444" cy="391994"/>
                <a:chOff x="11320463" y="3016250"/>
                <a:chExt cx="873125" cy="831850"/>
              </a:xfrm>
              <a:solidFill>
                <a:schemeClr val="bg1"/>
              </a:solidFill>
              <a:effectLst/>
            </p:grpSpPr>
            <p:sp>
              <p:nvSpPr>
                <p:cNvPr id="30" name="Freeform 3451">
                  <a:extLst>
                    <a:ext uri="{FF2B5EF4-FFF2-40B4-BE49-F238E27FC236}">
                      <a16:creationId xmlns:a16="http://schemas.microsoft.com/office/drawing/2014/main" id="{58BD61BA-1019-4F85-BEC2-8B2475901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529013"/>
                  <a:ext cx="873125" cy="255588"/>
                </a:xfrm>
                <a:custGeom>
                  <a:avLst/>
                  <a:gdLst>
                    <a:gd name="T0" fmla="*/ 508 w 514"/>
                    <a:gd name="T1" fmla="*/ 150 h 150"/>
                    <a:gd name="T2" fmla="*/ 419 w 514"/>
                    <a:gd name="T3" fmla="*/ 150 h 150"/>
                    <a:gd name="T4" fmla="*/ 413 w 514"/>
                    <a:gd name="T5" fmla="*/ 144 h 150"/>
                    <a:gd name="T6" fmla="*/ 419 w 514"/>
                    <a:gd name="T7" fmla="*/ 138 h 150"/>
                    <a:gd name="T8" fmla="*/ 502 w 514"/>
                    <a:gd name="T9" fmla="*/ 138 h 150"/>
                    <a:gd name="T10" fmla="*/ 502 w 514"/>
                    <a:gd name="T11" fmla="*/ 40 h 150"/>
                    <a:gd name="T12" fmla="*/ 475 w 514"/>
                    <a:gd name="T13" fmla="*/ 12 h 150"/>
                    <a:gd name="T14" fmla="*/ 39 w 514"/>
                    <a:gd name="T15" fmla="*/ 12 h 150"/>
                    <a:gd name="T16" fmla="*/ 12 w 514"/>
                    <a:gd name="T17" fmla="*/ 40 h 150"/>
                    <a:gd name="T18" fmla="*/ 12 w 514"/>
                    <a:gd name="T19" fmla="*/ 144 h 150"/>
                    <a:gd name="T20" fmla="*/ 6 w 514"/>
                    <a:gd name="T21" fmla="*/ 150 h 150"/>
                    <a:gd name="T22" fmla="*/ 0 w 514"/>
                    <a:gd name="T23" fmla="*/ 144 h 150"/>
                    <a:gd name="T24" fmla="*/ 0 w 514"/>
                    <a:gd name="T25" fmla="*/ 40 h 150"/>
                    <a:gd name="T26" fmla="*/ 39 w 514"/>
                    <a:gd name="T27" fmla="*/ 0 h 150"/>
                    <a:gd name="T28" fmla="*/ 475 w 514"/>
                    <a:gd name="T29" fmla="*/ 0 h 150"/>
                    <a:gd name="T30" fmla="*/ 514 w 514"/>
                    <a:gd name="T31" fmla="*/ 40 h 150"/>
                    <a:gd name="T32" fmla="*/ 514 w 514"/>
                    <a:gd name="T33" fmla="*/ 144 h 150"/>
                    <a:gd name="T34" fmla="*/ 508 w 514"/>
                    <a:gd name="T3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4" h="150">
                      <a:moveTo>
                        <a:pt x="508" y="150"/>
                      </a:moveTo>
                      <a:cubicBezTo>
                        <a:pt x="419" y="150"/>
                        <a:pt x="419" y="150"/>
                        <a:pt x="419" y="150"/>
                      </a:cubicBezTo>
                      <a:cubicBezTo>
                        <a:pt x="416" y="150"/>
                        <a:pt x="413" y="147"/>
                        <a:pt x="413" y="144"/>
                      </a:cubicBezTo>
                      <a:cubicBezTo>
                        <a:pt x="413" y="141"/>
                        <a:pt x="416" y="138"/>
                        <a:pt x="419" y="138"/>
                      </a:cubicBezTo>
                      <a:cubicBezTo>
                        <a:pt x="502" y="138"/>
                        <a:pt x="502" y="138"/>
                        <a:pt x="502" y="138"/>
                      </a:cubicBezTo>
                      <a:cubicBezTo>
                        <a:pt x="502" y="40"/>
                        <a:pt x="502" y="40"/>
                        <a:pt x="502" y="40"/>
                      </a:cubicBezTo>
                      <a:cubicBezTo>
                        <a:pt x="502" y="25"/>
                        <a:pt x="490" y="12"/>
                        <a:pt x="475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24" y="12"/>
                        <a:pt x="12" y="25"/>
                        <a:pt x="12" y="40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50"/>
                        <a:pt x="6" y="150"/>
                      </a:cubicBezTo>
                      <a:cubicBezTo>
                        <a:pt x="2" y="150"/>
                        <a:pt x="0" y="147"/>
                        <a:pt x="0" y="14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cubicBezTo>
                        <a:pt x="475" y="0"/>
                        <a:pt x="475" y="0"/>
                        <a:pt x="475" y="0"/>
                      </a:cubicBezTo>
                      <a:cubicBezTo>
                        <a:pt x="497" y="0"/>
                        <a:pt x="514" y="18"/>
                        <a:pt x="514" y="40"/>
                      </a:cubicBezTo>
                      <a:cubicBezTo>
                        <a:pt x="514" y="144"/>
                        <a:pt x="514" y="144"/>
                        <a:pt x="514" y="144"/>
                      </a:cubicBezTo>
                      <a:cubicBezTo>
                        <a:pt x="514" y="147"/>
                        <a:pt x="512" y="150"/>
                        <a:pt x="5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1" name="Freeform 3452">
                  <a:extLst>
                    <a:ext uri="{FF2B5EF4-FFF2-40B4-BE49-F238E27FC236}">
                      <a16:creationId xmlns:a16="http://schemas.microsoft.com/office/drawing/2014/main" id="{CE430261-7759-49F2-B7B8-91641BCCBA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75" y="3016250"/>
                  <a:ext cx="544513" cy="531813"/>
                </a:xfrm>
                <a:custGeom>
                  <a:avLst/>
                  <a:gdLst>
                    <a:gd name="T0" fmla="*/ 314 w 320"/>
                    <a:gd name="T1" fmla="*/ 311 h 311"/>
                    <a:gd name="T2" fmla="*/ 6 w 320"/>
                    <a:gd name="T3" fmla="*/ 311 h 311"/>
                    <a:gd name="T4" fmla="*/ 0 w 320"/>
                    <a:gd name="T5" fmla="*/ 305 h 311"/>
                    <a:gd name="T6" fmla="*/ 0 w 320"/>
                    <a:gd name="T7" fmla="*/ 6 h 311"/>
                    <a:gd name="T8" fmla="*/ 6 w 320"/>
                    <a:gd name="T9" fmla="*/ 0 h 311"/>
                    <a:gd name="T10" fmla="*/ 229 w 320"/>
                    <a:gd name="T11" fmla="*/ 0 h 311"/>
                    <a:gd name="T12" fmla="*/ 233 w 320"/>
                    <a:gd name="T13" fmla="*/ 2 h 311"/>
                    <a:gd name="T14" fmla="*/ 318 w 320"/>
                    <a:gd name="T15" fmla="*/ 87 h 311"/>
                    <a:gd name="T16" fmla="*/ 320 w 320"/>
                    <a:gd name="T17" fmla="*/ 91 h 311"/>
                    <a:gd name="T18" fmla="*/ 320 w 320"/>
                    <a:gd name="T19" fmla="*/ 305 h 311"/>
                    <a:gd name="T20" fmla="*/ 314 w 320"/>
                    <a:gd name="T21" fmla="*/ 311 h 311"/>
                    <a:gd name="T22" fmla="*/ 12 w 320"/>
                    <a:gd name="T23" fmla="*/ 299 h 311"/>
                    <a:gd name="T24" fmla="*/ 308 w 320"/>
                    <a:gd name="T25" fmla="*/ 299 h 311"/>
                    <a:gd name="T26" fmla="*/ 308 w 320"/>
                    <a:gd name="T27" fmla="*/ 94 h 311"/>
                    <a:gd name="T28" fmla="*/ 226 w 320"/>
                    <a:gd name="T29" fmla="*/ 12 h 311"/>
                    <a:gd name="T30" fmla="*/ 12 w 320"/>
                    <a:gd name="T31" fmla="*/ 12 h 311"/>
                    <a:gd name="T32" fmla="*/ 12 w 320"/>
                    <a:gd name="T33" fmla="*/ 299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0" h="311">
                      <a:moveTo>
                        <a:pt x="314" y="311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3" y="311"/>
                        <a:pt x="0" y="309"/>
                        <a:pt x="0" y="30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230" y="0"/>
                        <a:pt x="232" y="1"/>
                        <a:pt x="233" y="2"/>
                      </a:cubicBezTo>
                      <a:cubicBezTo>
                        <a:pt x="318" y="87"/>
                        <a:pt x="318" y="87"/>
                        <a:pt x="318" y="87"/>
                      </a:cubicBezTo>
                      <a:cubicBezTo>
                        <a:pt x="319" y="88"/>
                        <a:pt x="320" y="90"/>
                        <a:pt x="320" y="91"/>
                      </a:cubicBezTo>
                      <a:cubicBezTo>
                        <a:pt x="320" y="305"/>
                        <a:pt x="320" y="305"/>
                        <a:pt x="320" y="305"/>
                      </a:cubicBezTo>
                      <a:cubicBezTo>
                        <a:pt x="320" y="309"/>
                        <a:pt x="317" y="311"/>
                        <a:pt x="314" y="311"/>
                      </a:cubicBezTo>
                      <a:close/>
                      <a:moveTo>
                        <a:pt x="12" y="299"/>
                      </a:move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226" y="12"/>
                        <a:pt x="226" y="12"/>
                        <a:pt x="22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2" name="Freeform 3453">
                  <a:extLst>
                    <a:ext uri="{FF2B5EF4-FFF2-40B4-BE49-F238E27FC236}">
                      <a16:creationId xmlns:a16="http://schemas.microsoft.com/office/drawing/2014/main" id="{05461F3D-29EA-428E-919B-DF7E590D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4625" y="3273425"/>
                  <a:ext cx="303213" cy="20638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9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3" name="Freeform 3454">
                  <a:extLst>
                    <a:ext uri="{FF2B5EF4-FFF2-40B4-BE49-F238E27FC236}">
                      <a16:creationId xmlns:a16="http://schemas.microsoft.com/office/drawing/2014/main" id="{85C68C93-E8A5-4F93-836F-9614020C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0" y="3351213"/>
                  <a:ext cx="303213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6" y="0"/>
                        <a:pt x="178" y="3"/>
                        <a:pt x="178" y="6"/>
                      </a:cubicBezTo>
                      <a:cubicBezTo>
                        <a:pt x="178" y="10"/>
                        <a:pt x="176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4" name="Freeform 3455">
                  <a:extLst>
                    <a:ext uri="{FF2B5EF4-FFF2-40B4-BE49-F238E27FC236}">
                      <a16:creationId xmlns:a16="http://schemas.microsoft.com/office/drawing/2014/main" id="{91A3939A-65EB-4C26-82C2-EA93CB5F1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7800" y="3195638"/>
                  <a:ext cx="301625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10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5" name="Freeform 3456">
                  <a:extLst>
                    <a:ext uri="{FF2B5EF4-FFF2-40B4-BE49-F238E27FC236}">
                      <a16:creationId xmlns:a16="http://schemas.microsoft.com/office/drawing/2014/main" id="{88E9B536-FB7B-47C8-9FB8-2188C60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0325" y="3668713"/>
                  <a:ext cx="533400" cy="20638"/>
                </a:xfrm>
                <a:custGeom>
                  <a:avLst/>
                  <a:gdLst>
                    <a:gd name="T0" fmla="*/ 308 w 314"/>
                    <a:gd name="T1" fmla="*/ 12 h 12"/>
                    <a:gd name="T2" fmla="*/ 6 w 314"/>
                    <a:gd name="T3" fmla="*/ 12 h 12"/>
                    <a:gd name="T4" fmla="*/ 0 w 314"/>
                    <a:gd name="T5" fmla="*/ 6 h 12"/>
                    <a:gd name="T6" fmla="*/ 6 w 314"/>
                    <a:gd name="T7" fmla="*/ 0 h 12"/>
                    <a:gd name="T8" fmla="*/ 308 w 314"/>
                    <a:gd name="T9" fmla="*/ 0 h 12"/>
                    <a:gd name="T10" fmla="*/ 314 w 314"/>
                    <a:gd name="T11" fmla="*/ 6 h 12"/>
                    <a:gd name="T12" fmla="*/ 308 w 3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">
                      <a:moveTo>
                        <a:pt x="30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11" y="0"/>
                        <a:pt x="314" y="3"/>
                        <a:pt x="314" y="6"/>
                      </a:cubicBezTo>
                      <a:cubicBezTo>
                        <a:pt x="314" y="10"/>
                        <a:pt x="311" y="12"/>
                        <a:pt x="30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6" name="Freeform 3457">
                  <a:extLst>
                    <a:ext uri="{FF2B5EF4-FFF2-40B4-BE49-F238E27FC236}">
                      <a16:creationId xmlns:a16="http://schemas.microsoft.com/office/drawing/2014/main" id="{46230F38-0240-4073-B83A-B03992598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2700" y="3730625"/>
                  <a:ext cx="630238" cy="117475"/>
                </a:xfrm>
                <a:custGeom>
                  <a:avLst/>
                  <a:gdLst>
                    <a:gd name="T0" fmla="*/ 365 w 371"/>
                    <a:gd name="T1" fmla="*/ 69 h 69"/>
                    <a:gd name="T2" fmla="*/ 6 w 371"/>
                    <a:gd name="T3" fmla="*/ 69 h 69"/>
                    <a:gd name="T4" fmla="*/ 1 w 371"/>
                    <a:gd name="T5" fmla="*/ 66 h 69"/>
                    <a:gd name="T6" fmla="*/ 1 w 371"/>
                    <a:gd name="T7" fmla="*/ 60 h 69"/>
                    <a:gd name="T8" fmla="*/ 29 w 371"/>
                    <a:gd name="T9" fmla="*/ 4 h 69"/>
                    <a:gd name="T10" fmla="*/ 37 w 371"/>
                    <a:gd name="T11" fmla="*/ 2 h 69"/>
                    <a:gd name="T12" fmla="*/ 40 w 371"/>
                    <a:gd name="T13" fmla="*/ 10 h 69"/>
                    <a:gd name="T14" fmla="*/ 16 w 371"/>
                    <a:gd name="T15" fmla="*/ 57 h 69"/>
                    <a:gd name="T16" fmla="*/ 355 w 371"/>
                    <a:gd name="T17" fmla="*/ 57 h 69"/>
                    <a:gd name="T18" fmla="*/ 330 w 371"/>
                    <a:gd name="T19" fmla="*/ 10 h 69"/>
                    <a:gd name="T20" fmla="*/ 333 w 371"/>
                    <a:gd name="T21" fmla="*/ 2 h 69"/>
                    <a:gd name="T22" fmla="*/ 341 w 371"/>
                    <a:gd name="T23" fmla="*/ 4 h 69"/>
                    <a:gd name="T24" fmla="*/ 370 w 371"/>
                    <a:gd name="T25" fmla="*/ 60 h 69"/>
                    <a:gd name="T26" fmla="*/ 370 w 371"/>
                    <a:gd name="T27" fmla="*/ 66 h 69"/>
                    <a:gd name="T28" fmla="*/ 365 w 371"/>
                    <a:gd name="T2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1" h="69">
                      <a:moveTo>
                        <a:pt x="365" y="69"/>
                      </a:move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4" y="69"/>
                        <a:pt x="2" y="68"/>
                        <a:pt x="1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30" y="1"/>
                        <a:pt x="34" y="0"/>
                        <a:pt x="37" y="2"/>
                      </a:cubicBezTo>
                      <a:cubicBezTo>
                        <a:pt x="40" y="3"/>
                        <a:pt x="41" y="7"/>
                        <a:pt x="40" y="10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355" y="57"/>
                        <a:pt x="355" y="57"/>
                        <a:pt x="355" y="57"/>
                      </a:cubicBezTo>
                      <a:cubicBezTo>
                        <a:pt x="330" y="10"/>
                        <a:pt x="330" y="10"/>
                        <a:pt x="330" y="10"/>
                      </a:cubicBezTo>
                      <a:cubicBezTo>
                        <a:pt x="329" y="7"/>
                        <a:pt x="330" y="3"/>
                        <a:pt x="333" y="2"/>
                      </a:cubicBezTo>
                      <a:cubicBezTo>
                        <a:pt x="336" y="0"/>
                        <a:pt x="339" y="1"/>
                        <a:pt x="341" y="4"/>
                      </a:cubicBezTo>
                      <a:cubicBezTo>
                        <a:pt x="370" y="60"/>
                        <a:pt x="370" y="60"/>
                        <a:pt x="370" y="60"/>
                      </a:cubicBezTo>
                      <a:cubicBezTo>
                        <a:pt x="371" y="62"/>
                        <a:pt x="371" y="64"/>
                        <a:pt x="370" y="66"/>
                      </a:cubicBezTo>
                      <a:cubicBezTo>
                        <a:pt x="369" y="67"/>
                        <a:pt x="367" y="69"/>
                        <a:pt x="365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7" name="Freeform 3458">
                  <a:extLst>
                    <a:ext uri="{FF2B5EF4-FFF2-40B4-BE49-F238E27FC236}">
                      <a16:creationId xmlns:a16="http://schemas.microsoft.com/office/drawing/2014/main" id="{CC746144-BADA-4E19-8871-173455363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4313" y="3754438"/>
                  <a:ext cx="223838" cy="20638"/>
                </a:xfrm>
                <a:custGeom>
                  <a:avLst/>
                  <a:gdLst>
                    <a:gd name="T0" fmla="*/ 126 w 132"/>
                    <a:gd name="T1" fmla="*/ 12 h 12"/>
                    <a:gd name="T2" fmla="*/ 6 w 132"/>
                    <a:gd name="T3" fmla="*/ 12 h 12"/>
                    <a:gd name="T4" fmla="*/ 0 w 132"/>
                    <a:gd name="T5" fmla="*/ 6 h 12"/>
                    <a:gd name="T6" fmla="*/ 6 w 132"/>
                    <a:gd name="T7" fmla="*/ 0 h 12"/>
                    <a:gd name="T8" fmla="*/ 126 w 132"/>
                    <a:gd name="T9" fmla="*/ 0 h 12"/>
                    <a:gd name="T10" fmla="*/ 132 w 132"/>
                    <a:gd name="T11" fmla="*/ 6 h 12"/>
                    <a:gd name="T12" fmla="*/ 126 w 13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2">
                      <a:moveTo>
                        <a:pt x="12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9" y="0"/>
                        <a:pt x="132" y="3"/>
                        <a:pt x="132" y="6"/>
                      </a:cubicBezTo>
                      <a:cubicBezTo>
                        <a:pt x="132" y="9"/>
                        <a:pt x="129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8" name="Freeform 3459">
                  <a:extLst>
                    <a:ext uri="{FF2B5EF4-FFF2-40B4-BE49-F238E27FC236}">
                      <a16:creationId xmlns:a16="http://schemas.microsoft.com/office/drawing/2014/main" id="{E51C9D0F-19B1-4643-8E9C-863201B7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768725"/>
                  <a:ext cx="169863" cy="2063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8" y="0"/>
                        <a:pt x="100" y="3"/>
                        <a:pt x="100" y="6"/>
                      </a:cubicBezTo>
                      <a:cubicBezTo>
                        <a:pt x="100" y="10"/>
                        <a:pt x="98" y="12"/>
                        <a:pt x="9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E0B65F3-1918-499E-BE03-CBAB2BD8F74C}"/>
                </a:ext>
              </a:extLst>
            </p:cNvPr>
            <p:cNvGrpSpPr/>
            <p:nvPr/>
          </p:nvGrpSpPr>
          <p:grpSpPr>
            <a:xfrm>
              <a:off x="7148559" y="1789004"/>
              <a:ext cx="2683965" cy="2285340"/>
              <a:chOff x="6665966" y="1789004"/>
              <a:chExt cx="2683965" cy="22853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B7AC124-165A-4A7B-9DB3-CD0E60689843}"/>
                  </a:ext>
                </a:extLst>
              </p:cNvPr>
              <p:cNvSpPr/>
              <p:nvPr/>
            </p:nvSpPr>
            <p:spPr>
              <a:xfrm>
                <a:off x="7318346" y="1903230"/>
                <a:ext cx="2031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群组定向投放问卷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CF69618B-0868-4C27-9DF6-71564374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1968" y="2522135"/>
                <a:ext cx="0" cy="155220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1ED9570E-B94F-44DB-BC93-E78118A5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66" y="1789004"/>
                <a:ext cx="692003" cy="6902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7CF00EC-C24D-41CB-B58F-6E464ADE585A}"/>
                  </a:ext>
                </a:extLst>
              </p:cNvPr>
              <p:cNvGrpSpPr/>
              <p:nvPr/>
            </p:nvGrpSpPr>
            <p:grpSpPr>
              <a:xfrm>
                <a:off x="6846552" y="1924732"/>
                <a:ext cx="341962" cy="390202"/>
                <a:chOff x="10117138" y="3005138"/>
                <a:chExt cx="765175" cy="873125"/>
              </a:xfrm>
              <a:solidFill>
                <a:schemeClr val="bg1"/>
              </a:solidFill>
              <a:effectLst/>
            </p:grpSpPr>
            <p:sp>
              <p:nvSpPr>
                <p:cNvPr id="44" name="Freeform 3460">
                  <a:extLst>
                    <a:ext uri="{FF2B5EF4-FFF2-40B4-BE49-F238E27FC236}">
                      <a16:creationId xmlns:a16="http://schemas.microsoft.com/office/drawing/2014/main" id="{673D3CF2-54A9-4995-9D0B-552A00BBE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7138" y="3005138"/>
                  <a:ext cx="765175" cy="769938"/>
                </a:xfrm>
                <a:custGeom>
                  <a:avLst/>
                  <a:gdLst>
                    <a:gd name="T0" fmla="*/ 225 w 450"/>
                    <a:gd name="T1" fmla="*/ 450 h 450"/>
                    <a:gd name="T2" fmla="*/ 0 w 450"/>
                    <a:gd name="T3" fmla="*/ 225 h 450"/>
                    <a:gd name="T4" fmla="*/ 225 w 450"/>
                    <a:gd name="T5" fmla="*/ 0 h 450"/>
                    <a:gd name="T6" fmla="*/ 450 w 450"/>
                    <a:gd name="T7" fmla="*/ 225 h 450"/>
                    <a:gd name="T8" fmla="*/ 225 w 450"/>
                    <a:gd name="T9" fmla="*/ 450 h 450"/>
                    <a:gd name="T10" fmla="*/ 225 w 450"/>
                    <a:gd name="T11" fmla="*/ 12 h 450"/>
                    <a:gd name="T12" fmla="*/ 12 w 450"/>
                    <a:gd name="T13" fmla="*/ 225 h 450"/>
                    <a:gd name="T14" fmla="*/ 225 w 450"/>
                    <a:gd name="T15" fmla="*/ 438 h 450"/>
                    <a:gd name="T16" fmla="*/ 438 w 450"/>
                    <a:gd name="T17" fmla="*/ 225 h 450"/>
                    <a:gd name="T18" fmla="*/ 225 w 450"/>
                    <a:gd name="T19" fmla="*/ 12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0" h="450">
                      <a:moveTo>
                        <a:pt x="225" y="450"/>
                      </a:moveTo>
                      <a:cubicBezTo>
                        <a:pt x="101" y="450"/>
                        <a:pt x="0" y="349"/>
                        <a:pt x="0" y="225"/>
                      </a:cubicBezTo>
                      <a:cubicBezTo>
                        <a:pt x="0" y="101"/>
                        <a:pt x="101" y="0"/>
                        <a:pt x="225" y="0"/>
                      </a:cubicBezTo>
                      <a:cubicBezTo>
                        <a:pt x="349" y="0"/>
                        <a:pt x="450" y="101"/>
                        <a:pt x="450" y="225"/>
                      </a:cubicBezTo>
                      <a:cubicBezTo>
                        <a:pt x="450" y="349"/>
                        <a:pt x="349" y="450"/>
                        <a:pt x="225" y="450"/>
                      </a:cubicBezTo>
                      <a:close/>
                      <a:moveTo>
                        <a:pt x="225" y="12"/>
                      </a:moveTo>
                      <a:cubicBezTo>
                        <a:pt x="108" y="12"/>
                        <a:pt x="12" y="108"/>
                        <a:pt x="12" y="225"/>
                      </a:cubicBezTo>
                      <a:cubicBezTo>
                        <a:pt x="12" y="343"/>
                        <a:pt x="108" y="438"/>
                        <a:pt x="225" y="438"/>
                      </a:cubicBezTo>
                      <a:cubicBezTo>
                        <a:pt x="343" y="438"/>
                        <a:pt x="438" y="343"/>
                        <a:pt x="438" y="225"/>
                      </a:cubicBezTo>
                      <a:cubicBezTo>
                        <a:pt x="438" y="108"/>
                        <a:pt x="343" y="12"/>
                        <a:pt x="2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5" name="Freeform 3461">
                  <a:extLst>
                    <a:ext uri="{FF2B5EF4-FFF2-40B4-BE49-F238E27FC236}">
                      <a16:creationId xmlns:a16="http://schemas.microsoft.com/office/drawing/2014/main" id="{076978FF-DE5E-4DA7-ACB1-631C3A9F23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60038" y="3348038"/>
                  <a:ext cx="82550" cy="82550"/>
                </a:xfrm>
                <a:custGeom>
                  <a:avLst/>
                  <a:gdLst>
                    <a:gd name="T0" fmla="*/ 24 w 49"/>
                    <a:gd name="T1" fmla="*/ 48 h 48"/>
                    <a:gd name="T2" fmla="*/ 0 w 49"/>
                    <a:gd name="T3" fmla="*/ 24 h 48"/>
                    <a:gd name="T4" fmla="*/ 24 w 49"/>
                    <a:gd name="T5" fmla="*/ 0 h 48"/>
                    <a:gd name="T6" fmla="*/ 49 w 49"/>
                    <a:gd name="T7" fmla="*/ 24 h 48"/>
                    <a:gd name="T8" fmla="*/ 24 w 49"/>
                    <a:gd name="T9" fmla="*/ 48 h 48"/>
                    <a:gd name="T10" fmla="*/ 24 w 49"/>
                    <a:gd name="T11" fmla="*/ 12 h 48"/>
                    <a:gd name="T12" fmla="*/ 12 w 49"/>
                    <a:gd name="T13" fmla="*/ 24 h 48"/>
                    <a:gd name="T14" fmla="*/ 24 w 49"/>
                    <a:gd name="T15" fmla="*/ 36 h 48"/>
                    <a:gd name="T16" fmla="*/ 37 w 49"/>
                    <a:gd name="T17" fmla="*/ 24 h 48"/>
                    <a:gd name="T18" fmla="*/ 24 w 49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8">
                      <a:moveTo>
                        <a:pt x="24" y="48"/>
                      </a:moveTo>
                      <a:cubicBezTo>
                        <a:pt x="11" y="48"/>
                        <a:pt x="0" y="38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8" y="0"/>
                        <a:pt x="49" y="11"/>
                        <a:pt x="49" y="24"/>
                      </a:cubicBezTo>
                      <a:cubicBezTo>
                        <a:pt x="49" y="38"/>
                        <a:pt x="38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1"/>
                        <a:pt x="17" y="36"/>
                        <a:pt x="24" y="36"/>
                      </a:cubicBezTo>
                      <a:cubicBezTo>
                        <a:pt x="31" y="36"/>
                        <a:pt x="37" y="31"/>
                        <a:pt x="37" y="24"/>
                      </a:cubicBezTo>
                      <a:cubicBezTo>
                        <a:pt x="37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6" name="Freeform 3462">
                  <a:extLst>
                    <a:ext uri="{FF2B5EF4-FFF2-40B4-BE49-F238E27FC236}">
                      <a16:creationId xmlns:a16="http://schemas.microsoft.com/office/drawing/2014/main" id="{9635DD3D-233C-438D-B8C3-600CF4A8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055938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7" name="Freeform 3463">
                  <a:extLst>
                    <a:ext uri="{FF2B5EF4-FFF2-40B4-BE49-F238E27FC236}">
                      <a16:creationId xmlns:a16="http://schemas.microsoft.com/office/drawing/2014/main" id="{D67DBFD2-5669-4465-94D8-972556769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7938" y="3379788"/>
                  <a:ext cx="66675" cy="20638"/>
                </a:xfrm>
                <a:custGeom>
                  <a:avLst/>
                  <a:gdLst>
                    <a:gd name="T0" fmla="*/ 33 w 39"/>
                    <a:gd name="T1" fmla="*/ 12 h 12"/>
                    <a:gd name="T2" fmla="*/ 6 w 39"/>
                    <a:gd name="T3" fmla="*/ 12 h 12"/>
                    <a:gd name="T4" fmla="*/ 0 w 39"/>
                    <a:gd name="T5" fmla="*/ 6 h 12"/>
                    <a:gd name="T6" fmla="*/ 6 w 39"/>
                    <a:gd name="T7" fmla="*/ 0 h 12"/>
                    <a:gd name="T8" fmla="*/ 33 w 39"/>
                    <a:gd name="T9" fmla="*/ 0 h 12"/>
                    <a:gd name="T10" fmla="*/ 39 w 39"/>
                    <a:gd name="T11" fmla="*/ 6 h 12"/>
                    <a:gd name="T12" fmla="*/ 33 w 39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2">
                      <a:moveTo>
                        <a:pt x="33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9" y="3"/>
                        <a:pt x="39" y="6"/>
                      </a:cubicBezTo>
                      <a:cubicBezTo>
                        <a:pt x="39" y="9"/>
                        <a:pt x="36" y="12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8" name="Freeform 3464">
                  <a:extLst>
                    <a:ext uri="{FF2B5EF4-FFF2-40B4-BE49-F238E27FC236}">
                      <a16:creationId xmlns:a16="http://schemas.microsoft.com/office/drawing/2014/main" id="{9B369F5D-FD9E-4DD9-8DB4-ACD9A2A45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656013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9" name="Freeform 3465">
                  <a:extLst>
                    <a:ext uri="{FF2B5EF4-FFF2-40B4-BE49-F238E27FC236}">
                      <a16:creationId xmlns:a16="http://schemas.microsoft.com/office/drawing/2014/main" id="{D8E21F62-656B-499F-8B67-0A9194DE4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6425" y="3379788"/>
                  <a:ext cx="65088" cy="20638"/>
                </a:xfrm>
                <a:custGeom>
                  <a:avLst/>
                  <a:gdLst>
                    <a:gd name="T0" fmla="*/ 32 w 38"/>
                    <a:gd name="T1" fmla="*/ 12 h 12"/>
                    <a:gd name="T2" fmla="*/ 6 w 38"/>
                    <a:gd name="T3" fmla="*/ 12 h 12"/>
                    <a:gd name="T4" fmla="*/ 0 w 38"/>
                    <a:gd name="T5" fmla="*/ 6 h 12"/>
                    <a:gd name="T6" fmla="*/ 6 w 38"/>
                    <a:gd name="T7" fmla="*/ 0 h 12"/>
                    <a:gd name="T8" fmla="*/ 32 w 38"/>
                    <a:gd name="T9" fmla="*/ 0 h 12"/>
                    <a:gd name="T10" fmla="*/ 38 w 38"/>
                    <a:gd name="T11" fmla="*/ 6 h 12"/>
                    <a:gd name="T12" fmla="*/ 32 w 3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2">
                      <a:moveTo>
                        <a:pt x="3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6" y="0"/>
                        <a:pt x="38" y="3"/>
                        <a:pt x="38" y="6"/>
                      </a:cubicBezTo>
                      <a:cubicBezTo>
                        <a:pt x="38" y="9"/>
                        <a:pt x="36" y="12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0" name="Freeform 3466">
                  <a:extLst>
                    <a:ext uri="{FF2B5EF4-FFF2-40B4-BE49-F238E27FC236}">
                      <a16:creationId xmlns:a16="http://schemas.microsoft.com/office/drawing/2014/main" id="{48778DA4-3F04-4EFC-8A2C-70BF0C63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203575"/>
                  <a:ext cx="20638" cy="165100"/>
                </a:xfrm>
                <a:custGeom>
                  <a:avLst/>
                  <a:gdLst>
                    <a:gd name="T0" fmla="*/ 6 w 12"/>
                    <a:gd name="T1" fmla="*/ 97 h 97"/>
                    <a:gd name="T2" fmla="*/ 0 w 12"/>
                    <a:gd name="T3" fmla="*/ 91 h 97"/>
                    <a:gd name="T4" fmla="*/ 0 w 12"/>
                    <a:gd name="T5" fmla="*/ 6 h 97"/>
                    <a:gd name="T6" fmla="*/ 6 w 12"/>
                    <a:gd name="T7" fmla="*/ 0 h 97"/>
                    <a:gd name="T8" fmla="*/ 12 w 12"/>
                    <a:gd name="T9" fmla="*/ 6 h 97"/>
                    <a:gd name="T10" fmla="*/ 12 w 12"/>
                    <a:gd name="T11" fmla="*/ 91 h 97"/>
                    <a:gd name="T12" fmla="*/ 6 w 12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7">
                      <a:moveTo>
                        <a:pt x="6" y="97"/>
                      </a:move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91"/>
                        <a:pt x="12" y="91"/>
                        <a:pt x="12" y="91"/>
                      </a:cubicBezTo>
                      <a:cubicBezTo>
                        <a:pt x="12" y="94"/>
                        <a:pt x="10" y="97"/>
                        <a:pt x="6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1" name="Freeform 3467">
                  <a:extLst>
                    <a:ext uri="{FF2B5EF4-FFF2-40B4-BE49-F238E27FC236}">
                      <a16:creationId xmlns:a16="http://schemas.microsoft.com/office/drawing/2014/main" id="{43DC5F9D-058F-40F9-8534-BD78EB428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1950" y="3379788"/>
                  <a:ext cx="163513" cy="20638"/>
                </a:xfrm>
                <a:custGeom>
                  <a:avLst/>
                  <a:gdLst>
                    <a:gd name="T0" fmla="*/ 90 w 96"/>
                    <a:gd name="T1" fmla="*/ 12 h 12"/>
                    <a:gd name="T2" fmla="*/ 6 w 96"/>
                    <a:gd name="T3" fmla="*/ 12 h 12"/>
                    <a:gd name="T4" fmla="*/ 0 w 96"/>
                    <a:gd name="T5" fmla="*/ 6 h 12"/>
                    <a:gd name="T6" fmla="*/ 6 w 96"/>
                    <a:gd name="T7" fmla="*/ 0 h 12"/>
                    <a:gd name="T8" fmla="*/ 90 w 96"/>
                    <a:gd name="T9" fmla="*/ 0 h 12"/>
                    <a:gd name="T10" fmla="*/ 96 w 96"/>
                    <a:gd name="T11" fmla="*/ 6 h 12"/>
                    <a:gd name="T12" fmla="*/ 90 w 9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2">
                      <a:moveTo>
                        <a:pt x="9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9"/>
                        <a:pt x="93" y="12"/>
                        <a:pt x="9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2" name="Freeform 3468">
                  <a:extLst>
                    <a:ext uri="{FF2B5EF4-FFF2-40B4-BE49-F238E27FC236}">
                      <a16:creationId xmlns:a16="http://schemas.microsoft.com/office/drawing/2014/main" id="{5440C96B-8B8F-42C0-B3BB-1CBE5BF66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300" y="3773488"/>
                  <a:ext cx="92075" cy="104775"/>
                </a:xfrm>
                <a:custGeom>
                  <a:avLst/>
                  <a:gdLst>
                    <a:gd name="T0" fmla="*/ 47 w 54"/>
                    <a:gd name="T1" fmla="*/ 62 h 62"/>
                    <a:gd name="T2" fmla="*/ 42 w 54"/>
                    <a:gd name="T3" fmla="*/ 60 h 62"/>
                    <a:gd name="T4" fmla="*/ 2 w 54"/>
                    <a:gd name="T5" fmla="*/ 11 h 62"/>
                    <a:gd name="T6" fmla="*/ 3 w 54"/>
                    <a:gd name="T7" fmla="*/ 2 h 62"/>
                    <a:gd name="T8" fmla="*/ 12 w 54"/>
                    <a:gd name="T9" fmla="*/ 3 h 62"/>
                    <a:gd name="T10" fmla="*/ 51 w 54"/>
                    <a:gd name="T11" fmla="*/ 53 h 62"/>
                    <a:gd name="T12" fmla="*/ 51 w 54"/>
                    <a:gd name="T13" fmla="*/ 61 h 62"/>
                    <a:gd name="T14" fmla="*/ 47 w 54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62">
                      <a:moveTo>
                        <a:pt x="47" y="62"/>
                      </a:moveTo>
                      <a:cubicBezTo>
                        <a:pt x="45" y="62"/>
                        <a:pt x="43" y="62"/>
                        <a:pt x="42" y="60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8"/>
                        <a:pt x="1" y="4"/>
                        <a:pt x="3" y="2"/>
                      </a:cubicBezTo>
                      <a:cubicBezTo>
                        <a:pt x="6" y="0"/>
                        <a:pt x="10" y="1"/>
                        <a:pt x="12" y="3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4" y="55"/>
                        <a:pt x="53" y="59"/>
                        <a:pt x="51" y="61"/>
                      </a:cubicBezTo>
                      <a:cubicBezTo>
                        <a:pt x="49" y="62"/>
                        <a:pt x="48" y="62"/>
                        <a:pt x="4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3" name="Freeform 3469">
                  <a:extLst>
                    <a:ext uri="{FF2B5EF4-FFF2-40B4-BE49-F238E27FC236}">
                      <a16:creationId xmlns:a16="http://schemas.microsoft.com/office/drawing/2014/main" id="{26E73DEC-47AF-43EF-8433-62CE08E11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5250" y="3773488"/>
                  <a:ext cx="90488" cy="104775"/>
                </a:xfrm>
                <a:custGeom>
                  <a:avLst/>
                  <a:gdLst>
                    <a:gd name="T0" fmla="*/ 7 w 53"/>
                    <a:gd name="T1" fmla="*/ 62 h 62"/>
                    <a:gd name="T2" fmla="*/ 3 w 53"/>
                    <a:gd name="T3" fmla="*/ 61 h 62"/>
                    <a:gd name="T4" fmla="*/ 2 w 53"/>
                    <a:gd name="T5" fmla="*/ 53 h 62"/>
                    <a:gd name="T6" fmla="*/ 42 w 53"/>
                    <a:gd name="T7" fmla="*/ 3 h 62"/>
                    <a:gd name="T8" fmla="*/ 50 w 53"/>
                    <a:gd name="T9" fmla="*/ 2 h 62"/>
                    <a:gd name="T10" fmla="*/ 51 w 53"/>
                    <a:gd name="T11" fmla="*/ 11 h 62"/>
                    <a:gd name="T12" fmla="*/ 12 w 53"/>
                    <a:gd name="T13" fmla="*/ 60 h 62"/>
                    <a:gd name="T14" fmla="*/ 7 w 53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2">
                      <a:moveTo>
                        <a:pt x="7" y="62"/>
                      </a:moveTo>
                      <a:cubicBezTo>
                        <a:pt x="6" y="62"/>
                        <a:pt x="4" y="62"/>
                        <a:pt x="3" y="61"/>
                      </a:cubicBezTo>
                      <a:cubicBezTo>
                        <a:pt x="0" y="59"/>
                        <a:pt x="0" y="55"/>
                        <a:pt x="2" y="5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4" y="1"/>
                        <a:pt x="48" y="0"/>
                        <a:pt x="50" y="2"/>
                      </a:cubicBezTo>
                      <a:cubicBezTo>
                        <a:pt x="53" y="4"/>
                        <a:pt x="53" y="8"/>
                        <a:pt x="51" y="11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2"/>
                        <a:pt x="9" y="62"/>
                        <a:pt x="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4" name="Freeform 3470">
                  <a:extLst>
                    <a:ext uri="{FF2B5EF4-FFF2-40B4-BE49-F238E27FC236}">
                      <a16:creationId xmlns:a16="http://schemas.microsoft.com/office/drawing/2014/main" id="{1FD44169-9699-4604-889F-911C66DE8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7138" y="3787775"/>
                  <a:ext cx="765175" cy="90488"/>
                </a:xfrm>
                <a:custGeom>
                  <a:avLst/>
                  <a:gdLst>
                    <a:gd name="T0" fmla="*/ 423 w 450"/>
                    <a:gd name="T1" fmla="*/ 53 h 53"/>
                    <a:gd name="T2" fmla="*/ 27 w 450"/>
                    <a:gd name="T3" fmla="*/ 53 h 53"/>
                    <a:gd name="T4" fmla="*/ 0 w 450"/>
                    <a:gd name="T5" fmla="*/ 27 h 53"/>
                    <a:gd name="T6" fmla="*/ 27 w 450"/>
                    <a:gd name="T7" fmla="*/ 0 h 53"/>
                    <a:gd name="T8" fmla="*/ 34 w 450"/>
                    <a:gd name="T9" fmla="*/ 0 h 53"/>
                    <a:gd name="T10" fmla="*/ 40 w 450"/>
                    <a:gd name="T11" fmla="*/ 6 h 53"/>
                    <a:gd name="T12" fmla="*/ 34 w 450"/>
                    <a:gd name="T13" fmla="*/ 12 h 53"/>
                    <a:gd name="T14" fmla="*/ 27 w 450"/>
                    <a:gd name="T15" fmla="*/ 12 h 53"/>
                    <a:gd name="T16" fmla="*/ 12 w 450"/>
                    <a:gd name="T17" fmla="*/ 27 h 53"/>
                    <a:gd name="T18" fmla="*/ 27 w 450"/>
                    <a:gd name="T19" fmla="*/ 41 h 53"/>
                    <a:gd name="T20" fmla="*/ 423 w 450"/>
                    <a:gd name="T21" fmla="*/ 41 h 53"/>
                    <a:gd name="T22" fmla="*/ 438 w 450"/>
                    <a:gd name="T23" fmla="*/ 27 h 53"/>
                    <a:gd name="T24" fmla="*/ 423 w 450"/>
                    <a:gd name="T25" fmla="*/ 12 h 53"/>
                    <a:gd name="T26" fmla="*/ 416 w 450"/>
                    <a:gd name="T27" fmla="*/ 12 h 53"/>
                    <a:gd name="T28" fmla="*/ 410 w 450"/>
                    <a:gd name="T29" fmla="*/ 6 h 53"/>
                    <a:gd name="T30" fmla="*/ 416 w 450"/>
                    <a:gd name="T31" fmla="*/ 0 h 53"/>
                    <a:gd name="T32" fmla="*/ 423 w 450"/>
                    <a:gd name="T33" fmla="*/ 0 h 53"/>
                    <a:gd name="T34" fmla="*/ 450 w 450"/>
                    <a:gd name="T35" fmla="*/ 27 h 53"/>
                    <a:gd name="T36" fmla="*/ 423 w 450"/>
                    <a:gd name="T3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0" h="53">
                      <a:moveTo>
                        <a:pt x="423" y="53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12" y="53"/>
                        <a:pt x="0" y="41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0"/>
                        <a:pt x="40" y="2"/>
                        <a:pt x="40" y="6"/>
                      </a:cubicBezTo>
                      <a:cubicBezTo>
                        <a:pt x="40" y="9"/>
                        <a:pt x="38" y="12"/>
                        <a:pt x="34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9" y="12"/>
                        <a:pt x="12" y="18"/>
                        <a:pt x="12" y="27"/>
                      </a:cubicBezTo>
                      <a:cubicBezTo>
                        <a:pt x="12" y="35"/>
                        <a:pt x="19" y="41"/>
                        <a:pt x="27" y="41"/>
                      </a:cubicBezTo>
                      <a:cubicBezTo>
                        <a:pt x="423" y="41"/>
                        <a:pt x="423" y="41"/>
                        <a:pt x="423" y="41"/>
                      </a:cubicBezTo>
                      <a:cubicBezTo>
                        <a:pt x="432" y="41"/>
                        <a:pt x="438" y="35"/>
                        <a:pt x="438" y="27"/>
                      </a:cubicBezTo>
                      <a:cubicBezTo>
                        <a:pt x="438" y="18"/>
                        <a:pt x="432" y="12"/>
                        <a:pt x="423" y="12"/>
                      </a:cubicBezTo>
                      <a:cubicBezTo>
                        <a:pt x="416" y="12"/>
                        <a:pt x="416" y="12"/>
                        <a:pt x="416" y="12"/>
                      </a:cubicBezTo>
                      <a:cubicBezTo>
                        <a:pt x="413" y="12"/>
                        <a:pt x="410" y="9"/>
                        <a:pt x="410" y="6"/>
                      </a:cubicBezTo>
                      <a:cubicBezTo>
                        <a:pt x="410" y="2"/>
                        <a:pt x="413" y="0"/>
                        <a:pt x="416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38" y="0"/>
                        <a:pt x="450" y="12"/>
                        <a:pt x="450" y="27"/>
                      </a:cubicBezTo>
                      <a:cubicBezTo>
                        <a:pt x="450" y="41"/>
                        <a:pt x="438" y="53"/>
                        <a:pt x="423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5" name="Freeform 3471">
                  <a:extLst>
                    <a:ext uri="{FF2B5EF4-FFF2-40B4-BE49-F238E27FC236}">
                      <a16:creationId xmlns:a16="http://schemas.microsoft.com/office/drawing/2014/main" id="{44F1F1D6-1A75-414F-88BA-F97A08BF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44150" y="3235325"/>
                  <a:ext cx="311150" cy="312738"/>
                </a:xfrm>
                <a:custGeom>
                  <a:avLst/>
                  <a:gdLst>
                    <a:gd name="T0" fmla="*/ 92 w 183"/>
                    <a:gd name="T1" fmla="*/ 183 h 183"/>
                    <a:gd name="T2" fmla="*/ 0 w 183"/>
                    <a:gd name="T3" fmla="*/ 90 h 183"/>
                    <a:gd name="T4" fmla="*/ 69 w 183"/>
                    <a:gd name="T5" fmla="*/ 0 h 183"/>
                    <a:gd name="T6" fmla="*/ 76 w 183"/>
                    <a:gd name="T7" fmla="*/ 5 h 183"/>
                    <a:gd name="T8" fmla="*/ 72 w 183"/>
                    <a:gd name="T9" fmla="*/ 12 h 183"/>
                    <a:gd name="T10" fmla="*/ 12 w 183"/>
                    <a:gd name="T11" fmla="*/ 90 h 183"/>
                    <a:gd name="T12" fmla="*/ 92 w 183"/>
                    <a:gd name="T13" fmla="*/ 171 h 183"/>
                    <a:gd name="T14" fmla="*/ 171 w 183"/>
                    <a:gd name="T15" fmla="*/ 109 h 183"/>
                    <a:gd name="T16" fmla="*/ 178 w 183"/>
                    <a:gd name="T17" fmla="*/ 105 h 183"/>
                    <a:gd name="T18" fmla="*/ 182 w 183"/>
                    <a:gd name="T19" fmla="*/ 112 h 183"/>
                    <a:gd name="T20" fmla="*/ 92 w 183"/>
                    <a:gd name="T2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3">
                      <a:moveTo>
                        <a:pt x="92" y="183"/>
                      </a:moveTo>
                      <a:cubicBezTo>
                        <a:pt x="41" y="183"/>
                        <a:pt x="0" y="141"/>
                        <a:pt x="0" y="90"/>
                      </a:cubicBezTo>
                      <a:cubicBezTo>
                        <a:pt x="0" y="48"/>
                        <a:pt x="28" y="11"/>
                        <a:pt x="69" y="0"/>
                      </a:cubicBezTo>
                      <a:cubicBezTo>
                        <a:pt x="72" y="0"/>
                        <a:pt x="76" y="2"/>
                        <a:pt x="76" y="5"/>
                      </a:cubicBezTo>
                      <a:cubicBezTo>
                        <a:pt x="77" y="8"/>
                        <a:pt x="75" y="11"/>
                        <a:pt x="72" y="12"/>
                      </a:cubicBezTo>
                      <a:cubicBezTo>
                        <a:pt x="37" y="21"/>
                        <a:pt x="12" y="53"/>
                        <a:pt x="12" y="90"/>
                      </a:cubicBezTo>
                      <a:cubicBezTo>
                        <a:pt x="12" y="135"/>
                        <a:pt x="48" y="171"/>
                        <a:pt x="92" y="171"/>
                      </a:cubicBezTo>
                      <a:cubicBezTo>
                        <a:pt x="129" y="171"/>
                        <a:pt x="162" y="145"/>
                        <a:pt x="171" y="109"/>
                      </a:cubicBezTo>
                      <a:cubicBezTo>
                        <a:pt x="171" y="106"/>
                        <a:pt x="175" y="104"/>
                        <a:pt x="178" y="105"/>
                      </a:cubicBezTo>
                      <a:cubicBezTo>
                        <a:pt x="181" y="106"/>
                        <a:pt x="183" y="109"/>
                        <a:pt x="182" y="112"/>
                      </a:cubicBezTo>
                      <a:cubicBezTo>
                        <a:pt x="172" y="154"/>
                        <a:pt x="135" y="183"/>
                        <a:pt x="92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6" name="Freeform 3472">
                  <a:extLst>
                    <a:ext uri="{FF2B5EF4-FFF2-40B4-BE49-F238E27FC236}">
                      <a16:creationId xmlns:a16="http://schemas.microsoft.com/office/drawing/2014/main" id="{C999C94F-4760-494D-A6D2-239786D00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087688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7 h 15"/>
                    <a:gd name="T4" fmla="*/ 8 w 15"/>
                    <a:gd name="T5" fmla="*/ 0 h 15"/>
                    <a:gd name="T6" fmla="*/ 15 w 15"/>
                    <a:gd name="T7" fmla="*/ 7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7 h 15"/>
                    <a:gd name="T14" fmla="*/ 8 w 15"/>
                    <a:gd name="T15" fmla="*/ 12 h 15"/>
                    <a:gd name="T16" fmla="*/ 12 w 15"/>
                    <a:gd name="T17" fmla="*/ 7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7" name="Freeform 3473">
                  <a:extLst>
                    <a:ext uri="{FF2B5EF4-FFF2-40B4-BE49-F238E27FC236}">
                      <a16:creationId xmlns:a16="http://schemas.microsoft.com/office/drawing/2014/main" id="{8B837AB4-1120-44DE-B1ED-3E7D9E7F08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7650" y="3086100"/>
                  <a:ext cx="30163" cy="26988"/>
                </a:xfrm>
                <a:custGeom>
                  <a:avLst/>
                  <a:gdLst>
                    <a:gd name="T0" fmla="*/ 9 w 17"/>
                    <a:gd name="T1" fmla="*/ 16 h 16"/>
                    <a:gd name="T2" fmla="*/ 2 w 17"/>
                    <a:gd name="T3" fmla="*/ 12 h 16"/>
                    <a:gd name="T4" fmla="*/ 5 w 17"/>
                    <a:gd name="T5" fmla="*/ 2 h 16"/>
                    <a:gd name="T6" fmla="*/ 11 w 17"/>
                    <a:gd name="T7" fmla="*/ 1 h 16"/>
                    <a:gd name="T8" fmla="*/ 15 w 17"/>
                    <a:gd name="T9" fmla="*/ 5 h 16"/>
                    <a:gd name="T10" fmla="*/ 15 w 17"/>
                    <a:gd name="T11" fmla="*/ 5 h 16"/>
                    <a:gd name="T12" fmla="*/ 13 w 17"/>
                    <a:gd name="T13" fmla="*/ 15 h 16"/>
                    <a:gd name="T14" fmla="*/ 9 w 17"/>
                    <a:gd name="T15" fmla="*/ 16 h 16"/>
                    <a:gd name="T16" fmla="*/ 5 w 17"/>
                    <a:gd name="T17" fmla="*/ 11 h 16"/>
                    <a:gd name="T18" fmla="*/ 8 w 17"/>
                    <a:gd name="T19" fmla="*/ 13 h 16"/>
                    <a:gd name="T20" fmla="*/ 11 w 17"/>
                    <a:gd name="T21" fmla="*/ 12 h 16"/>
                    <a:gd name="T22" fmla="*/ 13 w 17"/>
                    <a:gd name="T23" fmla="*/ 6 h 16"/>
                    <a:gd name="T24" fmla="*/ 13 w 17"/>
                    <a:gd name="T25" fmla="*/ 6 h 16"/>
                    <a:gd name="T26" fmla="*/ 10 w 17"/>
                    <a:gd name="T27" fmla="*/ 8 h 16"/>
                    <a:gd name="T28" fmla="*/ 13 w 17"/>
                    <a:gd name="T29" fmla="*/ 6 h 16"/>
                    <a:gd name="T30" fmla="*/ 7 w 17"/>
                    <a:gd name="T31" fmla="*/ 4 h 16"/>
                    <a:gd name="T32" fmla="*/ 5 w 17"/>
                    <a:gd name="T33" fmla="*/ 11 h 16"/>
                    <a:gd name="T34" fmla="*/ 5 w 17"/>
                    <a:gd name="T35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6">
                      <a:moveTo>
                        <a:pt x="9" y="16"/>
                      </a:moveTo>
                      <a:cubicBezTo>
                        <a:pt x="6" y="16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7" y="1"/>
                        <a:pt x="9" y="0"/>
                        <a:pt x="11" y="1"/>
                      </a:cubicBezTo>
                      <a:cubicBezTo>
                        <a:pt x="13" y="1"/>
                        <a:pt x="14" y="3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7" y="8"/>
                        <a:pt x="16" y="13"/>
                        <a:pt x="13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5" y="11"/>
                      </a:moveTo>
                      <a:cubicBezTo>
                        <a:pt x="6" y="12"/>
                        <a:pt x="7" y="12"/>
                        <a:pt x="8" y="13"/>
                      </a:cubicBezTo>
                      <a:cubicBezTo>
                        <a:pt x="9" y="13"/>
                        <a:pt x="10" y="13"/>
                        <a:pt x="11" y="12"/>
                      </a:cubicBezTo>
                      <a:cubicBezTo>
                        <a:pt x="13" y="11"/>
                        <a:pt x="14" y="8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4"/>
                        <a:pt x="9" y="3"/>
                        <a:pt x="7" y="4"/>
                      </a:cubicBezTo>
                      <a:cubicBezTo>
                        <a:pt x="5" y="6"/>
                        <a:pt x="4" y="8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8" name="Freeform 3474">
                  <a:extLst>
                    <a:ext uri="{FF2B5EF4-FFF2-40B4-BE49-F238E27FC236}">
                      <a16:creationId xmlns:a16="http://schemas.microsoft.com/office/drawing/2014/main" id="{C19AC6DA-F32B-4D0C-A349-946CF94270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116263"/>
                  <a:ext cx="30163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3 w 17"/>
                    <a:gd name="T3" fmla="*/ 13 h 15"/>
                    <a:gd name="T4" fmla="*/ 3 w 17"/>
                    <a:gd name="T5" fmla="*/ 3 h 15"/>
                    <a:gd name="T6" fmla="*/ 14 w 17"/>
                    <a:gd name="T7" fmla="*/ 2 h 15"/>
                    <a:gd name="T8" fmla="*/ 14 w 17"/>
                    <a:gd name="T9" fmla="*/ 13 h 15"/>
                    <a:gd name="T10" fmla="*/ 8 w 17"/>
                    <a:gd name="T11" fmla="*/ 15 h 15"/>
                    <a:gd name="T12" fmla="*/ 8 w 17"/>
                    <a:gd name="T13" fmla="*/ 3 h 15"/>
                    <a:gd name="T14" fmla="*/ 5 w 17"/>
                    <a:gd name="T15" fmla="*/ 5 h 15"/>
                    <a:gd name="T16" fmla="*/ 5 w 17"/>
                    <a:gd name="T17" fmla="*/ 11 h 15"/>
                    <a:gd name="T18" fmla="*/ 12 w 17"/>
                    <a:gd name="T19" fmla="*/ 11 h 15"/>
                    <a:gd name="T20" fmla="*/ 12 w 17"/>
                    <a:gd name="T21" fmla="*/ 5 h 15"/>
                    <a:gd name="T22" fmla="*/ 8 w 17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6" y="15"/>
                        <a:pt x="5" y="15"/>
                        <a:pt x="3" y="13"/>
                      </a:cubicBezTo>
                      <a:cubicBezTo>
                        <a:pt x="0" y="10"/>
                        <a:pt x="0" y="5"/>
                        <a:pt x="3" y="3"/>
                      </a:cubicBezTo>
                      <a:cubicBezTo>
                        <a:pt x="6" y="0"/>
                        <a:pt x="11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2" y="15"/>
                        <a:pt x="10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7" y="3"/>
                        <a:pt x="6" y="4"/>
                        <a:pt x="5" y="5"/>
                      </a:cubicBezTo>
                      <a:cubicBezTo>
                        <a:pt x="4" y="6"/>
                        <a:pt x="4" y="9"/>
                        <a:pt x="5" y="11"/>
                      </a:cubicBezTo>
                      <a:cubicBezTo>
                        <a:pt x="7" y="13"/>
                        <a:pt x="10" y="13"/>
                        <a:pt x="12" y="11"/>
                      </a:cubicBezTo>
                      <a:cubicBezTo>
                        <a:pt x="13" y="9"/>
                        <a:pt x="13" y="6"/>
                        <a:pt x="12" y="5"/>
                      </a:cubicBezTo>
                      <a:cubicBezTo>
                        <a:pt x="11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9" name="Freeform 3475">
                  <a:extLst>
                    <a:ext uri="{FF2B5EF4-FFF2-40B4-BE49-F238E27FC236}">
                      <a16:creationId xmlns:a16="http://schemas.microsoft.com/office/drawing/2014/main" id="{3A6096F8-1764-4573-B235-1BDC7B18D0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5888" y="3162300"/>
                  <a:ext cx="26988" cy="26988"/>
                </a:xfrm>
                <a:custGeom>
                  <a:avLst/>
                  <a:gdLst>
                    <a:gd name="T0" fmla="*/ 8 w 16"/>
                    <a:gd name="T1" fmla="*/ 16 h 16"/>
                    <a:gd name="T2" fmla="*/ 4 w 16"/>
                    <a:gd name="T3" fmla="*/ 15 h 16"/>
                    <a:gd name="T4" fmla="*/ 1 w 16"/>
                    <a:gd name="T5" fmla="*/ 11 h 16"/>
                    <a:gd name="T6" fmla="*/ 1 w 16"/>
                    <a:gd name="T7" fmla="*/ 5 h 16"/>
                    <a:gd name="T8" fmla="*/ 12 w 16"/>
                    <a:gd name="T9" fmla="*/ 2 h 16"/>
                    <a:gd name="T10" fmla="*/ 15 w 16"/>
                    <a:gd name="T11" fmla="*/ 7 h 16"/>
                    <a:gd name="T12" fmla="*/ 15 w 16"/>
                    <a:gd name="T13" fmla="*/ 13 h 16"/>
                    <a:gd name="T14" fmla="*/ 10 w 16"/>
                    <a:gd name="T15" fmla="*/ 16 h 16"/>
                    <a:gd name="T16" fmla="*/ 8 w 16"/>
                    <a:gd name="T17" fmla="*/ 16 h 16"/>
                    <a:gd name="T18" fmla="*/ 6 w 16"/>
                    <a:gd name="T19" fmla="*/ 13 h 16"/>
                    <a:gd name="T20" fmla="*/ 12 w 16"/>
                    <a:gd name="T21" fmla="*/ 11 h 16"/>
                    <a:gd name="T22" fmla="*/ 12 w 16"/>
                    <a:gd name="T23" fmla="*/ 8 h 16"/>
                    <a:gd name="T24" fmla="*/ 10 w 16"/>
                    <a:gd name="T25" fmla="*/ 5 h 16"/>
                    <a:gd name="T26" fmla="*/ 9 w 16"/>
                    <a:gd name="T27" fmla="*/ 7 h 16"/>
                    <a:gd name="T28" fmla="*/ 10 w 16"/>
                    <a:gd name="T29" fmla="*/ 5 h 16"/>
                    <a:gd name="T30" fmla="*/ 10 w 16"/>
                    <a:gd name="T31" fmla="*/ 5 h 16"/>
                    <a:gd name="T32" fmla="*/ 7 w 16"/>
                    <a:gd name="T33" fmla="*/ 5 h 16"/>
                    <a:gd name="T34" fmla="*/ 4 w 16"/>
                    <a:gd name="T35" fmla="*/ 7 h 16"/>
                    <a:gd name="T36" fmla="*/ 4 w 16"/>
                    <a:gd name="T37" fmla="*/ 10 h 16"/>
                    <a:gd name="T38" fmla="*/ 6 w 16"/>
                    <a:gd name="T39" fmla="*/ 13 h 16"/>
                    <a:gd name="T40" fmla="*/ 6 w 16"/>
                    <a:gd name="T4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cubicBezTo>
                        <a:pt x="7" y="16"/>
                        <a:pt x="5" y="16"/>
                        <a:pt x="4" y="15"/>
                      </a:cubicBez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4" y="1"/>
                        <a:pt x="8" y="0"/>
                        <a:pt x="12" y="2"/>
                      </a:cubicBezTo>
                      <a:cubicBezTo>
                        <a:pt x="14" y="3"/>
                        <a:pt x="15" y="5"/>
                        <a:pt x="15" y="7"/>
                      </a:cubicBezTo>
                      <a:cubicBezTo>
                        <a:pt x="16" y="9"/>
                        <a:pt x="16" y="11"/>
                        <a:pt x="15" y="13"/>
                      </a:cubicBezTo>
                      <a:cubicBezTo>
                        <a:pt x="14" y="14"/>
                        <a:pt x="12" y="16"/>
                        <a:pt x="10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lose/>
                      <a:moveTo>
                        <a:pt x="6" y="13"/>
                      </a:moveTo>
                      <a:cubicBezTo>
                        <a:pt x="8" y="14"/>
                        <a:pt x="11" y="13"/>
                        <a:pt x="12" y="11"/>
                      </a:cubicBezTo>
                      <a:cubicBezTo>
                        <a:pt x="12" y="10"/>
                        <a:pt x="13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7" y="5"/>
                      </a:cubicBezTo>
                      <a:cubicBezTo>
                        <a:pt x="6" y="5"/>
                        <a:pt x="5" y="6"/>
                        <a:pt x="4" y="7"/>
                      </a:cubicBezTo>
                      <a:cubicBezTo>
                        <a:pt x="4" y="8"/>
                        <a:pt x="3" y="9"/>
                        <a:pt x="4" y="10"/>
                      </a:cubicBezTo>
                      <a:cubicBezTo>
                        <a:pt x="4" y="11"/>
                        <a:pt x="5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0" name="Freeform 3476">
                  <a:extLst>
                    <a:ext uri="{FF2B5EF4-FFF2-40B4-BE49-F238E27FC236}">
                      <a16:creationId xmlns:a16="http://schemas.microsoft.com/office/drawing/2014/main" id="{2FF53DD0-AC6E-4B6B-9368-219ABDB8AD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8263" y="3225800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2 w 17"/>
                    <a:gd name="T5" fmla="*/ 12 h 16"/>
                    <a:gd name="T6" fmla="*/ 1 w 17"/>
                    <a:gd name="T7" fmla="*/ 6 h 16"/>
                    <a:gd name="T8" fmla="*/ 4 w 17"/>
                    <a:gd name="T9" fmla="*/ 2 h 16"/>
                    <a:gd name="T10" fmla="*/ 10 w 17"/>
                    <a:gd name="T11" fmla="*/ 1 h 16"/>
                    <a:gd name="T12" fmla="*/ 15 w 17"/>
                    <a:gd name="T13" fmla="*/ 10 h 16"/>
                    <a:gd name="T14" fmla="*/ 8 w 17"/>
                    <a:gd name="T15" fmla="*/ 16 h 16"/>
                    <a:gd name="T16" fmla="*/ 7 w 17"/>
                    <a:gd name="T17" fmla="*/ 12 h 16"/>
                    <a:gd name="T18" fmla="*/ 10 w 17"/>
                    <a:gd name="T19" fmla="*/ 12 h 16"/>
                    <a:gd name="T20" fmla="*/ 12 w 17"/>
                    <a:gd name="T21" fmla="*/ 9 h 16"/>
                    <a:gd name="T22" fmla="*/ 12 w 17"/>
                    <a:gd name="T23" fmla="*/ 6 h 16"/>
                    <a:gd name="T24" fmla="*/ 9 w 17"/>
                    <a:gd name="T25" fmla="*/ 4 h 16"/>
                    <a:gd name="T26" fmla="*/ 9 w 17"/>
                    <a:gd name="T27" fmla="*/ 4 h 16"/>
                    <a:gd name="T28" fmla="*/ 9 w 17"/>
                    <a:gd name="T29" fmla="*/ 7 h 16"/>
                    <a:gd name="T30" fmla="*/ 9 w 17"/>
                    <a:gd name="T31" fmla="*/ 4 h 16"/>
                    <a:gd name="T32" fmla="*/ 4 w 17"/>
                    <a:gd name="T33" fmla="*/ 7 h 16"/>
                    <a:gd name="T34" fmla="*/ 7 w 17"/>
                    <a:gd name="T35" fmla="*/ 12 h 16"/>
                    <a:gd name="T36" fmla="*/ 7 w 17"/>
                    <a:gd name="T37" fmla="*/ 12 h 16"/>
                    <a:gd name="T38" fmla="*/ 7 w 17"/>
                    <a:gd name="T39" fmla="*/ 12 h 16"/>
                    <a:gd name="T40" fmla="*/ 7 w 17"/>
                    <a:gd name="T4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7" y="16"/>
                        <a:pt x="7" y="16"/>
                        <a:pt x="6" y="16"/>
                      </a:cubicBezTo>
                      <a:cubicBezTo>
                        <a:pt x="4" y="15"/>
                        <a:pt x="3" y="14"/>
                        <a:pt x="2" y="12"/>
                      </a:cubicBezTo>
                      <a:cubicBezTo>
                        <a:pt x="1" y="10"/>
                        <a:pt x="0" y="8"/>
                        <a:pt x="1" y="6"/>
                      </a:cubicBezTo>
                      <a:cubicBezTo>
                        <a:pt x="1" y="4"/>
                        <a:pt x="3" y="3"/>
                        <a:pt x="4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5" y="10"/>
                      </a:cubicBezTo>
                      <a:cubicBezTo>
                        <a:pt x="15" y="14"/>
                        <a:pt x="11" y="16"/>
                        <a:pt x="8" y="16"/>
                      </a:cubicBezTo>
                      <a:close/>
                      <a:moveTo>
                        <a:pt x="7" y="12"/>
                      </a:moveTo>
                      <a:cubicBezTo>
                        <a:pt x="8" y="13"/>
                        <a:pt x="9" y="13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3" y="7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7" y="3"/>
                        <a:pt x="4" y="5"/>
                        <a:pt x="4" y="7"/>
                      </a:cubicBezTo>
                      <a:cubicBezTo>
                        <a:pt x="3" y="9"/>
                        <a:pt x="5" y="12"/>
                        <a:pt x="7" y="12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1" name="Freeform 3477">
                  <a:extLst>
                    <a:ext uri="{FF2B5EF4-FFF2-40B4-BE49-F238E27FC236}">
                      <a16:creationId xmlns:a16="http://schemas.microsoft.com/office/drawing/2014/main" id="{D8ED3ACB-1E84-4D08-9766-39D5FF85E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9688" y="3298825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2" name="Freeform 3478">
                  <a:extLst>
                    <a:ext uri="{FF2B5EF4-FFF2-40B4-BE49-F238E27FC236}">
                      <a16:creationId xmlns:a16="http://schemas.microsoft.com/office/drawing/2014/main" id="{0646A106-B180-4DED-BEE9-B26053211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8100" y="3452813"/>
                  <a:ext cx="26988" cy="26988"/>
                </a:xfrm>
                <a:custGeom>
                  <a:avLst/>
                  <a:gdLst>
                    <a:gd name="T0" fmla="*/ 9 w 16"/>
                    <a:gd name="T1" fmla="*/ 16 h 16"/>
                    <a:gd name="T2" fmla="*/ 2 w 16"/>
                    <a:gd name="T3" fmla="*/ 12 h 16"/>
                    <a:gd name="T4" fmla="*/ 5 w 16"/>
                    <a:gd name="T5" fmla="*/ 2 h 16"/>
                    <a:gd name="T6" fmla="*/ 5 w 16"/>
                    <a:gd name="T7" fmla="*/ 2 h 16"/>
                    <a:gd name="T8" fmla="*/ 15 w 16"/>
                    <a:gd name="T9" fmla="*/ 5 h 16"/>
                    <a:gd name="T10" fmla="*/ 16 w 16"/>
                    <a:gd name="T11" fmla="*/ 11 h 16"/>
                    <a:gd name="T12" fmla="*/ 12 w 16"/>
                    <a:gd name="T13" fmla="*/ 15 h 16"/>
                    <a:gd name="T14" fmla="*/ 9 w 16"/>
                    <a:gd name="T15" fmla="*/ 16 h 16"/>
                    <a:gd name="T16" fmla="*/ 9 w 16"/>
                    <a:gd name="T17" fmla="*/ 4 h 16"/>
                    <a:gd name="T18" fmla="*/ 6 w 16"/>
                    <a:gd name="T19" fmla="*/ 5 h 16"/>
                    <a:gd name="T20" fmla="*/ 4 w 16"/>
                    <a:gd name="T21" fmla="*/ 7 h 16"/>
                    <a:gd name="T22" fmla="*/ 5 w 16"/>
                    <a:gd name="T23" fmla="*/ 11 h 16"/>
                    <a:gd name="T24" fmla="*/ 11 w 16"/>
                    <a:gd name="T25" fmla="*/ 12 h 16"/>
                    <a:gd name="T26" fmla="*/ 8 w 16"/>
                    <a:gd name="T27" fmla="*/ 7 h 16"/>
                    <a:gd name="T28" fmla="*/ 11 w 16"/>
                    <a:gd name="T29" fmla="*/ 12 h 16"/>
                    <a:gd name="T30" fmla="*/ 12 w 16"/>
                    <a:gd name="T31" fmla="*/ 6 h 16"/>
                    <a:gd name="T32" fmla="*/ 9 w 16"/>
                    <a:gd name="T3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6" y="16"/>
                        <a:pt x="3" y="15"/>
                        <a:pt x="2" y="12"/>
                      </a:cubicBezTo>
                      <a:cubicBezTo>
                        <a:pt x="0" y="9"/>
                        <a:pt x="1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6" y="7"/>
                        <a:pt x="16" y="9"/>
                        <a:pt x="16" y="11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9"/>
                        <a:pt x="4" y="10"/>
                        <a:pt x="5" y="11"/>
                      </a:cubicBezTo>
                      <a:cubicBezTo>
                        <a:pt x="6" y="13"/>
                        <a:pt x="9" y="14"/>
                        <a:pt x="11" y="12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1"/>
                        <a:pt x="14" y="8"/>
                        <a:pt x="12" y="6"/>
                      </a:cubicBezTo>
                      <a:cubicBezTo>
                        <a:pt x="12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3" name="Freeform 3479">
                  <a:extLst>
                    <a:ext uri="{FF2B5EF4-FFF2-40B4-BE49-F238E27FC236}">
                      <a16:creationId xmlns:a16="http://schemas.microsoft.com/office/drawing/2014/main" id="{ADD59470-CC8A-439E-8970-B87CBD0050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9850" y="3525838"/>
                  <a:ext cx="25400" cy="28575"/>
                </a:xfrm>
                <a:custGeom>
                  <a:avLst/>
                  <a:gdLst>
                    <a:gd name="T0" fmla="*/ 7 w 15"/>
                    <a:gd name="T1" fmla="*/ 16 h 16"/>
                    <a:gd name="T2" fmla="*/ 2 w 15"/>
                    <a:gd name="T3" fmla="*/ 13 h 16"/>
                    <a:gd name="T4" fmla="*/ 0 w 15"/>
                    <a:gd name="T5" fmla="*/ 8 h 16"/>
                    <a:gd name="T6" fmla="*/ 2 w 15"/>
                    <a:gd name="T7" fmla="*/ 3 h 16"/>
                    <a:gd name="T8" fmla="*/ 12 w 15"/>
                    <a:gd name="T9" fmla="*/ 3 h 16"/>
                    <a:gd name="T10" fmla="*/ 12 w 15"/>
                    <a:gd name="T11" fmla="*/ 13 h 16"/>
                    <a:gd name="T12" fmla="*/ 7 w 15"/>
                    <a:gd name="T13" fmla="*/ 16 h 16"/>
                    <a:gd name="T14" fmla="*/ 7 w 15"/>
                    <a:gd name="T15" fmla="*/ 4 h 16"/>
                    <a:gd name="T16" fmla="*/ 4 w 15"/>
                    <a:gd name="T17" fmla="*/ 5 h 16"/>
                    <a:gd name="T18" fmla="*/ 4 w 15"/>
                    <a:gd name="T19" fmla="*/ 11 h 16"/>
                    <a:gd name="T20" fmla="*/ 10 w 15"/>
                    <a:gd name="T21" fmla="*/ 11 h 16"/>
                    <a:gd name="T22" fmla="*/ 12 w 15"/>
                    <a:gd name="T23" fmla="*/ 8 h 16"/>
                    <a:gd name="T24" fmla="*/ 10 w 15"/>
                    <a:gd name="T25" fmla="*/ 5 h 16"/>
                    <a:gd name="T26" fmla="*/ 7 w 15"/>
                    <a:gd name="T27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16">
                      <a:moveTo>
                        <a:pt x="7" y="16"/>
                      </a:moveTo>
                      <a:cubicBezTo>
                        <a:pt x="5" y="16"/>
                        <a:pt x="3" y="15"/>
                        <a:pt x="2" y="13"/>
                      </a:cubicBezTo>
                      <a:cubicBezTo>
                        <a:pt x="0" y="12"/>
                        <a:pt x="0" y="10"/>
                        <a:pt x="0" y="8"/>
                      </a:cubicBezTo>
                      <a:cubicBezTo>
                        <a:pt x="0" y="6"/>
                        <a:pt x="0" y="4"/>
                        <a:pt x="2" y="3"/>
                      </a:cubicBezTo>
                      <a:cubicBezTo>
                        <a:pt x="5" y="0"/>
                        <a:pt x="10" y="0"/>
                        <a:pt x="12" y="3"/>
                      </a:cubicBezTo>
                      <a:cubicBezTo>
                        <a:pt x="15" y="6"/>
                        <a:pt x="15" y="10"/>
                        <a:pt x="12" y="13"/>
                      </a:cubicBezTo>
                      <a:cubicBezTo>
                        <a:pt x="11" y="15"/>
                        <a:pt x="9" y="16"/>
                        <a:pt x="7" y="16"/>
                      </a:cubicBezTo>
                      <a:close/>
                      <a:moveTo>
                        <a:pt x="7" y="4"/>
                      </a:moveTo>
                      <a:cubicBezTo>
                        <a:pt x="6" y="4"/>
                        <a:pt x="5" y="4"/>
                        <a:pt x="4" y="5"/>
                      </a:cubicBezTo>
                      <a:cubicBezTo>
                        <a:pt x="2" y="7"/>
                        <a:pt x="2" y="9"/>
                        <a:pt x="4" y="11"/>
                      </a:cubicBezTo>
                      <a:cubicBezTo>
                        <a:pt x="6" y="13"/>
                        <a:pt x="9" y="13"/>
                        <a:pt x="10" y="11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4" name="Freeform 3480">
                  <a:extLst>
                    <a:ext uri="{FF2B5EF4-FFF2-40B4-BE49-F238E27FC236}">
                      <a16:creationId xmlns:a16="http://schemas.microsoft.com/office/drawing/2014/main" id="{796B6046-3A6B-4FC0-8497-8895474B9E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4300" y="3587750"/>
                  <a:ext cx="30163" cy="26988"/>
                </a:xfrm>
                <a:custGeom>
                  <a:avLst/>
                  <a:gdLst>
                    <a:gd name="T0" fmla="*/ 9 w 18"/>
                    <a:gd name="T1" fmla="*/ 16 h 16"/>
                    <a:gd name="T2" fmla="*/ 5 w 18"/>
                    <a:gd name="T3" fmla="*/ 15 h 16"/>
                    <a:gd name="T4" fmla="*/ 2 w 18"/>
                    <a:gd name="T5" fmla="*/ 5 h 16"/>
                    <a:gd name="T6" fmla="*/ 2 w 18"/>
                    <a:gd name="T7" fmla="*/ 5 h 16"/>
                    <a:gd name="T8" fmla="*/ 13 w 18"/>
                    <a:gd name="T9" fmla="*/ 2 h 16"/>
                    <a:gd name="T10" fmla="*/ 16 w 18"/>
                    <a:gd name="T11" fmla="*/ 12 h 16"/>
                    <a:gd name="T12" fmla="*/ 9 w 18"/>
                    <a:gd name="T13" fmla="*/ 16 h 16"/>
                    <a:gd name="T14" fmla="*/ 9 w 18"/>
                    <a:gd name="T15" fmla="*/ 4 h 16"/>
                    <a:gd name="T16" fmla="*/ 5 w 18"/>
                    <a:gd name="T17" fmla="*/ 6 h 16"/>
                    <a:gd name="T18" fmla="*/ 7 w 18"/>
                    <a:gd name="T19" fmla="*/ 12 h 16"/>
                    <a:gd name="T20" fmla="*/ 10 w 18"/>
                    <a:gd name="T21" fmla="*/ 13 h 16"/>
                    <a:gd name="T22" fmla="*/ 13 w 18"/>
                    <a:gd name="T23" fmla="*/ 11 h 16"/>
                    <a:gd name="T24" fmla="*/ 8 w 18"/>
                    <a:gd name="T25" fmla="*/ 8 h 16"/>
                    <a:gd name="T26" fmla="*/ 13 w 18"/>
                    <a:gd name="T27" fmla="*/ 11 h 16"/>
                    <a:gd name="T28" fmla="*/ 11 w 18"/>
                    <a:gd name="T29" fmla="*/ 5 h 16"/>
                    <a:gd name="T30" fmla="*/ 9 w 18"/>
                    <a:gd name="T3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6">
                      <a:moveTo>
                        <a:pt x="9" y="16"/>
                      </a:moveTo>
                      <a:cubicBezTo>
                        <a:pt x="8" y="16"/>
                        <a:pt x="6" y="16"/>
                        <a:pt x="5" y="15"/>
                      </a:cubicBezTo>
                      <a:cubicBezTo>
                        <a:pt x="2" y="13"/>
                        <a:pt x="0" y="8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6" y="4"/>
                        <a:pt x="18" y="9"/>
                        <a:pt x="16" y="12"/>
                      </a:cubicBezTo>
                      <a:cubicBezTo>
                        <a:pt x="14" y="15"/>
                        <a:pt x="12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6" y="5"/>
                        <a:pt x="5" y="6"/>
                      </a:cubicBezTo>
                      <a:cubicBezTo>
                        <a:pt x="4" y="8"/>
                        <a:pt x="5" y="11"/>
                        <a:pt x="7" y="12"/>
                      </a:cubicBezTo>
                      <a:cubicBezTo>
                        <a:pt x="8" y="13"/>
                        <a:pt x="9" y="13"/>
                        <a:pt x="10" y="13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4" y="8"/>
                        <a:pt x="13" y="6"/>
                        <a:pt x="11" y="5"/>
                      </a:cubicBezTo>
                      <a:cubicBezTo>
                        <a:pt x="11" y="4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5" name="Freeform 3481">
                  <a:extLst>
                    <a:ext uri="{FF2B5EF4-FFF2-40B4-BE49-F238E27FC236}">
                      <a16:creationId xmlns:a16="http://schemas.microsoft.com/office/drawing/2014/main" id="{F3EBAB69-990F-486D-A053-BD3CE110AA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635375"/>
                  <a:ext cx="30163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6 h 16"/>
                    <a:gd name="T6" fmla="*/ 1 w 17"/>
                    <a:gd name="T7" fmla="*/ 6 h 16"/>
                    <a:gd name="T8" fmla="*/ 5 w 17"/>
                    <a:gd name="T9" fmla="*/ 2 h 16"/>
                    <a:gd name="T10" fmla="*/ 10 w 17"/>
                    <a:gd name="T11" fmla="*/ 1 h 16"/>
                    <a:gd name="T12" fmla="*/ 16 w 17"/>
                    <a:gd name="T13" fmla="*/ 10 h 16"/>
                    <a:gd name="T14" fmla="*/ 12 w 17"/>
                    <a:gd name="T15" fmla="*/ 15 h 16"/>
                    <a:gd name="T16" fmla="*/ 8 w 17"/>
                    <a:gd name="T17" fmla="*/ 16 h 16"/>
                    <a:gd name="T18" fmla="*/ 4 w 17"/>
                    <a:gd name="T19" fmla="*/ 7 h 16"/>
                    <a:gd name="T20" fmla="*/ 7 w 17"/>
                    <a:gd name="T21" fmla="*/ 13 h 16"/>
                    <a:gd name="T22" fmla="*/ 11 w 17"/>
                    <a:gd name="T23" fmla="*/ 12 h 16"/>
                    <a:gd name="T24" fmla="*/ 13 w 17"/>
                    <a:gd name="T25" fmla="*/ 9 h 16"/>
                    <a:gd name="T26" fmla="*/ 13 w 17"/>
                    <a:gd name="T27" fmla="*/ 9 h 16"/>
                    <a:gd name="T28" fmla="*/ 10 w 17"/>
                    <a:gd name="T29" fmla="*/ 4 h 16"/>
                    <a:gd name="T30" fmla="*/ 6 w 17"/>
                    <a:gd name="T31" fmla="*/ 4 h 16"/>
                    <a:gd name="T32" fmla="*/ 4 w 17"/>
                    <a:gd name="T33" fmla="*/ 7 h 16"/>
                    <a:gd name="T34" fmla="*/ 4 w 17"/>
                    <a:gd name="T35" fmla="*/ 7 h 16"/>
                    <a:gd name="T36" fmla="*/ 7 w 17"/>
                    <a:gd name="T37" fmla="*/ 8 h 16"/>
                    <a:gd name="T38" fmla="*/ 4 w 17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5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4" y="9"/>
                        <a:pt x="5" y="12"/>
                        <a:pt x="7" y="13"/>
                      </a:cubicBezTo>
                      <a:cubicBezTo>
                        <a:pt x="8" y="13"/>
                        <a:pt x="10" y="13"/>
                        <a:pt x="11" y="12"/>
                      </a:cubicBezTo>
                      <a:cubicBezTo>
                        <a:pt x="12" y="12"/>
                        <a:pt x="12" y="11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7"/>
                        <a:pt x="12" y="5"/>
                        <a:pt x="10" y="4"/>
                      </a:cubicBezTo>
                      <a:cubicBezTo>
                        <a:pt x="8" y="4"/>
                        <a:pt x="7" y="4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6" name="Freeform 3482">
                  <a:extLst>
                    <a:ext uri="{FF2B5EF4-FFF2-40B4-BE49-F238E27FC236}">
                      <a16:creationId xmlns:a16="http://schemas.microsoft.com/office/drawing/2014/main" id="{724A9846-0B60-411B-91A9-CB48221F2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9238" y="3667125"/>
                  <a:ext cx="26988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7" name="Freeform 3483">
                  <a:extLst>
                    <a:ext uri="{FF2B5EF4-FFF2-40B4-BE49-F238E27FC236}">
                      <a16:creationId xmlns:a16="http://schemas.microsoft.com/office/drawing/2014/main" id="{D371F8DB-0C6C-4867-822E-21F85B0765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667125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6 w 16"/>
                    <a:gd name="T3" fmla="*/ 15 h 15"/>
                    <a:gd name="T4" fmla="*/ 1 w 16"/>
                    <a:gd name="T5" fmla="*/ 12 h 15"/>
                    <a:gd name="T6" fmla="*/ 1 w 16"/>
                    <a:gd name="T7" fmla="*/ 12 h 15"/>
                    <a:gd name="T8" fmla="*/ 0 w 16"/>
                    <a:gd name="T9" fmla="*/ 6 h 15"/>
                    <a:gd name="T10" fmla="*/ 4 w 16"/>
                    <a:gd name="T11" fmla="*/ 1 h 15"/>
                    <a:gd name="T12" fmla="*/ 10 w 16"/>
                    <a:gd name="T13" fmla="*/ 0 h 15"/>
                    <a:gd name="T14" fmla="*/ 14 w 16"/>
                    <a:gd name="T15" fmla="*/ 4 h 15"/>
                    <a:gd name="T16" fmla="*/ 15 w 16"/>
                    <a:gd name="T17" fmla="*/ 10 h 15"/>
                    <a:gd name="T18" fmla="*/ 12 w 16"/>
                    <a:gd name="T19" fmla="*/ 14 h 15"/>
                    <a:gd name="T20" fmla="*/ 8 w 16"/>
                    <a:gd name="T21" fmla="*/ 15 h 15"/>
                    <a:gd name="T22" fmla="*/ 4 w 16"/>
                    <a:gd name="T23" fmla="*/ 10 h 15"/>
                    <a:gd name="T24" fmla="*/ 7 w 16"/>
                    <a:gd name="T25" fmla="*/ 12 h 15"/>
                    <a:gd name="T26" fmla="*/ 10 w 16"/>
                    <a:gd name="T27" fmla="*/ 12 h 15"/>
                    <a:gd name="T28" fmla="*/ 12 w 16"/>
                    <a:gd name="T29" fmla="*/ 9 h 15"/>
                    <a:gd name="T30" fmla="*/ 12 w 16"/>
                    <a:gd name="T31" fmla="*/ 6 h 15"/>
                    <a:gd name="T32" fmla="*/ 12 w 16"/>
                    <a:gd name="T33" fmla="*/ 6 h 15"/>
                    <a:gd name="T34" fmla="*/ 9 w 16"/>
                    <a:gd name="T35" fmla="*/ 4 h 15"/>
                    <a:gd name="T36" fmla="*/ 6 w 16"/>
                    <a:gd name="T37" fmla="*/ 4 h 15"/>
                    <a:gd name="T38" fmla="*/ 4 w 16"/>
                    <a:gd name="T39" fmla="*/ 7 h 15"/>
                    <a:gd name="T40" fmla="*/ 4 w 16"/>
                    <a:gd name="T41" fmla="*/ 10 h 15"/>
                    <a:gd name="T42" fmla="*/ 4 w 16"/>
                    <a:gd name="T43" fmla="*/ 10 h 15"/>
                    <a:gd name="T44" fmla="*/ 6 w 16"/>
                    <a:gd name="T45" fmla="*/ 9 h 15"/>
                    <a:gd name="T46" fmla="*/ 4 w 16"/>
                    <a:gd name="T4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5"/>
                        <a:pt x="2" y="13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4"/>
                        <a:pt x="2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3" y="2"/>
                        <a:pt x="14" y="4"/>
                      </a:cubicBezTo>
                      <a:cubicBezTo>
                        <a:pt x="15" y="6"/>
                        <a:pt x="16" y="8"/>
                        <a:pt x="15" y="10"/>
                      </a:cubicBezTo>
                      <a:cubicBezTo>
                        <a:pt x="15" y="12"/>
                        <a:pt x="13" y="13"/>
                        <a:pt x="12" y="14"/>
                      </a:cubicBezTo>
                      <a:cubicBezTo>
                        <a:pt x="10" y="15"/>
                        <a:pt x="9" y="15"/>
                        <a:pt x="8" y="15"/>
                      </a:cubicBezTo>
                      <a:close/>
                      <a:moveTo>
                        <a:pt x="4" y="10"/>
                      </a:move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8" name="Freeform 3484">
                  <a:extLst>
                    <a:ext uri="{FF2B5EF4-FFF2-40B4-BE49-F238E27FC236}">
                      <a16:creationId xmlns:a16="http://schemas.microsoft.com/office/drawing/2014/main" id="{89BBD9C8-1535-4A26-A8A9-8CE657F68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635375"/>
                  <a:ext cx="28575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3 w 17"/>
                    <a:gd name="T3" fmla="*/ 14 h 16"/>
                    <a:gd name="T4" fmla="*/ 3 w 17"/>
                    <a:gd name="T5" fmla="*/ 3 h 16"/>
                    <a:gd name="T6" fmla="*/ 14 w 17"/>
                    <a:gd name="T7" fmla="*/ 3 h 16"/>
                    <a:gd name="T8" fmla="*/ 14 w 17"/>
                    <a:gd name="T9" fmla="*/ 14 h 16"/>
                    <a:gd name="T10" fmla="*/ 8 w 17"/>
                    <a:gd name="T11" fmla="*/ 16 h 16"/>
                    <a:gd name="T12" fmla="*/ 8 w 17"/>
                    <a:gd name="T13" fmla="*/ 4 h 16"/>
                    <a:gd name="T14" fmla="*/ 5 w 17"/>
                    <a:gd name="T15" fmla="*/ 5 h 16"/>
                    <a:gd name="T16" fmla="*/ 5 w 17"/>
                    <a:gd name="T17" fmla="*/ 11 h 16"/>
                    <a:gd name="T18" fmla="*/ 11 w 17"/>
                    <a:gd name="T19" fmla="*/ 11 h 16"/>
                    <a:gd name="T20" fmla="*/ 11 w 17"/>
                    <a:gd name="T21" fmla="*/ 5 h 16"/>
                    <a:gd name="T22" fmla="*/ 8 w 17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6" y="16"/>
                        <a:pt x="4" y="15"/>
                        <a:pt x="3" y="14"/>
                      </a:cubicBezTo>
                      <a:cubicBezTo>
                        <a:pt x="0" y="11"/>
                        <a:pt x="0" y="6"/>
                        <a:pt x="3" y="3"/>
                      </a:cubicBezTo>
                      <a:cubicBezTo>
                        <a:pt x="6" y="0"/>
                        <a:pt x="11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ubicBezTo>
                        <a:pt x="12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7" y="4"/>
                        <a:pt x="6" y="4"/>
                        <a:pt x="5" y="5"/>
                      </a:cubicBezTo>
                      <a:cubicBezTo>
                        <a:pt x="3" y="7"/>
                        <a:pt x="3" y="10"/>
                        <a:pt x="5" y="11"/>
                      </a:cubicBezTo>
                      <a:cubicBezTo>
                        <a:pt x="7" y="13"/>
                        <a:pt x="10" y="13"/>
                        <a:pt x="11" y="11"/>
                      </a:cubicBezTo>
                      <a:cubicBezTo>
                        <a:pt x="13" y="10"/>
                        <a:pt x="13" y="7"/>
                        <a:pt x="11" y="5"/>
                      </a:cubicBezTo>
                      <a:cubicBezTo>
                        <a:pt x="10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9" name="Freeform 3485">
                  <a:extLst>
                    <a:ext uri="{FF2B5EF4-FFF2-40B4-BE49-F238E27FC236}">
                      <a16:creationId xmlns:a16="http://schemas.microsoft.com/office/drawing/2014/main" id="{9C020935-588A-4AF0-90C4-A0949C57D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58775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4 w 15"/>
                    <a:gd name="T5" fmla="*/ 15 h 16"/>
                    <a:gd name="T6" fmla="*/ 0 w 15"/>
                    <a:gd name="T7" fmla="*/ 10 h 16"/>
                    <a:gd name="T8" fmla="*/ 1 w 15"/>
                    <a:gd name="T9" fmla="*/ 5 h 16"/>
                    <a:gd name="T10" fmla="*/ 6 w 15"/>
                    <a:gd name="T11" fmla="*/ 1 h 16"/>
                    <a:gd name="T12" fmla="*/ 11 w 15"/>
                    <a:gd name="T13" fmla="*/ 2 h 16"/>
                    <a:gd name="T14" fmla="*/ 15 w 15"/>
                    <a:gd name="T15" fmla="*/ 6 h 16"/>
                    <a:gd name="T16" fmla="*/ 14 w 15"/>
                    <a:gd name="T17" fmla="*/ 12 h 16"/>
                    <a:gd name="T18" fmla="*/ 8 w 15"/>
                    <a:gd name="T19" fmla="*/ 16 h 16"/>
                    <a:gd name="T20" fmla="*/ 8 w 15"/>
                    <a:gd name="T21" fmla="*/ 4 h 16"/>
                    <a:gd name="T22" fmla="*/ 4 w 15"/>
                    <a:gd name="T23" fmla="*/ 6 h 16"/>
                    <a:gd name="T24" fmla="*/ 3 w 15"/>
                    <a:gd name="T25" fmla="*/ 9 h 16"/>
                    <a:gd name="T26" fmla="*/ 5 w 15"/>
                    <a:gd name="T27" fmla="*/ 12 h 16"/>
                    <a:gd name="T28" fmla="*/ 9 w 15"/>
                    <a:gd name="T29" fmla="*/ 13 h 16"/>
                    <a:gd name="T30" fmla="*/ 11 w 15"/>
                    <a:gd name="T31" fmla="*/ 11 h 16"/>
                    <a:gd name="T32" fmla="*/ 12 w 15"/>
                    <a:gd name="T33" fmla="*/ 7 h 16"/>
                    <a:gd name="T34" fmla="*/ 10 w 15"/>
                    <a:gd name="T35" fmla="*/ 5 h 16"/>
                    <a:gd name="T36" fmla="*/ 7 w 15"/>
                    <a:gd name="T37" fmla="*/ 10 h 16"/>
                    <a:gd name="T38" fmla="*/ 10 w 15"/>
                    <a:gd name="T39" fmla="*/ 5 h 16"/>
                    <a:gd name="T40" fmla="*/ 8 w 15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0" y="6"/>
                        <a:pt x="1" y="5"/>
                      </a:cubicBezTo>
                      <a:cubicBezTo>
                        <a:pt x="2" y="3"/>
                        <a:pt x="4" y="2"/>
                        <a:pt x="6" y="1"/>
                      </a:cubicBezTo>
                      <a:cubicBezTo>
                        <a:pt x="8" y="0"/>
                        <a:pt x="10" y="1"/>
                        <a:pt x="11" y="2"/>
                      </a:cubicBezTo>
                      <a:cubicBezTo>
                        <a:pt x="13" y="3"/>
                        <a:pt x="14" y="4"/>
                        <a:pt x="15" y="6"/>
                      </a:cubicBezTo>
                      <a:cubicBezTo>
                        <a:pt x="15" y="8"/>
                        <a:pt x="15" y="10"/>
                        <a:pt x="14" y="12"/>
                      </a:cubicBezTo>
                      <a:cubicBezTo>
                        <a:pt x="13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5" y="5"/>
                        <a:pt x="4" y="6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4" y="11"/>
                        <a:pt x="4" y="12"/>
                        <a:pt x="5" y="12"/>
                      </a:cubicBezTo>
                      <a:cubicBezTo>
                        <a:pt x="6" y="13"/>
                        <a:pt x="8" y="13"/>
                        <a:pt x="9" y="13"/>
                      </a:cubicBezTo>
                      <a:cubicBezTo>
                        <a:pt x="10" y="12"/>
                        <a:pt x="11" y="12"/>
                        <a:pt x="11" y="11"/>
                      </a:cubicBezTo>
                      <a:cubicBezTo>
                        <a:pt x="12" y="10"/>
                        <a:pt x="12" y="8"/>
                        <a:pt x="12" y="7"/>
                      </a:cubicBezTo>
                      <a:cubicBezTo>
                        <a:pt x="12" y="6"/>
                        <a:pt x="11" y="5"/>
                        <a:pt x="10" y="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0" name="Freeform 3486">
                  <a:extLst>
                    <a:ext uri="{FF2B5EF4-FFF2-40B4-BE49-F238E27FC236}">
                      <a16:creationId xmlns:a16="http://schemas.microsoft.com/office/drawing/2014/main" id="{E626874B-453A-4F95-B551-45D4BBA574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525838"/>
                  <a:ext cx="28575" cy="28575"/>
                </a:xfrm>
                <a:custGeom>
                  <a:avLst/>
                  <a:gdLst>
                    <a:gd name="T0" fmla="*/ 9 w 16"/>
                    <a:gd name="T1" fmla="*/ 16 h 16"/>
                    <a:gd name="T2" fmla="*/ 7 w 16"/>
                    <a:gd name="T3" fmla="*/ 15 h 16"/>
                    <a:gd name="T4" fmla="*/ 7 w 16"/>
                    <a:gd name="T5" fmla="*/ 15 h 16"/>
                    <a:gd name="T6" fmla="*/ 1 w 16"/>
                    <a:gd name="T7" fmla="*/ 6 h 16"/>
                    <a:gd name="T8" fmla="*/ 10 w 16"/>
                    <a:gd name="T9" fmla="*/ 1 h 16"/>
                    <a:gd name="T10" fmla="*/ 15 w 16"/>
                    <a:gd name="T11" fmla="*/ 4 h 16"/>
                    <a:gd name="T12" fmla="*/ 16 w 16"/>
                    <a:gd name="T13" fmla="*/ 10 h 16"/>
                    <a:gd name="T14" fmla="*/ 12 w 16"/>
                    <a:gd name="T15" fmla="*/ 15 h 16"/>
                    <a:gd name="T16" fmla="*/ 9 w 16"/>
                    <a:gd name="T17" fmla="*/ 16 h 16"/>
                    <a:gd name="T18" fmla="*/ 7 w 16"/>
                    <a:gd name="T19" fmla="*/ 12 h 16"/>
                    <a:gd name="T20" fmla="*/ 7 w 16"/>
                    <a:gd name="T21" fmla="*/ 12 h 16"/>
                    <a:gd name="T22" fmla="*/ 13 w 16"/>
                    <a:gd name="T23" fmla="*/ 9 h 16"/>
                    <a:gd name="T24" fmla="*/ 10 w 16"/>
                    <a:gd name="T25" fmla="*/ 4 h 16"/>
                    <a:gd name="T26" fmla="*/ 6 w 16"/>
                    <a:gd name="T27" fmla="*/ 4 h 16"/>
                    <a:gd name="T28" fmla="*/ 4 w 16"/>
                    <a:gd name="T29" fmla="*/ 7 h 16"/>
                    <a:gd name="T30" fmla="*/ 5 w 16"/>
                    <a:gd name="T31" fmla="*/ 10 h 16"/>
                    <a:gd name="T32" fmla="*/ 7 w 16"/>
                    <a:gd name="T33" fmla="*/ 12 h 16"/>
                    <a:gd name="T34" fmla="*/ 8 w 16"/>
                    <a:gd name="T35" fmla="*/ 9 h 16"/>
                    <a:gd name="T36" fmla="*/ 7 w 16"/>
                    <a:gd name="T37" fmla="*/ 12 h 16"/>
                    <a:gd name="T38" fmla="*/ 10 w 16"/>
                    <a:gd name="T39" fmla="*/ 4 h 16"/>
                    <a:gd name="T40" fmla="*/ 10 w 16"/>
                    <a:gd name="T41" fmla="*/ 4 h 16"/>
                    <a:gd name="T42" fmla="*/ 10 w 16"/>
                    <a:gd name="T4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8" y="16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0"/>
                        <a:pt x="1" y="6"/>
                      </a:cubicBezTo>
                      <a:cubicBezTo>
                        <a:pt x="2" y="2"/>
                        <a:pt x="6" y="0"/>
                        <a:pt x="10" y="1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6" y="6"/>
                        <a:pt x="16" y="8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5"/>
                        <a:pt x="10" y="16"/>
                        <a:pt x="9" y="16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3"/>
                        <a:pt x="12" y="11"/>
                        <a:pt x="13" y="9"/>
                      </a:cubicBezTo>
                      <a:cubicBezTo>
                        <a:pt x="13" y="7"/>
                        <a:pt x="12" y="4"/>
                        <a:pt x="10" y="4"/>
                      </a:cubicBezTo>
                      <a:cubicBezTo>
                        <a:pt x="9" y="3"/>
                        <a:pt x="7" y="4"/>
                        <a:pt x="6" y="4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8"/>
                        <a:pt x="4" y="9"/>
                        <a:pt x="5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9"/>
                        <a:pt x="8" y="9"/>
                        <a:pt x="8" y="9"/>
                      </a:cubicBezTo>
                      <a:lnTo>
                        <a:pt x="7" y="12"/>
                      </a:lnTo>
                      <a:close/>
                      <a:moveTo>
                        <a:pt x="10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1" name="Freeform 3487">
                  <a:extLst>
                    <a:ext uri="{FF2B5EF4-FFF2-40B4-BE49-F238E27FC236}">
                      <a16:creationId xmlns:a16="http://schemas.microsoft.com/office/drawing/2014/main" id="{B1DC83E1-4233-4AC4-ABC9-2D0E94C8B2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454400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0 w 16"/>
                    <a:gd name="T3" fmla="*/ 8 h 15"/>
                    <a:gd name="T4" fmla="*/ 8 w 16"/>
                    <a:gd name="T5" fmla="*/ 0 h 15"/>
                    <a:gd name="T6" fmla="*/ 16 w 16"/>
                    <a:gd name="T7" fmla="*/ 8 h 15"/>
                    <a:gd name="T8" fmla="*/ 8 w 16"/>
                    <a:gd name="T9" fmla="*/ 15 h 15"/>
                    <a:gd name="T10" fmla="*/ 8 w 16"/>
                    <a:gd name="T11" fmla="*/ 3 h 15"/>
                    <a:gd name="T12" fmla="*/ 4 w 16"/>
                    <a:gd name="T13" fmla="*/ 8 h 15"/>
                    <a:gd name="T14" fmla="*/ 8 w 16"/>
                    <a:gd name="T15" fmla="*/ 12 h 15"/>
                    <a:gd name="T16" fmla="*/ 12 w 16"/>
                    <a:gd name="T17" fmla="*/ 8 h 15"/>
                    <a:gd name="T18" fmla="*/ 8 w 16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8"/>
                      </a:cubicBezTo>
                      <a:cubicBezTo>
                        <a:pt x="16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6" y="3"/>
                        <a:pt x="4" y="5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2" name="Freeform 3488">
                  <a:extLst>
                    <a:ext uri="{FF2B5EF4-FFF2-40B4-BE49-F238E27FC236}">
                      <a16:creationId xmlns:a16="http://schemas.microsoft.com/office/drawing/2014/main" id="{8C962344-E33E-4992-814A-02DFA4F7AE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298825"/>
                  <a:ext cx="28575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1 w 17"/>
                    <a:gd name="T3" fmla="*/ 11 h 15"/>
                    <a:gd name="T4" fmla="*/ 1 w 17"/>
                    <a:gd name="T5" fmla="*/ 6 h 15"/>
                    <a:gd name="T6" fmla="*/ 4 w 17"/>
                    <a:gd name="T7" fmla="*/ 1 h 15"/>
                    <a:gd name="T8" fmla="*/ 10 w 17"/>
                    <a:gd name="T9" fmla="*/ 0 h 15"/>
                    <a:gd name="T10" fmla="*/ 15 w 17"/>
                    <a:gd name="T11" fmla="*/ 4 h 15"/>
                    <a:gd name="T12" fmla="*/ 12 w 17"/>
                    <a:gd name="T13" fmla="*/ 14 h 15"/>
                    <a:gd name="T14" fmla="*/ 12 w 17"/>
                    <a:gd name="T15" fmla="*/ 14 h 15"/>
                    <a:gd name="T16" fmla="*/ 8 w 17"/>
                    <a:gd name="T17" fmla="*/ 15 h 15"/>
                    <a:gd name="T18" fmla="*/ 6 w 17"/>
                    <a:gd name="T19" fmla="*/ 4 h 15"/>
                    <a:gd name="T20" fmla="*/ 4 w 17"/>
                    <a:gd name="T21" fmla="*/ 10 h 15"/>
                    <a:gd name="T22" fmla="*/ 7 w 17"/>
                    <a:gd name="T23" fmla="*/ 12 h 15"/>
                    <a:gd name="T24" fmla="*/ 10 w 17"/>
                    <a:gd name="T25" fmla="*/ 11 h 15"/>
                    <a:gd name="T26" fmla="*/ 12 w 17"/>
                    <a:gd name="T27" fmla="*/ 9 h 15"/>
                    <a:gd name="T28" fmla="*/ 12 w 17"/>
                    <a:gd name="T29" fmla="*/ 5 h 15"/>
                    <a:gd name="T30" fmla="*/ 6 w 17"/>
                    <a:gd name="T31" fmla="*/ 4 h 15"/>
                    <a:gd name="T32" fmla="*/ 9 w 17"/>
                    <a:gd name="T33" fmla="*/ 9 h 15"/>
                    <a:gd name="T34" fmla="*/ 6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5" y="15"/>
                        <a:pt x="3" y="14"/>
                        <a:pt x="1" y="11"/>
                      </a:cubicBezTo>
                      <a:cubicBezTo>
                        <a:pt x="0" y="10"/>
                        <a:pt x="0" y="8"/>
                        <a:pt x="1" y="6"/>
                      </a:cubicBezTo>
                      <a:cubicBezTo>
                        <a:pt x="1" y="4"/>
                        <a:pt x="3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7" y="7"/>
                        <a:pt x="15" y="12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5"/>
                        <a:pt x="9" y="15"/>
                        <a:pt x="8" y="15"/>
                      </a:cubicBezTo>
                      <a:close/>
                      <a:moveTo>
                        <a:pt x="6" y="4"/>
                      </a:moveTo>
                      <a:cubicBezTo>
                        <a:pt x="4" y="5"/>
                        <a:pt x="3" y="8"/>
                        <a:pt x="4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1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2" y="6"/>
                        <a:pt x="12" y="5"/>
                      </a:cubicBezTo>
                      <a:cubicBezTo>
                        <a:pt x="11" y="3"/>
                        <a:pt x="8" y="3"/>
                        <a:pt x="6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3" name="Freeform 3489">
                  <a:extLst>
                    <a:ext uri="{FF2B5EF4-FFF2-40B4-BE49-F238E27FC236}">
                      <a16:creationId xmlns:a16="http://schemas.microsoft.com/office/drawing/2014/main" id="{4DDFD58E-D1CF-4065-A531-EACE81B0E8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27388"/>
                  <a:ext cx="30163" cy="25400"/>
                </a:xfrm>
                <a:custGeom>
                  <a:avLst/>
                  <a:gdLst>
                    <a:gd name="T0" fmla="*/ 9 w 17"/>
                    <a:gd name="T1" fmla="*/ 15 h 15"/>
                    <a:gd name="T2" fmla="*/ 3 w 17"/>
                    <a:gd name="T3" fmla="*/ 13 h 15"/>
                    <a:gd name="T4" fmla="*/ 3 w 17"/>
                    <a:gd name="T5" fmla="*/ 2 h 15"/>
                    <a:gd name="T6" fmla="*/ 9 w 17"/>
                    <a:gd name="T7" fmla="*/ 0 h 15"/>
                    <a:gd name="T8" fmla="*/ 9 w 17"/>
                    <a:gd name="T9" fmla="*/ 0 h 15"/>
                    <a:gd name="T10" fmla="*/ 14 w 17"/>
                    <a:gd name="T11" fmla="*/ 2 h 15"/>
                    <a:gd name="T12" fmla="*/ 14 w 17"/>
                    <a:gd name="T13" fmla="*/ 13 h 15"/>
                    <a:gd name="T14" fmla="*/ 14 w 17"/>
                    <a:gd name="T15" fmla="*/ 13 h 15"/>
                    <a:gd name="T16" fmla="*/ 9 w 17"/>
                    <a:gd name="T17" fmla="*/ 15 h 15"/>
                    <a:gd name="T18" fmla="*/ 5 w 17"/>
                    <a:gd name="T19" fmla="*/ 4 h 15"/>
                    <a:gd name="T20" fmla="*/ 5 w 17"/>
                    <a:gd name="T21" fmla="*/ 10 h 15"/>
                    <a:gd name="T22" fmla="*/ 9 w 17"/>
                    <a:gd name="T23" fmla="*/ 12 h 15"/>
                    <a:gd name="T24" fmla="*/ 9 w 17"/>
                    <a:gd name="T25" fmla="*/ 12 h 15"/>
                    <a:gd name="T26" fmla="*/ 12 w 17"/>
                    <a:gd name="T27" fmla="*/ 10 h 15"/>
                    <a:gd name="T28" fmla="*/ 12 w 17"/>
                    <a:gd name="T29" fmla="*/ 4 h 15"/>
                    <a:gd name="T30" fmla="*/ 5 w 17"/>
                    <a:gd name="T31" fmla="*/ 4 h 15"/>
                    <a:gd name="T32" fmla="*/ 10 w 17"/>
                    <a:gd name="T33" fmla="*/ 8 h 15"/>
                    <a:gd name="T34" fmla="*/ 5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7" y="15"/>
                        <a:pt x="5" y="14"/>
                        <a:pt x="3" y="13"/>
                      </a:cubicBezTo>
                      <a:cubicBezTo>
                        <a:pt x="0" y="10"/>
                        <a:pt x="0" y="5"/>
                        <a:pt x="3" y="2"/>
                      </a:cubicBezTo>
                      <a:cubicBezTo>
                        <a:pt x="5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1" y="0"/>
                        <a:pt x="12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4"/>
                        <a:pt x="10" y="15"/>
                        <a:pt x="9" y="15"/>
                      </a:cubicBezTo>
                      <a:close/>
                      <a:moveTo>
                        <a:pt x="5" y="4"/>
                      </a:moveTo>
                      <a:cubicBezTo>
                        <a:pt x="4" y="6"/>
                        <a:pt x="4" y="9"/>
                        <a:pt x="5" y="10"/>
                      </a:cubicBezTo>
                      <a:cubicBezTo>
                        <a:pt x="6" y="11"/>
                        <a:pt x="7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1" y="11"/>
                        <a:pt x="12" y="10"/>
                      </a:cubicBezTo>
                      <a:cubicBezTo>
                        <a:pt x="13" y="9"/>
                        <a:pt x="13" y="6"/>
                        <a:pt x="12" y="4"/>
                      </a:cubicBezTo>
                      <a:cubicBezTo>
                        <a:pt x="10" y="2"/>
                        <a:pt x="7" y="2"/>
                        <a:pt x="5" y="4"/>
                      </a:cubicBezTo>
                      <a:cubicBezTo>
                        <a:pt x="10" y="8"/>
                        <a:pt x="10" y="8"/>
                        <a:pt x="1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4" name="Freeform 3490">
                  <a:extLst>
                    <a:ext uri="{FF2B5EF4-FFF2-40B4-BE49-F238E27FC236}">
                      <a16:creationId xmlns:a16="http://schemas.microsoft.com/office/drawing/2014/main" id="{4D52E16B-EFB1-4401-82D7-1725BDB0F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16230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0 w 15"/>
                    <a:gd name="T5" fmla="*/ 11 h 16"/>
                    <a:gd name="T6" fmla="*/ 1 w 15"/>
                    <a:gd name="T7" fmla="*/ 5 h 16"/>
                    <a:gd name="T8" fmla="*/ 11 w 15"/>
                    <a:gd name="T9" fmla="*/ 2 h 16"/>
                    <a:gd name="T10" fmla="*/ 15 w 15"/>
                    <a:gd name="T11" fmla="*/ 7 h 16"/>
                    <a:gd name="T12" fmla="*/ 14 w 15"/>
                    <a:gd name="T13" fmla="*/ 13 h 16"/>
                    <a:gd name="T14" fmla="*/ 14 w 15"/>
                    <a:gd name="T15" fmla="*/ 13 h 16"/>
                    <a:gd name="T16" fmla="*/ 10 w 15"/>
                    <a:gd name="T17" fmla="*/ 16 h 16"/>
                    <a:gd name="T18" fmla="*/ 8 w 15"/>
                    <a:gd name="T19" fmla="*/ 16 h 16"/>
                    <a:gd name="T20" fmla="*/ 4 w 15"/>
                    <a:gd name="T21" fmla="*/ 7 h 16"/>
                    <a:gd name="T22" fmla="*/ 3 w 15"/>
                    <a:gd name="T23" fmla="*/ 10 h 16"/>
                    <a:gd name="T24" fmla="*/ 5 w 15"/>
                    <a:gd name="T25" fmla="*/ 13 h 16"/>
                    <a:gd name="T26" fmla="*/ 11 w 15"/>
                    <a:gd name="T27" fmla="*/ 11 h 16"/>
                    <a:gd name="T28" fmla="*/ 12 w 15"/>
                    <a:gd name="T29" fmla="*/ 8 h 16"/>
                    <a:gd name="T30" fmla="*/ 10 w 15"/>
                    <a:gd name="T31" fmla="*/ 5 h 16"/>
                    <a:gd name="T32" fmla="*/ 6 w 15"/>
                    <a:gd name="T33" fmla="*/ 5 h 16"/>
                    <a:gd name="T34" fmla="*/ 4 w 15"/>
                    <a:gd name="T35" fmla="*/ 7 h 16"/>
                    <a:gd name="T36" fmla="*/ 9 w 15"/>
                    <a:gd name="T37" fmla="*/ 10 h 16"/>
                    <a:gd name="T38" fmla="*/ 4 w 15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2" y="14"/>
                        <a:pt x="1" y="13"/>
                        <a:pt x="0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3" y="1"/>
                        <a:pt x="8" y="0"/>
                        <a:pt x="11" y="2"/>
                      </a:cubicBezTo>
                      <a:cubicBezTo>
                        <a:pt x="13" y="3"/>
                        <a:pt x="14" y="5"/>
                        <a:pt x="15" y="7"/>
                      </a:cubicBezTo>
                      <a:cubicBezTo>
                        <a:pt x="15" y="9"/>
                        <a:pt x="15" y="11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6"/>
                        <a:pt x="10" y="16"/>
                      </a:cubicBezTo>
                      <a:cubicBezTo>
                        <a:pt x="9" y="16"/>
                        <a:pt x="8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3" y="8"/>
                        <a:pt x="3" y="9"/>
                        <a:pt x="3" y="10"/>
                      </a:cubicBezTo>
                      <a:cubicBezTo>
                        <a:pt x="4" y="11"/>
                        <a:pt x="4" y="12"/>
                        <a:pt x="5" y="13"/>
                      </a:cubicBezTo>
                      <a:cubicBezTo>
                        <a:pt x="7" y="14"/>
                        <a:pt x="10" y="13"/>
                        <a:pt x="11" y="11"/>
                      </a:cubicBezTo>
                      <a:cubicBezTo>
                        <a:pt x="12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6" y="5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5" name="Freeform 3491">
                  <a:extLst>
                    <a:ext uri="{FF2B5EF4-FFF2-40B4-BE49-F238E27FC236}">
                      <a16:creationId xmlns:a16="http://schemas.microsoft.com/office/drawing/2014/main" id="{82198C1A-ED15-4BA2-A6B3-5414DAEDA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114675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7 h 16"/>
                    <a:gd name="T6" fmla="*/ 10 w 17"/>
                    <a:gd name="T7" fmla="*/ 2 h 16"/>
                    <a:gd name="T8" fmla="*/ 16 w 17"/>
                    <a:gd name="T9" fmla="*/ 11 h 16"/>
                    <a:gd name="T10" fmla="*/ 16 w 17"/>
                    <a:gd name="T11" fmla="*/ 11 h 16"/>
                    <a:gd name="T12" fmla="*/ 12 w 17"/>
                    <a:gd name="T13" fmla="*/ 15 h 16"/>
                    <a:gd name="T14" fmla="*/ 8 w 17"/>
                    <a:gd name="T15" fmla="*/ 16 h 16"/>
                    <a:gd name="T16" fmla="*/ 4 w 17"/>
                    <a:gd name="T17" fmla="*/ 8 h 16"/>
                    <a:gd name="T18" fmla="*/ 7 w 17"/>
                    <a:gd name="T19" fmla="*/ 13 h 16"/>
                    <a:gd name="T20" fmla="*/ 12 w 17"/>
                    <a:gd name="T21" fmla="*/ 10 h 16"/>
                    <a:gd name="T22" fmla="*/ 9 w 17"/>
                    <a:gd name="T23" fmla="*/ 5 h 16"/>
                    <a:gd name="T24" fmla="*/ 6 w 17"/>
                    <a:gd name="T25" fmla="*/ 5 h 16"/>
                    <a:gd name="T26" fmla="*/ 4 w 17"/>
                    <a:gd name="T27" fmla="*/ 8 h 16"/>
                    <a:gd name="T28" fmla="*/ 10 w 17"/>
                    <a:gd name="T29" fmla="*/ 9 h 16"/>
                    <a:gd name="T30" fmla="*/ 4 w 17"/>
                    <a:gd name="T31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2"/>
                      </a:cubicBezTo>
                      <a:cubicBezTo>
                        <a:pt x="14" y="3"/>
                        <a:pt x="17" y="7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3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8"/>
                      </a:moveTo>
                      <a:cubicBezTo>
                        <a:pt x="3" y="10"/>
                        <a:pt x="5" y="12"/>
                        <a:pt x="7" y="13"/>
                      </a:cubicBezTo>
                      <a:cubicBezTo>
                        <a:pt x="9" y="14"/>
                        <a:pt x="12" y="12"/>
                        <a:pt x="12" y="10"/>
                      </a:cubicBezTo>
                      <a:cubicBezTo>
                        <a:pt x="13" y="8"/>
                        <a:pt x="12" y="5"/>
                        <a:pt x="9" y="5"/>
                      </a:cubicBez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6"/>
                        <a:pt x="4" y="7"/>
                        <a:pt x="4" y="8"/>
                      </a:cubicBezTo>
                      <a:cubicBezTo>
                        <a:pt x="10" y="9"/>
                        <a:pt x="10" y="9"/>
                        <a:pt x="10" y="9"/>
                      </a:cubicBez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936D6F9-D458-4BAF-9AC8-8BCD0F0DAA9F}"/>
                </a:ext>
              </a:extLst>
            </p:cNvPr>
            <p:cNvGrpSpPr/>
            <p:nvPr/>
          </p:nvGrpSpPr>
          <p:grpSpPr>
            <a:xfrm>
              <a:off x="5810422" y="4129706"/>
              <a:ext cx="2197503" cy="1856834"/>
              <a:chOff x="5327829" y="4129706"/>
              <a:chExt cx="2197503" cy="1856834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98127A-5EF3-4DE9-AFB0-EA61F1384F86}"/>
                  </a:ext>
                </a:extLst>
              </p:cNvPr>
              <p:cNvSpPr/>
              <p:nvPr/>
            </p:nvSpPr>
            <p:spPr>
              <a:xfrm>
                <a:off x="5932058" y="5340209"/>
                <a:ext cx="15932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问卷互助社区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  <a:p>
                <a:pPr algn="r">
                  <a:buClr>
                    <a:srgbClr val="C00000"/>
                  </a:buClr>
                </a:pP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05E7C62C-AFE2-4FCD-9D46-5AC5955B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831" y="4129706"/>
                <a:ext cx="0" cy="974857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9" name="Oval 28">
                <a:extLst>
                  <a:ext uri="{FF2B5EF4-FFF2-40B4-BE49-F238E27FC236}">
                    <a16:creationId xmlns:a16="http://schemas.microsoft.com/office/drawing/2014/main" id="{D23308F0-9815-4D5C-8B98-89940C62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829" y="5170306"/>
                <a:ext cx="690273" cy="6902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FF146CB1-68C2-467D-99E3-DED08C4C6E6E}"/>
                  </a:ext>
                </a:extLst>
              </p:cNvPr>
              <p:cNvGrpSpPr/>
              <p:nvPr/>
            </p:nvGrpSpPr>
            <p:grpSpPr>
              <a:xfrm>
                <a:off x="5471602" y="5301353"/>
                <a:ext cx="426278" cy="419121"/>
                <a:chOff x="15740063" y="5287963"/>
                <a:chExt cx="850900" cy="836612"/>
              </a:xfrm>
              <a:solidFill>
                <a:schemeClr val="bg1"/>
              </a:solidFill>
              <a:effectLst/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48FE65C7-71F9-4D0A-ACE9-1AA4E0216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634038"/>
                  <a:ext cx="708025" cy="20637"/>
                </a:xfrm>
                <a:custGeom>
                  <a:avLst/>
                  <a:gdLst>
                    <a:gd name="T0" fmla="*/ 419 w 425"/>
                    <a:gd name="T1" fmla="*/ 12 h 12"/>
                    <a:gd name="T2" fmla="*/ 6 w 425"/>
                    <a:gd name="T3" fmla="*/ 12 h 12"/>
                    <a:gd name="T4" fmla="*/ 0 w 425"/>
                    <a:gd name="T5" fmla="*/ 6 h 12"/>
                    <a:gd name="T6" fmla="*/ 6 w 425"/>
                    <a:gd name="T7" fmla="*/ 0 h 12"/>
                    <a:gd name="T8" fmla="*/ 419 w 425"/>
                    <a:gd name="T9" fmla="*/ 0 h 12"/>
                    <a:gd name="T10" fmla="*/ 425 w 425"/>
                    <a:gd name="T11" fmla="*/ 6 h 12"/>
                    <a:gd name="T12" fmla="*/ 419 w 42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12">
                      <a:moveTo>
                        <a:pt x="419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22" y="0"/>
                        <a:pt x="425" y="3"/>
                        <a:pt x="425" y="6"/>
                      </a:cubicBezTo>
                      <a:cubicBezTo>
                        <a:pt x="425" y="10"/>
                        <a:pt x="422" y="12"/>
                        <a:pt x="41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2" name="Freeform 69">
                  <a:extLst>
                    <a:ext uri="{FF2B5EF4-FFF2-40B4-BE49-F238E27FC236}">
                      <a16:creationId xmlns:a16="http://schemas.microsoft.com/office/drawing/2014/main" id="{1CEF211B-6014-43A6-BDDF-644BF25DB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9550"/>
                  <a:ext cx="20638" cy="366712"/>
                </a:xfrm>
                <a:custGeom>
                  <a:avLst/>
                  <a:gdLst>
                    <a:gd name="T0" fmla="*/ 6 w 12"/>
                    <a:gd name="T1" fmla="*/ 219 h 219"/>
                    <a:gd name="T2" fmla="*/ 0 w 12"/>
                    <a:gd name="T3" fmla="*/ 213 h 219"/>
                    <a:gd name="T4" fmla="*/ 0 w 12"/>
                    <a:gd name="T5" fmla="*/ 6 h 219"/>
                    <a:gd name="T6" fmla="*/ 6 w 12"/>
                    <a:gd name="T7" fmla="*/ 0 h 219"/>
                    <a:gd name="T8" fmla="*/ 12 w 12"/>
                    <a:gd name="T9" fmla="*/ 6 h 219"/>
                    <a:gd name="T10" fmla="*/ 12 w 12"/>
                    <a:gd name="T11" fmla="*/ 213 h 219"/>
                    <a:gd name="T12" fmla="*/ 6 w 12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9">
                      <a:moveTo>
                        <a:pt x="6" y="219"/>
                      </a:moveTo>
                      <a:cubicBezTo>
                        <a:pt x="3" y="219"/>
                        <a:pt x="0" y="216"/>
                        <a:pt x="0" y="2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13"/>
                        <a:pt x="12" y="213"/>
                        <a:pt x="12" y="213"/>
                      </a:cubicBezTo>
                      <a:cubicBezTo>
                        <a:pt x="12" y="216"/>
                        <a:pt x="10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3" name="Freeform 70">
                  <a:extLst>
                    <a:ext uri="{FF2B5EF4-FFF2-40B4-BE49-F238E27FC236}">
                      <a16:creationId xmlns:a16="http://schemas.microsoft.com/office/drawing/2014/main" id="{EE1FC6FD-E244-44E1-90A9-F25ECC1E1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289550"/>
                  <a:ext cx="708025" cy="666750"/>
                </a:xfrm>
                <a:custGeom>
                  <a:avLst/>
                  <a:gdLst>
                    <a:gd name="T0" fmla="*/ 313 w 425"/>
                    <a:gd name="T1" fmla="*/ 399 h 399"/>
                    <a:gd name="T2" fmla="*/ 308 w 425"/>
                    <a:gd name="T3" fmla="*/ 395 h 399"/>
                    <a:gd name="T4" fmla="*/ 311 w 425"/>
                    <a:gd name="T5" fmla="*/ 387 h 399"/>
                    <a:gd name="T6" fmla="*/ 413 w 425"/>
                    <a:gd name="T7" fmla="*/ 212 h 399"/>
                    <a:gd name="T8" fmla="*/ 212 w 425"/>
                    <a:gd name="T9" fmla="*/ 12 h 399"/>
                    <a:gd name="T10" fmla="*/ 12 w 425"/>
                    <a:gd name="T11" fmla="*/ 212 h 399"/>
                    <a:gd name="T12" fmla="*/ 6 w 425"/>
                    <a:gd name="T13" fmla="*/ 218 h 399"/>
                    <a:gd name="T14" fmla="*/ 0 w 425"/>
                    <a:gd name="T15" fmla="*/ 212 h 399"/>
                    <a:gd name="T16" fmla="*/ 212 w 425"/>
                    <a:gd name="T17" fmla="*/ 0 h 399"/>
                    <a:gd name="T18" fmla="*/ 425 w 425"/>
                    <a:gd name="T19" fmla="*/ 212 h 399"/>
                    <a:gd name="T20" fmla="*/ 316 w 425"/>
                    <a:gd name="T21" fmla="*/ 398 h 399"/>
                    <a:gd name="T22" fmla="*/ 313 w 425"/>
                    <a:gd name="T23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5" h="399">
                      <a:moveTo>
                        <a:pt x="313" y="399"/>
                      </a:moveTo>
                      <a:cubicBezTo>
                        <a:pt x="311" y="399"/>
                        <a:pt x="309" y="397"/>
                        <a:pt x="308" y="395"/>
                      </a:cubicBezTo>
                      <a:cubicBezTo>
                        <a:pt x="307" y="393"/>
                        <a:pt x="308" y="389"/>
                        <a:pt x="311" y="387"/>
                      </a:cubicBezTo>
                      <a:cubicBezTo>
                        <a:pt x="374" y="352"/>
                        <a:pt x="413" y="285"/>
                        <a:pt x="413" y="212"/>
                      </a:cubicBezTo>
                      <a:cubicBezTo>
                        <a:pt x="413" y="102"/>
                        <a:pt x="323" y="12"/>
                        <a:pt x="212" y="12"/>
                      </a:cubicBezTo>
                      <a:cubicBezTo>
                        <a:pt x="102" y="12"/>
                        <a:pt x="12" y="102"/>
                        <a:pt x="12" y="212"/>
                      </a:cubicBezTo>
                      <a:cubicBezTo>
                        <a:pt x="12" y="216"/>
                        <a:pt x="9" y="218"/>
                        <a:pt x="6" y="218"/>
                      </a:cubicBezTo>
                      <a:cubicBezTo>
                        <a:pt x="3" y="218"/>
                        <a:pt x="0" y="216"/>
                        <a:pt x="0" y="212"/>
                      </a:cubicBezTo>
                      <a:cubicBezTo>
                        <a:pt x="0" y="95"/>
                        <a:pt x="95" y="0"/>
                        <a:pt x="212" y="0"/>
                      </a:cubicBezTo>
                      <a:cubicBezTo>
                        <a:pt x="330" y="0"/>
                        <a:pt x="425" y="95"/>
                        <a:pt x="425" y="212"/>
                      </a:cubicBezTo>
                      <a:cubicBezTo>
                        <a:pt x="425" y="289"/>
                        <a:pt x="383" y="360"/>
                        <a:pt x="316" y="398"/>
                      </a:cubicBezTo>
                      <a:cubicBezTo>
                        <a:pt x="315" y="398"/>
                        <a:pt x="314" y="399"/>
                        <a:pt x="313" y="3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4" name="Freeform 71">
                  <a:extLst>
                    <a:ext uri="{FF2B5EF4-FFF2-40B4-BE49-F238E27FC236}">
                      <a16:creationId xmlns:a16="http://schemas.microsoft.com/office/drawing/2014/main" id="{E3FBA0B8-3DB1-4E02-A8F6-20DABC388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3275" y="5287963"/>
                  <a:ext cx="204788" cy="366712"/>
                </a:xfrm>
                <a:custGeom>
                  <a:avLst/>
                  <a:gdLst>
                    <a:gd name="T0" fmla="*/ 6 w 123"/>
                    <a:gd name="T1" fmla="*/ 219 h 219"/>
                    <a:gd name="T2" fmla="*/ 0 w 123"/>
                    <a:gd name="T3" fmla="*/ 213 h 219"/>
                    <a:gd name="T4" fmla="*/ 114 w 123"/>
                    <a:gd name="T5" fmla="*/ 1 h 219"/>
                    <a:gd name="T6" fmla="*/ 122 w 123"/>
                    <a:gd name="T7" fmla="*/ 5 h 219"/>
                    <a:gd name="T8" fmla="*/ 119 w 123"/>
                    <a:gd name="T9" fmla="*/ 12 h 219"/>
                    <a:gd name="T10" fmla="*/ 119 w 123"/>
                    <a:gd name="T11" fmla="*/ 12 h 219"/>
                    <a:gd name="T12" fmla="*/ 12 w 123"/>
                    <a:gd name="T13" fmla="*/ 213 h 219"/>
                    <a:gd name="T14" fmla="*/ 6 w 123"/>
                    <a:gd name="T15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219">
                      <a:moveTo>
                        <a:pt x="6" y="219"/>
                      </a:moveTo>
                      <a:cubicBezTo>
                        <a:pt x="2" y="219"/>
                        <a:pt x="0" y="217"/>
                        <a:pt x="0" y="213"/>
                      </a:cubicBezTo>
                      <a:cubicBezTo>
                        <a:pt x="0" y="49"/>
                        <a:pt x="113" y="2"/>
                        <a:pt x="114" y="1"/>
                      </a:cubicBezTo>
                      <a:cubicBezTo>
                        <a:pt x="117" y="0"/>
                        <a:pt x="121" y="2"/>
                        <a:pt x="122" y="5"/>
                      </a:cubicBezTo>
                      <a:cubicBezTo>
                        <a:pt x="123" y="8"/>
                        <a:pt x="122" y="11"/>
                        <a:pt x="119" y="12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14"/>
                        <a:pt x="12" y="57"/>
                        <a:pt x="12" y="213"/>
                      </a:cubicBezTo>
                      <a:cubicBezTo>
                        <a:pt x="12" y="217"/>
                        <a:pt x="9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5" name="Line 72">
                  <a:extLst>
                    <a:ext uri="{FF2B5EF4-FFF2-40B4-BE49-F238E27FC236}">
                      <a16:creationId xmlns:a16="http://schemas.microsoft.com/office/drawing/2014/main" id="{A9752B3E-06A5-42A2-A908-20916F206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2800" y="5643563"/>
                  <a:ext cx="0" cy="0"/>
                </a:xfrm>
                <a:prstGeom prst="line">
                  <a:avLst/>
                </a:prstGeom>
                <a:grpFill/>
                <a:ln w="19050" cap="rnd">
                  <a:solidFill>
                    <a:srgbClr val="34415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6" name="Freeform 73">
                  <a:extLst>
                    <a:ext uri="{FF2B5EF4-FFF2-40B4-BE49-F238E27FC236}">
                      <a16:creationId xmlns:a16="http://schemas.microsoft.com/office/drawing/2014/main" id="{40207EAC-6320-4EB7-BD43-D712CB579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7963"/>
                  <a:ext cx="204788" cy="366712"/>
                </a:xfrm>
                <a:custGeom>
                  <a:avLst/>
                  <a:gdLst>
                    <a:gd name="T0" fmla="*/ 117 w 123"/>
                    <a:gd name="T1" fmla="*/ 219 h 219"/>
                    <a:gd name="T2" fmla="*/ 111 w 123"/>
                    <a:gd name="T3" fmla="*/ 213 h 219"/>
                    <a:gd name="T4" fmla="*/ 4 w 123"/>
                    <a:gd name="T5" fmla="*/ 12 h 219"/>
                    <a:gd name="T6" fmla="*/ 1 w 123"/>
                    <a:gd name="T7" fmla="*/ 5 h 219"/>
                    <a:gd name="T8" fmla="*/ 9 w 123"/>
                    <a:gd name="T9" fmla="*/ 1 h 219"/>
                    <a:gd name="T10" fmla="*/ 123 w 123"/>
                    <a:gd name="T11" fmla="*/ 213 h 219"/>
                    <a:gd name="T12" fmla="*/ 117 w 123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219">
                      <a:moveTo>
                        <a:pt x="117" y="219"/>
                      </a:moveTo>
                      <a:cubicBezTo>
                        <a:pt x="114" y="219"/>
                        <a:pt x="111" y="217"/>
                        <a:pt x="111" y="213"/>
                      </a:cubicBezTo>
                      <a:cubicBezTo>
                        <a:pt x="111" y="57"/>
                        <a:pt x="5" y="13"/>
                        <a:pt x="4" y="12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1"/>
                      </a:cubicBezTo>
                      <a:cubicBezTo>
                        <a:pt x="10" y="2"/>
                        <a:pt x="123" y="49"/>
                        <a:pt x="123" y="213"/>
                      </a:cubicBezTo>
                      <a:cubicBezTo>
                        <a:pt x="123" y="217"/>
                        <a:pt x="121" y="219"/>
                        <a:pt x="117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7" name="Freeform 74">
                  <a:extLst>
                    <a:ext uri="{FF2B5EF4-FFF2-40B4-BE49-F238E27FC236}">
                      <a16:creationId xmlns:a16="http://schemas.microsoft.com/office/drawing/2014/main" id="{A79B30D9-0DB7-490A-BAEE-C962761CF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634038"/>
                  <a:ext cx="55563" cy="203200"/>
                </a:xfrm>
                <a:custGeom>
                  <a:avLst/>
                  <a:gdLst>
                    <a:gd name="T0" fmla="*/ 7 w 34"/>
                    <a:gd name="T1" fmla="*/ 122 h 122"/>
                    <a:gd name="T2" fmla="*/ 5 w 34"/>
                    <a:gd name="T3" fmla="*/ 121 h 122"/>
                    <a:gd name="T4" fmla="*/ 2 w 34"/>
                    <a:gd name="T5" fmla="*/ 113 h 122"/>
                    <a:gd name="T6" fmla="*/ 22 w 34"/>
                    <a:gd name="T7" fmla="*/ 6 h 122"/>
                    <a:gd name="T8" fmla="*/ 28 w 34"/>
                    <a:gd name="T9" fmla="*/ 0 h 122"/>
                    <a:gd name="T10" fmla="*/ 34 w 34"/>
                    <a:gd name="T11" fmla="*/ 6 h 122"/>
                    <a:gd name="T12" fmla="*/ 13 w 34"/>
                    <a:gd name="T13" fmla="*/ 118 h 122"/>
                    <a:gd name="T14" fmla="*/ 7 w 34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122">
                      <a:moveTo>
                        <a:pt x="7" y="122"/>
                      </a:moveTo>
                      <a:cubicBezTo>
                        <a:pt x="7" y="122"/>
                        <a:pt x="6" y="122"/>
                        <a:pt x="5" y="121"/>
                      </a:cubicBezTo>
                      <a:cubicBezTo>
                        <a:pt x="2" y="120"/>
                        <a:pt x="0" y="117"/>
                        <a:pt x="2" y="113"/>
                      </a:cubicBezTo>
                      <a:cubicBezTo>
                        <a:pt x="15" y="82"/>
                        <a:pt x="22" y="46"/>
                        <a:pt x="22" y="6"/>
                      </a:cubicBezTo>
                      <a:cubicBezTo>
                        <a:pt x="22" y="3"/>
                        <a:pt x="25" y="0"/>
                        <a:pt x="28" y="0"/>
                      </a:cubicBezTo>
                      <a:cubicBezTo>
                        <a:pt x="32" y="0"/>
                        <a:pt x="34" y="3"/>
                        <a:pt x="34" y="6"/>
                      </a:cubicBezTo>
                      <a:cubicBezTo>
                        <a:pt x="34" y="48"/>
                        <a:pt x="27" y="86"/>
                        <a:pt x="13" y="118"/>
                      </a:cubicBezTo>
                      <a:cubicBezTo>
                        <a:pt x="12" y="121"/>
                        <a:pt x="10" y="122"/>
                        <a:pt x="7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8" name="Freeform 75">
                  <a:extLst>
                    <a:ext uri="{FF2B5EF4-FFF2-40B4-BE49-F238E27FC236}">
                      <a16:creationId xmlns:a16="http://schemas.microsoft.com/office/drawing/2014/main" id="{79A20CE5-CCBE-464E-872B-E1955C7D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6125" y="5384800"/>
                  <a:ext cx="260350" cy="122237"/>
                </a:xfrm>
                <a:custGeom>
                  <a:avLst/>
                  <a:gdLst>
                    <a:gd name="T0" fmla="*/ 150 w 156"/>
                    <a:gd name="T1" fmla="*/ 73 h 73"/>
                    <a:gd name="T2" fmla="*/ 2 w 156"/>
                    <a:gd name="T3" fmla="*/ 10 h 73"/>
                    <a:gd name="T4" fmla="*/ 4 w 156"/>
                    <a:gd name="T5" fmla="*/ 2 h 73"/>
                    <a:gd name="T6" fmla="*/ 12 w 156"/>
                    <a:gd name="T7" fmla="*/ 4 h 73"/>
                    <a:gd name="T8" fmla="*/ 150 w 156"/>
                    <a:gd name="T9" fmla="*/ 61 h 73"/>
                    <a:gd name="T10" fmla="*/ 156 w 156"/>
                    <a:gd name="T11" fmla="*/ 67 h 73"/>
                    <a:gd name="T12" fmla="*/ 150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150" y="73"/>
                      </a:moveTo>
                      <a:cubicBezTo>
                        <a:pt x="34" y="73"/>
                        <a:pt x="3" y="12"/>
                        <a:pt x="2" y="10"/>
                      </a:cubicBezTo>
                      <a:cubicBezTo>
                        <a:pt x="0" y="7"/>
                        <a:pt x="1" y="3"/>
                        <a:pt x="4" y="2"/>
                      </a:cubicBezTo>
                      <a:cubicBezTo>
                        <a:pt x="7" y="0"/>
                        <a:pt x="11" y="1"/>
                        <a:pt x="12" y="4"/>
                      </a:cubicBezTo>
                      <a:cubicBezTo>
                        <a:pt x="13" y="5"/>
                        <a:pt x="42" y="61"/>
                        <a:pt x="150" y="61"/>
                      </a:cubicBezTo>
                      <a:cubicBezTo>
                        <a:pt x="154" y="61"/>
                        <a:pt x="156" y="63"/>
                        <a:pt x="156" y="67"/>
                      </a:cubicBezTo>
                      <a:cubicBezTo>
                        <a:pt x="156" y="70"/>
                        <a:pt x="154" y="73"/>
                        <a:pt x="150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9" name="Freeform 76">
                  <a:extLst>
                    <a:ext uri="{FF2B5EF4-FFF2-40B4-BE49-F238E27FC236}">
                      <a16:creationId xmlns:a16="http://schemas.microsoft.com/office/drawing/2014/main" id="{56773F7B-B9F0-4302-8638-63A35556C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7425" y="5384800"/>
                  <a:ext cx="260350" cy="122237"/>
                </a:xfrm>
                <a:custGeom>
                  <a:avLst/>
                  <a:gdLst>
                    <a:gd name="T0" fmla="*/ 6 w 156"/>
                    <a:gd name="T1" fmla="*/ 73 h 73"/>
                    <a:gd name="T2" fmla="*/ 0 w 156"/>
                    <a:gd name="T3" fmla="*/ 67 h 73"/>
                    <a:gd name="T4" fmla="*/ 6 w 156"/>
                    <a:gd name="T5" fmla="*/ 61 h 73"/>
                    <a:gd name="T6" fmla="*/ 144 w 156"/>
                    <a:gd name="T7" fmla="*/ 4 h 73"/>
                    <a:gd name="T8" fmla="*/ 152 w 156"/>
                    <a:gd name="T9" fmla="*/ 2 h 73"/>
                    <a:gd name="T10" fmla="*/ 154 w 156"/>
                    <a:gd name="T11" fmla="*/ 10 h 73"/>
                    <a:gd name="T12" fmla="*/ 6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6" y="73"/>
                      </a:moveTo>
                      <a:cubicBezTo>
                        <a:pt x="2" y="73"/>
                        <a:pt x="0" y="70"/>
                        <a:pt x="0" y="67"/>
                      </a:cubicBezTo>
                      <a:cubicBezTo>
                        <a:pt x="0" y="63"/>
                        <a:pt x="2" y="61"/>
                        <a:pt x="6" y="61"/>
                      </a:cubicBezTo>
                      <a:cubicBezTo>
                        <a:pt x="114" y="61"/>
                        <a:pt x="143" y="5"/>
                        <a:pt x="144" y="4"/>
                      </a:cubicBezTo>
                      <a:cubicBezTo>
                        <a:pt x="145" y="1"/>
                        <a:pt x="149" y="0"/>
                        <a:pt x="152" y="2"/>
                      </a:cubicBezTo>
                      <a:cubicBezTo>
                        <a:pt x="155" y="3"/>
                        <a:pt x="156" y="7"/>
                        <a:pt x="154" y="10"/>
                      </a:cubicBezTo>
                      <a:cubicBezTo>
                        <a:pt x="153" y="12"/>
                        <a:pt x="122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0" name="Freeform 77">
                  <a:extLst>
                    <a:ext uri="{FF2B5EF4-FFF2-40B4-BE49-F238E27FC236}">
                      <a16:creationId xmlns:a16="http://schemas.microsoft.com/office/drawing/2014/main" id="{824561CA-5E3D-4B0D-A289-5F78F1B1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807075"/>
                  <a:ext cx="112713" cy="95250"/>
                </a:xfrm>
                <a:custGeom>
                  <a:avLst/>
                  <a:gdLst>
                    <a:gd name="T0" fmla="*/ 61 w 68"/>
                    <a:gd name="T1" fmla="*/ 57 h 57"/>
                    <a:gd name="T2" fmla="*/ 56 w 68"/>
                    <a:gd name="T3" fmla="*/ 53 h 57"/>
                    <a:gd name="T4" fmla="*/ 4 w 68"/>
                    <a:gd name="T5" fmla="*/ 13 h 57"/>
                    <a:gd name="T6" fmla="*/ 1 w 68"/>
                    <a:gd name="T7" fmla="*/ 5 h 57"/>
                    <a:gd name="T8" fmla="*/ 9 w 68"/>
                    <a:gd name="T9" fmla="*/ 2 h 57"/>
                    <a:gd name="T10" fmla="*/ 66 w 68"/>
                    <a:gd name="T11" fmla="*/ 48 h 57"/>
                    <a:gd name="T12" fmla="*/ 64 w 68"/>
                    <a:gd name="T13" fmla="*/ 56 h 57"/>
                    <a:gd name="T14" fmla="*/ 61 w 68"/>
                    <a:gd name="T15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57">
                      <a:moveTo>
                        <a:pt x="61" y="57"/>
                      </a:moveTo>
                      <a:cubicBezTo>
                        <a:pt x="59" y="57"/>
                        <a:pt x="57" y="56"/>
                        <a:pt x="56" y="53"/>
                      </a:cubicBezTo>
                      <a:cubicBezTo>
                        <a:pt x="56" y="53"/>
                        <a:pt x="43" y="29"/>
                        <a:pt x="4" y="13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2"/>
                      </a:cubicBezTo>
                      <a:cubicBezTo>
                        <a:pt x="52" y="20"/>
                        <a:pt x="66" y="47"/>
                        <a:pt x="66" y="48"/>
                      </a:cubicBezTo>
                      <a:cubicBezTo>
                        <a:pt x="68" y="51"/>
                        <a:pt x="67" y="55"/>
                        <a:pt x="64" y="56"/>
                      </a:cubicBezTo>
                      <a:cubicBezTo>
                        <a:pt x="63" y="57"/>
                        <a:pt x="62" y="57"/>
                        <a:pt x="61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1" name="Freeform 78">
                  <a:extLst>
                    <a:ext uri="{FF2B5EF4-FFF2-40B4-BE49-F238E27FC236}">
                      <a16:creationId xmlns:a16="http://schemas.microsoft.com/office/drawing/2014/main" id="{C345471C-6113-4344-9B74-32E5F4C22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93738" cy="490537"/>
                </a:xfrm>
                <a:custGeom>
                  <a:avLst/>
                  <a:gdLst>
                    <a:gd name="T0" fmla="*/ 376 w 417"/>
                    <a:gd name="T1" fmla="*/ 290 h 294"/>
                    <a:gd name="T2" fmla="*/ 348 w 417"/>
                    <a:gd name="T3" fmla="*/ 279 h 294"/>
                    <a:gd name="T4" fmla="*/ 285 w 417"/>
                    <a:gd name="T5" fmla="*/ 216 h 294"/>
                    <a:gd name="T6" fmla="*/ 132 w 417"/>
                    <a:gd name="T7" fmla="*/ 216 h 294"/>
                    <a:gd name="T8" fmla="*/ 69 w 417"/>
                    <a:gd name="T9" fmla="*/ 279 h 294"/>
                    <a:gd name="T10" fmla="*/ 23 w 417"/>
                    <a:gd name="T11" fmla="*/ 286 h 294"/>
                    <a:gd name="T12" fmla="*/ 2 w 417"/>
                    <a:gd name="T13" fmla="*/ 245 h 294"/>
                    <a:gd name="T14" fmla="*/ 28 w 417"/>
                    <a:gd name="T15" fmla="*/ 83 h 294"/>
                    <a:gd name="T16" fmla="*/ 124 w 417"/>
                    <a:gd name="T17" fmla="*/ 0 h 294"/>
                    <a:gd name="T18" fmla="*/ 292 w 417"/>
                    <a:gd name="T19" fmla="*/ 0 h 294"/>
                    <a:gd name="T20" fmla="*/ 389 w 417"/>
                    <a:gd name="T21" fmla="*/ 83 h 294"/>
                    <a:gd name="T22" fmla="*/ 415 w 417"/>
                    <a:gd name="T23" fmla="*/ 245 h 294"/>
                    <a:gd name="T24" fmla="*/ 394 w 417"/>
                    <a:gd name="T25" fmla="*/ 286 h 294"/>
                    <a:gd name="T26" fmla="*/ 376 w 417"/>
                    <a:gd name="T27" fmla="*/ 290 h 294"/>
                    <a:gd name="T28" fmla="*/ 130 w 417"/>
                    <a:gd name="T29" fmla="*/ 204 h 294"/>
                    <a:gd name="T30" fmla="*/ 287 w 417"/>
                    <a:gd name="T31" fmla="*/ 204 h 294"/>
                    <a:gd name="T32" fmla="*/ 291 w 417"/>
                    <a:gd name="T33" fmla="*/ 205 h 294"/>
                    <a:gd name="T34" fmla="*/ 356 w 417"/>
                    <a:gd name="T35" fmla="*/ 270 h 294"/>
                    <a:gd name="T36" fmla="*/ 388 w 417"/>
                    <a:gd name="T37" fmla="*/ 275 h 294"/>
                    <a:gd name="T38" fmla="*/ 403 w 417"/>
                    <a:gd name="T39" fmla="*/ 247 h 294"/>
                    <a:gd name="T40" fmla="*/ 378 w 417"/>
                    <a:gd name="T41" fmla="*/ 85 h 294"/>
                    <a:gd name="T42" fmla="*/ 378 w 417"/>
                    <a:gd name="T43" fmla="*/ 85 h 294"/>
                    <a:gd name="T44" fmla="*/ 292 w 417"/>
                    <a:gd name="T45" fmla="*/ 12 h 294"/>
                    <a:gd name="T46" fmla="*/ 124 w 417"/>
                    <a:gd name="T47" fmla="*/ 12 h 294"/>
                    <a:gd name="T48" fmla="*/ 39 w 417"/>
                    <a:gd name="T49" fmla="*/ 85 h 294"/>
                    <a:gd name="T50" fmla="*/ 14 w 417"/>
                    <a:gd name="T51" fmla="*/ 247 h 294"/>
                    <a:gd name="T52" fmla="*/ 29 w 417"/>
                    <a:gd name="T53" fmla="*/ 275 h 294"/>
                    <a:gd name="T54" fmla="*/ 61 w 417"/>
                    <a:gd name="T55" fmla="*/ 270 h 294"/>
                    <a:gd name="T56" fmla="*/ 126 w 417"/>
                    <a:gd name="T57" fmla="*/ 205 h 294"/>
                    <a:gd name="T58" fmla="*/ 130 w 417"/>
                    <a:gd name="T59" fmla="*/ 20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7" h="294">
                      <a:moveTo>
                        <a:pt x="376" y="290"/>
                      </a:moveTo>
                      <a:cubicBezTo>
                        <a:pt x="365" y="290"/>
                        <a:pt x="356" y="286"/>
                        <a:pt x="348" y="279"/>
                      </a:cubicBezTo>
                      <a:cubicBezTo>
                        <a:pt x="285" y="216"/>
                        <a:pt x="285" y="216"/>
                        <a:pt x="285" y="216"/>
                      </a:cubicBezTo>
                      <a:cubicBezTo>
                        <a:pt x="132" y="216"/>
                        <a:pt x="132" y="216"/>
                        <a:pt x="132" y="216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57" y="291"/>
                        <a:pt x="39" y="294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415" y="245"/>
                        <a:pt x="415" y="245"/>
                        <a:pt x="415" y="245"/>
                      </a:cubicBezTo>
                      <a:cubicBezTo>
                        <a:pt x="417" y="262"/>
                        <a:pt x="409" y="278"/>
                        <a:pt x="394" y="286"/>
                      </a:cubicBezTo>
                      <a:cubicBezTo>
                        <a:pt x="388" y="289"/>
                        <a:pt x="382" y="290"/>
                        <a:pt x="376" y="290"/>
                      </a:cubicBezTo>
                      <a:close/>
                      <a:moveTo>
                        <a:pt x="130" y="204"/>
                      </a:moveTo>
                      <a:cubicBezTo>
                        <a:pt x="287" y="204"/>
                        <a:pt x="287" y="204"/>
                        <a:pt x="287" y="204"/>
                      </a:cubicBezTo>
                      <a:cubicBezTo>
                        <a:pt x="289" y="204"/>
                        <a:pt x="290" y="204"/>
                        <a:pt x="291" y="205"/>
                      </a:cubicBezTo>
                      <a:cubicBezTo>
                        <a:pt x="356" y="270"/>
                        <a:pt x="356" y="270"/>
                        <a:pt x="356" y="270"/>
                      </a:cubicBezTo>
                      <a:cubicBezTo>
                        <a:pt x="367" y="281"/>
                        <a:pt x="380" y="280"/>
                        <a:pt x="388" y="275"/>
                      </a:cubicBezTo>
                      <a:cubicBezTo>
                        <a:pt x="397" y="271"/>
                        <a:pt x="405" y="261"/>
                        <a:pt x="403" y="247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4"/>
                        <a:pt x="128" y="204"/>
                        <a:pt x="130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2" name="Freeform 79">
                  <a:extLst>
                    <a:ext uri="{FF2B5EF4-FFF2-40B4-BE49-F238E27FC236}">
                      <a16:creationId xmlns:a16="http://schemas.microsoft.com/office/drawing/2014/main" id="{D03ABDB4-3F69-455B-B7B2-DFC2C4DAA4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52463" cy="484187"/>
                </a:xfrm>
                <a:custGeom>
                  <a:avLst/>
                  <a:gdLst>
                    <a:gd name="T0" fmla="*/ 41 w 392"/>
                    <a:gd name="T1" fmla="*/ 290 h 290"/>
                    <a:gd name="T2" fmla="*/ 23 w 392"/>
                    <a:gd name="T3" fmla="*/ 286 h 290"/>
                    <a:gd name="T4" fmla="*/ 2 w 392"/>
                    <a:gd name="T5" fmla="*/ 245 h 290"/>
                    <a:gd name="T6" fmla="*/ 28 w 392"/>
                    <a:gd name="T7" fmla="*/ 83 h 290"/>
                    <a:gd name="T8" fmla="*/ 124 w 392"/>
                    <a:gd name="T9" fmla="*/ 0 h 290"/>
                    <a:gd name="T10" fmla="*/ 292 w 392"/>
                    <a:gd name="T11" fmla="*/ 0 h 290"/>
                    <a:gd name="T12" fmla="*/ 389 w 392"/>
                    <a:gd name="T13" fmla="*/ 83 h 290"/>
                    <a:gd name="T14" fmla="*/ 390 w 392"/>
                    <a:gd name="T15" fmla="*/ 92 h 290"/>
                    <a:gd name="T16" fmla="*/ 388 w 392"/>
                    <a:gd name="T17" fmla="*/ 127 h 290"/>
                    <a:gd name="T18" fmla="*/ 353 w 392"/>
                    <a:gd name="T19" fmla="*/ 173 h 290"/>
                    <a:gd name="T20" fmla="*/ 301 w 392"/>
                    <a:gd name="T21" fmla="*/ 189 h 290"/>
                    <a:gd name="T22" fmla="*/ 158 w 392"/>
                    <a:gd name="T23" fmla="*/ 189 h 290"/>
                    <a:gd name="T24" fmla="*/ 134 w 392"/>
                    <a:gd name="T25" fmla="*/ 214 h 290"/>
                    <a:gd name="T26" fmla="*/ 134 w 392"/>
                    <a:gd name="T27" fmla="*/ 214 h 290"/>
                    <a:gd name="T28" fmla="*/ 69 w 392"/>
                    <a:gd name="T29" fmla="*/ 279 h 290"/>
                    <a:gd name="T30" fmla="*/ 41 w 392"/>
                    <a:gd name="T31" fmla="*/ 290 h 290"/>
                    <a:gd name="T32" fmla="*/ 124 w 392"/>
                    <a:gd name="T33" fmla="*/ 12 h 290"/>
                    <a:gd name="T34" fmla="*/ 39 w 392"/>
                    <a:gd name="T35" fmla="*/ 85 h 290"/>
                    <a:gd name="T36" fmla="*/ 14 w 392"/>
                    <a:gd name="T37" fmla="*/ 247 h 290"/>
                    <a:gd name="T38" fmla="*/ 29 w 392"/>
                    <a:gd name="T39" fmla="*/ 275 h 290"/>
                    <a:gd name="T40" fmla="*/ 61 w 392"/>
                    <a:gd name="T41" fmla="*/ 270 h 290"/>
                    <a:gd name="T42" fmla="*/ 126 w 392"/>
                    <a:gd name="T43" fmla="*/ 205 h 290"/>
                    <a:gd name="T44" fmla="*/ 152 w 392"/>
                    <a:gd name="T45" fmla="*/ 178 h 290"/>
                    <a:gd name="T46" fmla="*/ 156 w 392"/>
                    <a:gd name="T47" fmla="*/ 177 h 290"/>
                    <a:gd name="T48" fmla="*/ 301 w 392"/>
                    <a:gd name="T49" fmla="*/ 177 h 290"/>
                    <a:gd name="T50" fmla="*/ 347 w 392"/>
                    <a:gd name="T51" fmla="*/ 163 h 290"/>
                    <a:gd name="T52" fmla="*/ 377 w 392"/>
                    <a:gd name="T53" fmla="*/ 124 h 290"/>
                    <a:gd name="T54" fmla="*/ 379 w 392"/>
                    <a:gd name="T55" fmla="*/ 93 h 290"/>
                    <a:gd name="T56" fmla="*/ 377 w 392"/>
                    <a:gd name="T57" fmla="*/ 85 h 290"/>
                    <a:gd name="T58" fmla="*/ 292 w 392"/>
                    <a:gd name="T59" fmla="*/ 12 h 290"/>
                    <a:gd name="T60" fmla="*/ 124 w 392"/>
                    <a:gd name="T61" fmla="*/ 12 h 290"/>
                    <a:gd name="T62" fmla="*/ 130 w 392"/>
                    <a:gd name="T63" fmla="*/ 210 h 290"/>
                    <a:gd name="T64" fmla="*/ 130 w 392"/>
                    <a:gd name="T65" fmla="*/ 21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2" h="290">
                      <a:moveTo>
                        <a:pt x="41" y="290"/>
                      </a:moveTo>
                      <a:cubicBezTo>
                        <a:pt x="35" y="290"/>
                        <a:pt x="29" y="289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390" y="92"/>
                        <a:pt x="390" y="92"/>
                        <a:pt x="390" y="92"/>
                      </a:cubicBezTo>
                      <a:cubicBezTo>
                        <a:pt x="392" y="104"/>
                        <a:pt x="391" y="116"/>
                        <a:pt x="388" y="127"/>
                      </a:cubicBezTo>
                      <a:cubicBezTo>
                        <a:pt x="383" y="146"/>
                        <a:pt x="372" y="161"/>
                        <a:pt x="353" y="173"/>
                      </a:cubicBezTo>
                      <a:cubicBezTo>
                        <a:pt x="338" y="183"/>
                        <a:pt x="320" y="189"/>
                        <a:pt x="301" y="189"/>
                      </a:cubicBezTo>
                      <a:cubicBezTo>
                        <a:pt x="158" y="189"/>
                        <a:pt x="158" y="189"/>
                        <a:pt x="158" y="189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61" y="286"/>
                        <a:pt x="51" y="290"/>
                        <a:pt x="41" y="290"/>
                      </a:cubicBezTo>
                      <a:close/>
                      <a:moveTo>
                        <a:pt x="124" y="12"/>
                      </a:move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52" y="178"/>
                        <a:pt x="152" y="178"/>
                        <a:pt x="152" y="178"/>
                      </a:cubicBezTo>
                      <a:cubicBezTo>
                        <a:pt x="153" y="177"/>
                        <a:pt x="154" y="177"/>
                        <a:pt x="156" y="177"/>
                      </a:cubicBezTo>
                      <a:cubicBezTo>
                        <a:pt x="301" y="177"/>
                        <a:pt x="301" y="177"/>
                        <a:pt x="301" y="177"/>
                      </a:cubicBezTo>
                      <a:cubicBezTo>
                        <a:pt x="318" y="177"/>
                        <a:pt x="334" y="172"/>
                        <a:pt x="347" y="163"/>
                      </a:cubicBezTo>
                      <a:cubicBezTo>
                        <a:pt x="363" y="152"/>
                        <a:pt x="372" y="140"/>
                        <a:pt x="377" y="124"/>
                      </a:cubicBezTo>
                      <a:cubicBezTo>
                        <a:pt x="379" y="114"/>
                        <a:pt x="380" y="104"/>
                        <a:pt x="379" y="93"/>
                      </a:cubicBezTo>
                      <a:cubicBezTo>
                        <a:pt x="377" y="85"/>
                        <a:pt x="377" y="85"/>
                        <a:pt x="377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lnTo>
                        <a:pt x="124" y="12"/>
                      </a:lnTo>
                      <a:close/>
                      <a:moveTo>
                        <a:pt x="130" y="210"/>
                      </a:moveTo>
                      <a:cubicBezTo>
                        <a:pt x="130" y="210"/>
                        <a:pt x="130" y="210"/>
                        <a:pt x="130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3" name="Freeform 80">
                  <a:extLst>
                    <a:ext uri="{FF2B5EF4-FFF2-40B4-BE49-F238E27FC236}">
                      <a16:creationId xmlns:a16="http://schemas.microsoft.com/office/drawing/2014/main" id="{8AB0C068-C7D8-40FA-BC56-A11349B8D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65475" y="5711825"/>
                  <a:ext cx="146050" cy="146050"/>
                </a:xfrm>
                <a:custGeom>
                  <a:avLst/>
                  <a:gdLst>
                    <a:gd name="T0" fmla="*/ 58 w 87"/>
                    <a:gd name="T1" fmla="*/ 87 h 87"/>
                    <a:gd name="T2" fmla="*/ 29 w 87"/>
                    <a:gd name="T3" fmla="*/ 87 h 87"/>
                    <a:gd name="T4" fmla="*/ 23 w 87"/>
                    <a:gd name="T5" fmla="*/ 81 h 87"/>
                    <a:gd name="T6" fmla="*/ 23 w 87"/>
                    <a:gd name="T7" fmla="*/ 64 h 87"/>
                    <a:gd name="T8" fmla="*/ 6 w 87"/>
                    <a:gd name="T9" fmla="*/ 64 h 87"/>
                    <a:gd name="T10" fmla="*/ 0 w 87"/>
                    <a:gd name="T11" fmla="*/ 58 h 87"/>
                    <a:gd name="T12" fmla="*/ 0 w 87"/>
                    <a:gd name="T13" fmla="*/ 28 h 87"/>
                    <a:gd name="T14" fmla="*/ 6 w 87"/>
                    <a:gd name="T15" fmla="*/ 22 h 87"/>
                    <a:gd name="T16" fmla="*/ 23 w 87"/>
                    <a:gd name="T17" fmla="*/ 22 h 87"/>
                    <a:gd name="T18" fmla="*/ 23 w 87"/>
                    <a:gd name="T19" fmla="*/ 6 h 87"/>
                    <a:gd name="T20" fmla="*/ 29 w 87"/>
                    <a:gd name="T21" fmla="*/ 0 h 87"/>
                    <a:gd name="T22" fmla="*/ 58 w 87"/>
                    <a:gd name="T23" fmla="*/ 0 h 87"/>
                    <a:gd name="T24" fmla="*/ 64 w 87"/>
                    <a:gd name="T25" fmla="*/ 6 h 87"/>
                    <a:gd name="T26" fmla="*/ 64 w 87"/>
                    <a:gd name="T27" fmla="*/ 22 h 87"/>
                    <a:gd name="T28" fmla="*/ 81 w 87"/>
                    <a:gd name="T29" fmla="*/ 22 h 87"/>
                    <a:gd name="T30" fmla="*/ 87 w 87"/>
                    <a:gd name="T31" fmla="*/ 28 h 87"/>
                    <a:gd name="T32" fmla="*/ 87 w 87"/>
                    <a:gd name="T33" fmla="*/ 58 h 87"/>
                    <a:gd name="T34" fmla="*/ 81 w 87"/>
                    <a:gd name="T35" fmla="*/ 64 h 87"/>
                    <a:gd name="T36" fmla="*/ 64 w 87"/>
                    <a:gd name="T37" fmla="*/ 64 h 87"/>
                    <a:gd name="T38" fmla="*/ 64 w 87"/>
                    <a:gd name="T39" fmla="*/ 81 h 87"/>
                    <a:gd name="T40" fmla="*/ 58 w 87"/>
                    <a:gd name="T41" fmla="*/ 87 h 87"/>
                    <a:gd name="T42" fmla="*/ 35 w 87"/>
                    <a:gd name="T43" fmla="*/ 75 h 87"/>
                    <a:gd name="T44" fmla="*/ 52 w 87"/>
                    <a:gd name="T45" fmla="*/ 75 h 87"/>
                    <a:gd name="T46" fmla="*/ 52 w 87"/>
                    <a:gd name="T47" fmla="*/ 58 h 87"/>
                    <a:gd name="T48" fmla="*/ 58 w 87"/>
                    <a:gd name="T49" fmla="*/ 52 h 87"/>
                    <a:gd name="T50" fmla="*/ 75 w 87"/>
                    <a:gd name="T51" fmla="*/ 52 h 87"/>
                    <a:gd name="T52" fmla="*/ 75 w 87"/>
                    <a:gd name="T53" fmla="*/ 34 h 87"/>
                    <a:gd name="T54" fmla="*/ 58 w 87"/>
                    <a:gd name="T55" fmla="*/ 34 h 87"/>
                    <a:gd name="T56" fmla="*/ 52 w 87"/>
                    <a:gd name="T57" fmla="*/ 28 h 87"/>
                    <a:gd name="T58" fmla="*/ 52 w 87"/>
                    <a:gd name="T59" fmla="*/ 12 h 87"/>
                    <a:gd name="T60" fmla="*/ 35 w 87"/>
                    <a:gd name="T61" fmla="*/ 12 h 87"/>
                    <a:gd name="T62" fmla="*/ 35 w 87"/>
                    <a:gd name="T63" fmla="*/ 28 h 87"/>
                    <a:gd name="T64" fmla="*/ 29 w 87"/>
                    <a:gd name="T65" fmla="*/ 34 h 87"/>
                    <a:gd name="T66" fmla="*/ 12 w 87"/>
                    <a:gd name="T67" fmla="*/ 34 h 87"/>
                    <a:gd name="T68" fmla="*/ 12 w 87"/>
                    <a:gd name="T69" fmla="*/ 52 h 87"/>
                    <a:gd name="T70" fmla="*/ 29 w 87"/>
                    <a:gd name="T71" fmla="*/ 52 h 87"/>
                    <a:gd name="T72" fmla="*/ 35 w 87"/>
                    <a:gd name="T73" fmla="*/ 58 h 87"/>
                    <a:gd name="T74" fmla="*/ 35 w 87"/>
                    <a:gd name="T75" fmla="*/ 7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7" h="87">
                      <a:moveTo>
                        <a:pt x="58" y="87"/>
                      </a:move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5" y="87"/>
                        <a:pt x="23" y="84"/>
                        <a:pt x="23" y="81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2" y="64"/>
                        <a:pt x="0" y="61"/>
                        <a:pt x="0" y="5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2" y="22"/>
                        <a:pt x="6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2"/>
                        <a:pt x="25" y="0"/>
                        <a:pt x="29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1" y="0"/>
                        <a:pt x="64" y="2"/>
                        <a:pt x="64" y="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4" y="22"/>
                        <a:pt x="87" y="25"/>
                        <a:pt x="87" y="28"/>
                      </a:cubicBezTo>
                      <a:cubicBezTo>
                        <a:pt x="87" y="58"/>
                        <a:pt x="87" y="58"/>
                        <a:pt x="87" y="58"/>
                      </a:cubicBezTo>
                      <a:cubicBezTo>
                        <a:pt x="87" y="61"/>
                        <a:pt x="84" y="64"/>
                        <a:pt x="81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64" y="84"/>
                        <a:pt x="61" y="87"/>
                        <a:pt x="58" y="87"/>
                      </a:cubicBezTo>
                      <a:close/>
                      <a:moveTo>
                        <a:pt x="35" y="75"/>
                      </a:move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5"/>
                        <a:pt x="55" y="52"/>
                        <a:pt x="58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5" y="34"/>
                        <a:pt x="52" y="32"/>
                        <a:pt x="52" y="28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2"/>
                        <a:pt x="32" y="34"/>
                        <a:pt x="29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2" y="52"/>
                        <a:pt x="35" y="55"/>
                        <a:pt x="35" y="58"/>
                      </a:cubicBezTo>
                      <a:lnTo>
                        <a:pt x="35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4" name="Freeform 81">
                  <a:extLst>
                    <a:ext uri="{FF2B5EF4-FFF2-40B4-BE49-F238E27FC236}">
                      <a16:creationId xmlns:a16="http://schemas.microsoft.com/office/drawing/2014/main" id="{8B6CBA13-B87B-47BF-AFD5-71F87CB97A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159163" y="5765800"/>
                  <a:ext cx="38100" cy="38100"/>
                </a:xfrm>
                <a:custGeom>
                  <a:avLst/>
                  <a:gdLst>
                    <a:gd name="T0" fmla="*/ 11 w 23"/>
                    <a:gd name="T1" fmla="*/ 23 h 23"/>
                    <a:gd name="T2" fmla="*/ 0 w 23"/>
                    <a:gd name="T3" fmla="*/ 11 h 23"/>
                    <a:gd name="T4" fmla="*/ 11 w 23"/>
                    <a:gd name="T5" fmla="*/ 0 h 23"/>
                    <a:gd name="T6" fmla="*/ 23 w 23"/>
                    <a:gd name="T7" fmla="*/ 11 h 23"/>
                    <a:gd name="T8" fmla="*/ 11 w 23"/>
                    <a:gd name="T9" fmla="*/ 23 h 23"/>
                    <a:gd name="T10" fmla="*/ 11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1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3" y="5"/>
                        <a:pt x="23" y="11"/>
                      </a:cubicBezTo>
                      <a:cubicBezTo>
                        <a:pt x="23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5" name="Freeform 82">
                  <a:extLst>
                    <a:ext uri="{FF2B5EF4-FFF2-40B4-BE49-F238E27FC236}">
                      <a16:creationId xmlns:a16="http://schemas.microsoft.com/office/drawing/2014/main" id="{D1DFEE72-79C6-4A9F-AD60-58C67D111F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413" y="5765800"/>
                  <a:ext cx="36513" cy="38100"/>
                </a:xfrm>
                <a:custGeom>
                  <a:avLst/>
                  <a:gdLst>
                    <a:gd name="T0" fmla="*/ 11 w 22"/>
                    <a:gd name="T1" fmla="*/ 23 h 23"/>
                    <a:gd name="T2" fmla="*/ 0 w 22"/>
                    <a:gd name="T3" fmla="*/ 11 h 23"/>
                    <a:gd name="T4" fmla="*/ 11 w 22"/>
                    <a:gd name="T5" fmla="*/ 0 h 23"/>
                    <a:gd name="T6" fmla="*/ 22 w 22"/>
                    <a:gd name="T7" fmla="*/ 11 h 23"/>
                    <a:gd name="T8" fmla="*/ 11 w 22"/>
                    <a:gd name="T9" fmla="*/ 23 h 23"/>
                    <a:gd name="T10" fmla="*/ 11 w 22"/>
                    <a:gd name="T11" fmla="*/ 11 h 23"/>
                    <a:gd name="T12" fmla="*/ 10 w 22"/>
                    <a:gd name="T13" fmla="*/ 11 h 23"/>
                    <a:gd name="T14" fmla="*/ 12 w 22"/>
                    <a:gd name="T15" fmla="*/ 11 h 23"/>
                    <a:gd name="T16" fmla="*/ 11 w 22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cubicBezTo>
                        <a:pt x="22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2"/>
                        <a:pt x="12" y="12"/>
                        <a:pt x="12" y="11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6" name="Freeform 83">
                  <a:extLst>
                    <a:ext uri="{FF2B5EF4-FFF2-40B4-BE49-F238E27FC236}">
                      <a16:creationId xmlns:a16="http://schemas.microsoft.com/office/drawing/2014/main" id="{6FAC01A7-8AA8-4CBB-B1BC-F60C4FDFAA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715000"/>
                  <a:ext cx="38100" cy="38100"/>
                </a:xfrm>
                <a:custGeom>
                  <a:avLst/>
                  <a:gdLst>
                    <a:gd name="T0" fmla="*/ 12 w 23"/>
                    <a:gd name="T1" fmla="*/ 23 h 23"/>
                    <a:gd name="T2" fmla="*/ 0 w 23"/>
                    <a:gd name="T3" fmla="*/ 11 h 23"/>
                    <a:gd name="T4" fmla="*/ 12 w 23"/>
                    <a:gd name="T5" fmla="*/ 0 h 23"/>
                    <a:gd name="T6" fmla="*/ 23 w 23"/>
                    <a:gd name="T7" fmla="*/ 11 h 23"/>
                    <a:gd name="T8" fmla="*/ 12 w 23"/>
                    <a:gd name="T9" fmla="*/ 23 h 23"/>
                    <a:gd name="T10" fmla="*/ 12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2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7" name="Freeform 84">
                  <a:extLst>
                    <a:ext uri="{FF2B5EF4-FFF2-40B4-BE49-F238E27FC236}">
                      <a16:creationId xmlns:a16="http://schemas.microsoft.com/office/drawing/2014/main" id="{1B3E3A3A-1653-4DBF-8119-6E6AF7734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818188"/>
                  <a:ext cx="38100" cy="36512"/>
                </a:xfrm>
                <a:custGeom>
                  <a:avLst/>
                  <a:gdLst>
                    <a:gd name="T0" fmla="*/ 12 w 23"/>
                    <a:gd name="T1" fmla="*/ 22 h 22"/>
                    <a:gd name="T2" fmla="*/ 0 w 23"/>
                    <a:gd name="T3" fmla="*/ 11 h 22"/>
                    <a:gd name="T4" fmla="*/ 12 w 23"/>
                    <a:gd name="T5" fmla="*/ 0 h 22"/>
                    <a:gd name="T6" fmla="*/ 23 w 23"/>
                    <a:gd name="T7" fmla="*/ 11 h 22"/>
                    <a:gd name="T8" fmla="*/ 12 w 23"/>
                    <a:gd name="T9" fmla="*/ 22 h 22"/>
                    <a:gd name="T10" fmla="*/ 12 w 23"/>
                    <a:gd name="T11" fmla="*/ 10 h 22"/>
                    <a:gd name="T12" fmla="*/ 11 w 23"/>
                    <a:gd name="T13" fmla="*/ 11 h 22"/>
                    <a:gd name="T14" fmla="*/ 12 w 23"/>
                    <a:gd name="T15" fmla="*/ 11 h 22"/>
                    <a:gd name="T16" fmla="*/ 12 w 23"/>
                    <a:gd name="T1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2">
                      <a:moveTo>
                        <a:pt x="12" y="22"/>
                      </a:move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7"/>
                        <a:pt x="18" y="22"/>
                        <a:pt x="12" y="22"/>
                      </a:cubicBezTo>
                      <a:close/>
                      <a:moveTo>
                        <a:pt x="12" y="10"/>
                      </a:move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0"/>
                        <a:pt x="1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8" name="Line 85">
                  <a:extLst>
                    <a:ext uri="{FF2B5EF4-FFF2-40B4-BE49-F238E27FC236}">
                      <a16:creationId xmlns:a16="http://schemas.microsoft.com/office/drawing/2014/main" id="{44627640-E532-4EB6-97EA-3D748F2E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9" name="Line 86">
                  <a:extLst>
                    <a:ext uri="{FF2B5EF4-FFF2-40B4-BE49-F238E27FC236}">
                      <a16:creationId xmlns:a16="http://schemas.microsoft.com/office/drawing/2014/main" id="{A61254C9-E9B3-46E1-A9DE-E52DA49D8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23CC471-2098-4E2A-A98A-ED110F7F8346}"/>
                </a:ext>
              </a:extLst>
            </p:cNvPr>
            <p:cNvGrpSpPr/>
            <p:nvPr/>
          </p:nvGrpSpPr>
          <p:grpSpPr>
            <a:xfrm>
              <a:off x="4484371" y="2804519"/>
              <a:ext cx="2237338" cy="1269825"/>
              <a:chOff x="4001778" y="2804519"/>
              <a:chExt cx="2237338" cy="1269825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7395799-3836-448A-A7E3-C2368A334F01}"/>
                  </a:ext>
                </a:extLst>
              </p:cNvPr>
              <p:cNvSpPr/>
              <p:nvPr/>
            </p:nvSpPr>
            <p:spPr>
              <a:xfrm>
                <a:off x="4580592" y="2953109"/>
                <a:ext cx="1658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免费推广问卷</a:t>
                </a: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9EFDD7FE-134B-4E59-AA43-4D2D0B5C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049" y="3537019"/>
                <a:ext cx="0" cy="537325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3" name="Oval 27">
                <a:extLst>
                  <a:ext uri="{FF2B5EF4-FFF2-40B4-BE49-F238E27FC236}">
                    <a16:creationId xmlns:a16="http://schemas.microsoft.com/office/drawing/2014/main" id="{276A2F78-501A-4E7B-ABBB-AC3E0E6A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778" y="2804519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8282F56-09A7-4726-A353-47BBFF7D8E1A}"/>
                  </a:ext>
                </a:extLst>
              </p:cNvPr>
              <p:cNvGrpSpPr/>
              <p:nvPr/>
            </p:nvGrpSpPr>
            <p:grpSpPr>
              <a:xfrm>
                <a:off x="4121286" y="2935382"/>
                <a:ext cx="460280" cy="460280"/>
                <a:chOff x="8753584" y="1103853"/>
                <a:chExt cx="327968" cy="327968"/>
              </a:xfrm>
              <a:solidFill>
                <a:schemeClr val="bg1"/>
              </a:solidFill>
            </p:grpSpPr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0DD0363E-2BD7-4985-989C-2CD9AC8890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145509"/>
                  <a:ext cx="8801" cy="8800"/>
                </a:xfrm>
                <a:custGeom>
                  <a:avLst/>
                  <a:gdLst>
                    <a:gd name="T0" fmla="*/ 7 w 14"/>
                    <a:gd name="T1" fmla="*/ 14 h 14"/>
                    <a:gd name="T2" fmla="*/ 0 w 14"/>
                    <a:gd name="T3" fmla="*/ 7 h 14"/>
                    <a:gd name="T4" fmla="*/ 7 w 14"/>
                    <a:gd name="T5" fmla="*/ 0 h 14"/>
                    <a:gd name="T6" fmla="*/ 14 w 14"/>
                    <a:gd name="T7" fmla="*/ 7 h 14"/>
                    <a:gd name="T8" fmla="*/ 7 w 14"/>
                    <a:gd name="T9" fmla="*/ 14 h 14"/>
                    <a:gd name="T10" fmla="*/ 7 w 14"/>
                    <a:gd name="T11" fmla="*/ 2 h 14"/>
                    <a:gd name="T12" fmla="*/ 2 w 14"/>
                    <a:gd name="T13" fmla="*/ 7 h 14"/>
                    <a:gd name="T14" fmla="*/ 7 w 14"/>
                    <a:gd name="T15" fmla="*/ 12 h 14"/>
                    <a:gd name="T16" fmla="*/ 12 w 14"/>
                    <a:gd name="T17" fmla="*/ 7 h 14"/>
                    <a:gd name="T18" fmla="*/ 7 w 14"/>
                    <a:gd name="T1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11"/>
                        <a:pt x="11" y="14"/>
                        <a:pt x="7" y="14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9"/>
                        <a:pt x="4" y="12"/>
                        <a:pt x="7" y="12"/>
                      </a:cubicBezTo>
                      <a:cubicBezTo>
                        <a:pt x="9" y="12"/>
                        <a:pt x="12" y="9"/>
                        <a:pt x="12" y="7"/>
                      </a:cubicBezTo>
                      <a:cubicBezTo>
                        <a:pt x="12" y="4"/>
                        <a:pt x="9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6" name="Freeform 88">
                  <a:extLst>
                    <a:ext uri="{FF2B5EF4-FFF2-40B4-BE49-F238E27FC236}">
                      <a16:creationId xmlns:a16="http://schemas.microsoft.com/office/drawing/2014/main" id="{316EBB2B-412D-47F9-979B-1B07D90E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103853"/>
                  <a:ext cx="92113" cy="90939"/>
                </a:xfrm>
                <a:custGeom>
                  <a:avLst/>
                  <a:gdLst>
                    <a:gd name="T0" fmla="*/ 93 w 150"/>
                    <a:gd name="T1" fmla="*/ 148 h 148"/>
                    <a:gd name="T2" fmla="*/ 87 w 150"/>
                    <a:gd name="T3" fmla="*/ 143 h 148"/>
                    <a:gd name="T4" fmla="*/ 91 w 150"/>
                    <a:gd name="T5" fmla="*/ 136 h 148"/>
                    <a:gd name="T6" fmla="*/ 138 w 150"/>
                    <a:gd name="T7" fmla="*/ 75 h 148"/>
                    <a:gd name="T8" fmla="*/ 75 w 150"/>
                    <a:gd name="T9" fmla="*/ 12 h 148"/>
                    <a:gd name="T10" fmla="*/ 12 w 150"/>
                    <a:gd name="T11" fmla="*/ 75 h 148"/>
                    <a:gd name="T12" fmla="*/ 59 w 150"/>
                    <a:gd name="T13" fmla="*/ 136 h 148"/>
                    <a:gd name="T14" fmla="*/ 63 w 150"/>
                    <a:gd name="T15" fmla="*/ 143 h 148"/>
                    <a:gd name="T16" fmla="*/ 55 w 150"/>
                    <a:gd name="T17" fmla="*/ 147 h 148"/>
                    <a:gd name="T18" fmla="*/ 0 w 150"/>
                    <a:gd name="T19" fmla="*/ 75 h 148"/>
                    <a:gd name="T20" fmla="*/ 75 w 150"/>
                    <a:gd name="T21" fmla="*/ 0 h 148"/>
                    <a:gd name="T22" fmla="*/ 150 w 150"/>
                    <a:gd name="T23" fmla="*/ 75 h 148"/>
                    <a:gd name="T24" fmla="*/ 94 w 150"/>
                    <a:gd name="T25" fmla="*/ 147 h 148"/>
                    <a:gd name="T26" fmla="*/ 93 w 150"/>
                    <a:gd name="T27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" h="148">
                      <a:moveTo>
                        <a:pt x="93" y="148"/>
                      </a:moveTo>
                      <a:cubicBezTo>
                        <a:pt x="90" y="148"/>
                        <a:pt x="88" y="146"/>
                        <a:pt x="87" y="143"/>
                      </a:cubicBezTo>
                      <a:cubicBezTo>
                        <a:pt x="86" y="140"/>
                        <a:pt x="88" y="137"/>
                        <a:pt x="91" y="136"/>
                      </a:cubicBezTo>
                      <a:cubicBezTo>
                        <a:pt x="119" y="128"/>
                        <a:pt x="138" y="103"/>
                        <a:pt x="138" y="75"/>
                      </a:cubicBezTo>
                      <a:cubicBezTo>
                        <a:pt x="138" y="40"/>
                        <a:pt x="110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03"/>
                        <a:pt x="31" y="128"/>
                        <a:pt x="59" y="136"/>
                      </a:cubicBezTo>
                      <a:cubicBezTo>
                        <a:pt x="62" y="137"/>
                        <a:pt x="64" y="140"/>
                        <a:pt x="63" y="143"/>
                      </a:cubicBezTo>
                      <a:cubicBezTo>
                        <a:pt x="62" y="146"/>
                        <a:pt x="59" y="148"/>
                        <a:pt x="55" y="147"/>
                      </a:cubicBezTo>
                      <a:cubicBezTo>
                        <a:pt x="23" y="139"/>
                        <a:pt x="0" y="109"/>
                        <a:pt x="0" y="75"/>
                      </a:cubicBezTo>
                      <a:cubicBezTo>
                        <a:pt x="0" y="33"/>
                        <a:pt x="33" y="0"/>
                        <a:pt x="75" y="0"/>
                      </a:cubicBezTo>
                      <a:cubicBezTo>
                        <a:pt x="116" y="0"/>
                        <a:pt x="150" y="33"/>
                        <a:pt x="150" y="75"/>
                      </a:cubicBezTo>
                      <a:cubicBezTo>
                        <a:pt x="150" y="109"/>
                        <a:pt x="127" y="139"/>
                        <a:pt x="94" y="147"/>
                      </a:cubicBezTo>
                      <a:cubicBezTo>
                        <a:pt x="94" y="148"/>
                        <a:pt x="93" y="148"/>
                        <a:pt x="93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7" name="Freeform 89">
                  <a:extLst>
                    <a:ext uri="{FF2B5EF4-FFF2-40B4-BE49-F238E27FC236}">
                      <a16:creationId xmlns:a16="http://schemas.microsoft.com/office/drawing/2014/main" id="{BE84A4D4-A5D1-4BFE-A85D-FAA70B364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3584" y="1221194"/>
                  <a:ext cx="91526" cy="92699"/>
                </a:xfrm>
                <a:custGeom>
                  <a:avLst/>
                  <a:gdLst>
                    <a:gd name="T0" fmla="*/ 75 w 148"/>
                    <a:gd name="T1" fmla="*/ 150 h 150"/>
                    <a:gd name="T2" fmla="*/ 0 w 148"/>
                    <a:gd name="T3" fmla="*/ 75 h 150"/>
                    <a:gd name="T4" fmla="*/ 75 w 148"/>
                    <a:gd name="T5" fmla="*/ 0 h 150"/>
                    <a:gd name="T6" fmla="*/ 147 w 148"/>
                    <a:gd name="T7" fmla="*/ 55 h 150"/>
                    <a:gd name="T8" fmla="*/ 143 w 148"/>
                    <a:gd name="T9" fmla="*/ 63 h 150"/>
                    <a:gd name="T10" fmla="*/ 136 w 148"/>
                    <a:gd name="T11" fmla="*/ 58 h 150"/>
                    <a:gd name="T12" fmla="*/ 75 w 148"/>
                    <a:gd name="T13" fmla="*/ 12 h 150"/>
                    <a:gd name="T14" fmla="*/ 12 w 148"/>
                    <a:gd name="T15" fmla="*/ 75 h 150"/>
                    <a:gd name="T16" fmla="*/ 75 w 148"/>
                    <a:gd name="T17" fmla="*/ 138 h 150"/>
                    <a:gd name="T18" fmla="*/ 136 w 148"/>
                    <a:gd name="T19" fmla="*/ 91 h 150"/>
                    <a:gd name="T20" fmla="*/ 143 w 148"/>
                    <a:gd name="T21" fmla="*/ 87 h 150"/>
                    <a:gd name="T22" fmla="*/ 147 w 148"/>
                    <a:gd name="T23" fmla="*/ 94 h 150"/>
                    <a:gd name="T24" fmla="*/ 75 w 148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150">
                      <a:moveTo>
                        <a:pt x="75" y="150"/>
                      </a:moveTo>
                      <a:cubicBezTo>
                        <a:pt x="34" y="150"/>
                        <a:pt x="0" y="116"/>
                        <a:pt x="0" y="75"/>
                      </a:cubicBezTo>
                      <a:cubicBezTo>
                        <a:pt x="0" y="33"/>
                        <a:pt x="34" y="0"/>
                        <a:pt x="75" y="0"/>
                      </a:cubicBezTo>
                      <a:cubicBezTo>
                        <a:pt x="109" y="0"/>
                        <a:pt x="139" y="23"/>
                        <a:pt x="147" y="55"/>
                      </a:cubicBezTo>
                      <a:cubicBezTo>
                        <a:pt x="148" y="59"/>
                        <a:pt x="146" y="62"/>
                        <a:pt x="143" y="63"/>
                      </a:cubicBezTo>
                      <a:cubicBezTo>
                        <a:pt x="140" y="64"/>
                        <a:pt x="137" y="62"/>
                        <a:pt x="136" y="58"/>
                      </a:cubicBezTo>
                      <a:cubicBezTo>
                        <a:pt x="129" y="31"/>
                        <a:pt x="103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10"/>
                        <a:pt x="40" y="138"/>
                        <a:pt x="75" y="138"/>
                      </a:cubicBezTo>
                      <a:cubicBezTo>
                        <a:pt x="103" y="138"/>
                        <a:pt x="129" y="119"/>
                        <a:pt x="136" y="91"/>
                      </a:cubicBezTo>
                      <a:cubicBezTo>
                        <a:pt x="137" y="88"/>
                        <a:pt x="140" y="86"/>
                        <a:pt x="143" y="87"/>
                      </a:cubicBezTo>
                      <a:cubicBezTo>
                        <a:pt x="146" y="88"/>
                        <a:pt x="148" y="91"/>
                        <a:pt x="147" y="94"/>
                      </a:cubicBezTo>
                      <a:cubicBezTo>
                        <a:pt x="139" y="127"/>
                        <a:pt x="109" y="150"/>
                        <a:pt x="75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8" name="Freeform 90">
                  <a:extLst>
                    <a:ext uri="{FF2B5EF4-FFF2-40B4-BE49-F238E27FC236}">
                      <a16:creationId xmlns:a16="http://schemas.microsoft.com/office/drawing/2014/main" id="{C6E1580F-DB8E-4F38-ADA9-68B46DD8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339708"/>
                  <a:ext cx="92113" cy="92113"/>
                </a:xfrm>
                <a:custGeom>
                  <a:avLst/>
                  <a:gdLst>
                    <a:gd name="T0" fmla="*/ 75 w 150"/>
                    <a:gd name="T1" fmla="*/ 149 h 149"/>
                    <a:gd name="T2" fmla="*/ 0 w 150"/>
                    <a:gd name="T3" fmla="*/ 74 h 149"/>
                    <a:gd name="T4" fmla="*/ 55 w 150"/>
                    <a:gd name="T5" fmla="*/ 1 h 149"/>
                    <a:gd name="T6" fmla="*/ 63 w 150"/>
                    <a:gd name="T7" fmla="*/ 5 h 149"/>
                    <a:gd name="T8" fmla="*/ 59 w 150"/>
                    <a:gd name="T9" fmla="*/ 13 h 149"/>
                    <a:gd name="T10" fmla="*/ 12 w 150"/>
                    <a:gd name="T11" fmla="*/ 74 h 149"/>
                    <a:gd name="T12" fmla="*/ 75 w 150"/>
                    <a:gd name="T13" fmla="*/ 137 h 149"/>
                    <a:gd name="T14" fmla="*/ 138 w 150"/>
                    <a:gd name="T15" fmla="*/ 74 h 149"/>
                    <a:gd name="T16" fmla="*/ 91 w 150"/>
                    <a:gd name="T17" fmla="*/ 13 h 149"/>
                    <a:gd name="T18" fmla="*/ 87 w 150"/>
                    <a:gd name="T19" fmla="*/ 5 h 149"/>
                    <a:gd name="T20" fmla="*/ 94 w 150"/>
                    <a:gd name="T21" fmla="*/ 1 h 149"/>
                    <a:gd name="T22" fmla="*/ 150 w 150"/>
                    <a:gd name="T23" fmla="*/ 74 h 149"/>
                    <a:gd name="T24" fmla="*/ 75 w 150"/>
                    <a:gd name="T2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49">
                      <a:moveTo>
                        <a:pt x="75" y="149"/>
                      </a:moveTo>
                      <a:cubicBezTo>
                        <a:pt x="33" y="149"/>
                        <a:pt x="0" y="115"/>
                        <a:pt x="0" y="74"/>
                      </a:cubicBezTo>
                      <a:cubicBezTo>
                        <a:pt x="0" y="40"/>
                        <a:pt x="23" y="10"/>
                        <a:pt x="55" y="1"/>
                      </a:cubicBezTo>
                      <a:cubicBezTo>
                        <a:pt x="59" y="0"/>
                        <a:pt x="62" y="2"/>
                        <a:pt x="63" y="5"/>
                      </a:cubicBezTo>
                      <a:cubicBezTo>
                        <a:pt x="64" y="9"/>
                        <a:pt x="62" y="12"/>
                        <a:pt x="59" y="13"/>
                      </a:cubicBezTo>
                      <a:cubicBezTo>
                        <a:pt x="31" y="20"/>
                        <a:pt x="12" y="45"/>
                        <a:pt x="12" y="74"/>
                      </a:cubicBezTo>
                      <a:cubicBezTo>
                        <a:pt x="12" y="108"/>
                        <a:pt x="40" y="137"/>
                        <a:pt x="75" y="137"/>
                      </a:cubicBezTo>
                      <a:cubicBezTo>
                        <a:pt x="110" y="137"/>
                        <a:pt x="138" y="108"/>
                        <a:pt x="138" y="74"/>
                      </a:cubicBezTo>
                      <a:cubicBezTo>
                        <a:pt x="138" y="45"/>
                        <a:pt x="119" y="20"/>
                        <a:pt x="91" y="13"/>
                      </a:cubicBezTo>
                      <a:cubicBezTo>
                        <a:pt x="88" y="12"/>
                        <a:pt x="86" y="9"/>
                        <a:pt x="87" y="5"/>
                      </a:cubicBezTo>
                      <a:cubicBezTo>
                        <a:pt x="88" y="2"/>
                        <a:pt x="91" y="0"/>
                        <a:pt x="94" y="1"/>
                      </a:cubicBezTo>
                      <a:cubicBezTo>
                        <a:pt x="127" y="10"/>
                        <a:pt x="150" y="40"/>
                        <a:pt x="150" y="74"/>
                      </a:cubicBezTo>
                      <a:cubicBezTo>
                        <a:pt x="150" y="115"/>
                        <a:pt x="116" y="149"/>
                        <a:pt x="75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9" name="Freeform 91">
                  <a:extLst>
                    <a:ext uri="{FF2B5EF4-FFF2-40B4-BE49-F238E27FC236}">
                      <a16:creationId xmlns:a16="http://schemas.microsoft.com/office/drawing/2014/main" id="{4226C3A5-498C-48D5-AF76-4117741D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9439" y="1221194"/>
                  <a:ext cx="92113" cy="92699"/>
                </a:xfrm>
                <a:custGeom>
                  <a:avLst/>
                  <a:gdLst>
                    <a:gd name="T0" fmla="*/ 74 w 149"/>
                    <a:gd name="T1" fmla="*/ 150 h 150"/>
                    <a:gd name="T2" fmla="*/ 1 w 149"/>
                    <a:gd name="T3" fmla="*/ 94 h 150"/>
                    <a:gd name="T4" fmla="*/ 5 w 149"/>
                    <a:gd name="T5" fmla="*/ 87 h 150"/>
                    <a:gd name="T6" fmla="*/ 13 w 149"/>
                    <a:gd name="T7" fmla="*/ 91 h 150"/>
                    <a:gd name="T8" fmla="*/ 74 w 149"/>
                    <a:gd name="T9" fmla="*/ 138 h 150"/>
                    <a:gd name="T10" fmla="*/ 137 w 149"/>
                    <a:gd name="T11" fmla="*/ 75 h 150"/>
                    <a:gd name="T12" fmla="*/ 74 w 149"/>
                    <a:gd name="T13" fmla="*/ 12 h 150"/>
                    <a:gd name="T14" fmla="*/ 13 w 149"/>
                    <a:gd name="T15" fmla="*/ 58 h 150"/>
                    <a:gd name="T16" fmla="*/ 5 w 149"/>
                    <a:gd name="T17" fmla="*/ 63 h 150"/>
                    <a:gd name="T18" fmla="*/ 1 w 149"/>
                    <a:gd name="T19" fmla="*/ 55 h 150"/>
                    <a:gd name="T20" fmla="*/ 74 w 149"/>
                    <a:gd name="T21" fmla="*/ 0 h 150"/>
                    <a:gd name="T22" fmla="*/ 149 w 149"/>
                    <a:gd name="T23" fmla="*/ 75 h 150"/>
                    <a:gd name="T24" fmla="*/ 74 w 149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9" h="150">
                      <a:moveTo>
                        <a:pt x="74" y="150"/>
                      </a:moveTo>
                      <a:cubicBezTo>
                        <a:pt x="40" y="150"/>
                        <a:pt x="10" y="127"/>
                        <a:pt x="1" y="94"/>
                      </a:cubicBezTo>
                      <a:cubicBezTo>
                        <a:pt x="0" y="91"/>
                        <a:pt x="2" y="88"/>
                        <a:pt x="5" y="87"/>
                      </a:cubicBezTo>
                      <a:cubicBezTo>
                        <a:pt x="9" y="86"/>
                        <a:pt x="12" y="88"/>
                        <a:pt x="13" y="91"/>
                      </a:cubicBezTo>
                      <a:cubicBezTo>
                        <a:pt x="20" y="119"/>
                        <a:pt x="45" y="138"/>
                        <a:pt x="74" y="138"/>
                      </a:cubicBezTo>
                      <a:cubicBezTo>
                        <a:pt x="109" y="138"/>
                        <a:pt x="137" y="110"/>
                        <a:pt x="137" y="75"/>
                      </a:cubicBezTo>
                      <a:cubicBezTo>
                        <a:pt x="137" y="40"/>
                        <a:pt x="109" y="12"/>
                        <a:pt x="74" y="12"/>
                      </a:cubicBezTo>
                      <a:cubicBezTo>
                        <a:pt x="45" y="12"/>
                        <a:pt x="20" y="31"/>
                        <a:pt x="13" y="58"/>
                      </a:cubicBezTo>
                      <a:cubicBezTo>
                        <a:pt x="12" y="62"/>
                        <a:pt x="9" y="64"/>
                        <a:pt x="5" y="63"/>
                      </a:cubicBezTo>
                      <a:cubicBezTo>
                        <a:pt x="2" y="62"/>
                        <a:pt x="0" y="59"/>
                        <a:pt x="1" y="55"/>
                      </a:cubicBezTo>
                      <a:cubicBezTo>
                        <a:pt x="10" y="23"/>
                        <a:pt x="40" y="0"/>
                        <a:pt x="74" y="0"/>
                      </a:cubicBezTo>
                      <a:cubicBezTo>
                        <a:pt x="115" y="0"/>
                        <a:pt x="149" y="33"/>
                        <a:pt x="149" y="75"/>
                      </a:cubicBezTo>
                      <a:cubicBezTo>
                        <a:pt x="149" y="116"/>
                        <a:pt x="115" y="150"/>
                        <a:pt x="74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0" name="Freeform 92">
                  <a:extLst>
                    <a:ext uri="{FF2B5EF4-FFF2-40B4-BE49-F238E27FC236}">
                      <a16:creationId xmlns:a16="http://schemas.microsoft.com/office/drawing/2014/main" id="{F6D7F931-2E5E-47F2-AEE5-59B22601E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85266" y="1134949"/>
                  <a:ext cx="264604" cy="265191"/>
                </a:xfrm>
                <a:custGeom>
                  <a:avLst/>
                  <a:gdLst>
                    <a:gd name="T0" fmla="*/ 215 w 430"/>
                    <a:gd name="T1" fmla="*/ 430 h 430"/>
                    <a:gd name="T2" fmla="*/ 191 w 430"/>
                    <a:gd name="T3" fmla="*/ 406 h 430"/>
                    <a:gd name="T4" fmla="*/ 191 w 430"/>
                    <a:gd name="T5" fmla="*/ 315 h 430"/>
                    <a:gd name="T6" fmla="*/ 115 w 430"/>
                    <a:gd name="T7" fmla="*/ 239 h 430"/>
                    <a:gd name="T8" fmla="*/ 24 w 430"/>
                    <a:gd name="T9" fmla="*/ 239 h 430"/>
                    <a:gd name="T10" fmla="*/ 0 w 430"/>
                    <a:gd name="T11" fmla="*/ 215 h 430"/>
                    <a:gd name="T12" fmla="*/ 24 w 430"/>
                    <a:gd name="T13" fmla="*/ 191 h 430"/>
                    <a:gd name="T14" fmla="*/ 115 w 430"/>
                    <a:gd name="T15" fmla="*/ 191 h 430"/>
                    <a:gd name="T16" fmla="*/ 191 w 430"/>
                    <a:gd name="T17" fmla="*/ 114 h 430"/>
                    <a:gd name="T18" fmla="*/ 191 w 430"/>
                    <a:gd name="T19" fmla="*/ 24 h 430"/>
                    <a:gd name="T20" fmla="*/ 215 w 430"/>
                    <a:gd name="T21" fmla="*/ 0 h 430"/>
                    <a:gd name="T22" fmla="*/ 239 w 430"/>
                    <a:gd name="T23" fmla="*/ 24 h 430"/>
                    <a:gd name="T24" fmla="*/ 239 w 430"/>
                    <a:gd name="T25" fmla="*/ 114 h 430"/>
                    <a:gd name="T26" fmla="*/ 315 w 430"/>
                    <a:gd name="T27" fmla="*/ 191 h 430"/>
                    <a:gd name="T28" fmla="*/ 406 w 430"/>
                    <a:gd name="T29" fmla="*/ 191 h 430"/>
                    <a:gd name="T30" fmla="*/ 430 w 430"/>
                    <a:gd name="T31" fmla="*/ 215 h 430"/>
                    <a:gd name="T32" fmla="*/ 406 w 430"/>
                    <a:gd name="T33" fmla="*/ 239 h 430"/>
                    <a:gd name="T34" fmla="*/ 315 w 430"/>
                    <a:gd name="T35" fmla="*/ 239 h 430"/>
                    <a:gd name="T36" fmla="*/ 239 w 430"/>
                    <a:gd name="T37" fmla="*/ 315 h 430"/>
                    <a:gd name="T38" fmla="*/ 239 w 430"/>
                    <a:gd name="T39" fmla="*/ 406 h 430"/>
                    <a:gd name="T40" fmla="*/ 215 w 430"/>
                    <a:gd name="T41" fmla="*/ 430 h 430"/>
                    <a:gd name="T42" fmla="*/ 24 w 430"/>
                    <a:gd name="T43" fmla="*/ 203 h 430"/>
                    <a:gd name="T44" fmla="*/ 12 w 430"/>
                    <a:gd name="T45" fmla="*/ 215 h 430"/>
                    <a:gd name="T46" fmla="*/ 24 w 430"/>
                    <a:gd name="T47" fmla="*/ 227 h 430"/>
                    <a:gd name="T48" fmla="*/ 115 w 430"/>
                    <a:gd name="T49" fmla="*/ 227 h 430"/>
                    <a:gd name="T50" fmla="*/ 203 w 430"/>
                    <a:gd name="T51" fmla="*/ 315 h 430"/>
                    <a:gd name="T52" fmla="*/ 203 w 430"/>
                    <a:gd name="T53" fmla="*/ 406 h 430"/>
                    <a:gd name="T54" fmla="*/ 215 w 430"/>
                    <a:gd name="T55" fmla="*/ 418 h 430"/>
                    <a:gd name="T56" fmla="*/ 227 w 430"/>
                    <a:gd name="T57" fmla="*/ 406 h 430"/>
                    <a:gd name="T58" fmla="*/ 227 w 430"/>
                    <a:gd name="T59" fmla="*/ 315 h 430"/>
                    <a:gd name="T60" fmla="*/ 315 w 430"/>
                    <a:gd name="T61" fmla="*/ 227 h 430"/>
                    <a:gd name="T62" fmla="*/ 406 w 430"/>
                    <a:gd name="T63" fmla="*/ 227 h 430"/>
                    <a:gd name="T64" fmla="*/ 418 w 430"/>
                    <a:gd name="T65" fmla="*/ 215 h 430"/>
                    <a:gd name="T66" fmla="*/ 406 w 430"/>
                    <a:gd name="T67" fmla="*/ 203 h 430"/>
                    <a:gd name="T68" fmla="*/ 315 w 430"/>
                    <a:gd name="T69" fmla="*/ 203 h 430"/>
                    <a:gd name="T70" fmla="*/ 227 w 430"/>
                    <a:gd name="T71" fmla="*/ 114 h 430"/>
                    <a:gd name="T72" fmla="*/ 227 w 430"/>
                    <a:gd name="T73" fmla="*/ 24 h 430"/>
                    <a:gd name="T74" fmla="*/ 215 w 430"/>
                    <a:gd name="T75" fmla="*/ 12 h 430"/>
                    <a:gd name="T76" fmla="*/ 203 w 430"/>
                    <a:gd name="T77" fmla="*/ 24 h 430"/>
                    <a:gd name="T78" fmla="*/ 203 w 430"/>
                    <a:gd name="T79" fmla="*/ 114 h 430"/>
                    <a:gd name="T80" fmla="*/ 115 w 430"/>
                    <a:gd name="T81" fmla="*/ 203 h 430"/>
                    <a:gd name="T82" fmla="*/ 24 w 430"/>
                    <a:gd name="T83" fmla="*/ 203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30" h="430">
                      <a:moveTo>
                        <a:pt x="215" y="430"/>
                      </a:moveTo>
                      <a:cubicBezTo>
                        <a:pt x="202" y="430"/>
                        <a:pt x="191" y="419"/>
                        <a:pt x="191" y="406"/>
                      </a:cubicBezTo>
                      <a:cubicBezTo>
                        <a:pt x="191" y="315"/>
                        <a:pt x="191" y="315"/>
                        <a:pt x="191" y="315"/>
                      </a:cubicBezTo>
                      <a:cubicBezTo>
                        <a:pt x="191" y="273"/>
                        <a:pt x="157" y="239"/>
                        <a:pt x="115" y="239"/>
                      </a:cubicBezTo>
                      <a:cubicBezTo>
                        <a:pt x="24" y="239"/>
                        <a:pt x="24" y="239"/>
                        <a:pt x="24" y="239"/>
                      </a:cubicBezTo>
                      <a:cubicBezTo>
                        <a:pt x="11" y="239"/>
                        <a:pt x="0" y="228"/>
                        <a:pt x="0" y="215"/>
                      </a:cubicBezTo>
                      <a:cubicBezTo>
                        <a:pt x="0" y="202"/>
                        <a:pt x="11" y="191"/>
                        <a:pt x="24" y="191"/>
                      </a:cubicBezTo>
                      <a:cubicBezTo>
                        <a:pt x="115" y="191"/>
                        <a:pt x="115" y="191"/>
                        <a:pt x="115" y="191"/>
                      </a:cubicBezTo>
                      <a:cubicBezTo>
                        <a:pt x="157" y="191"/>
                        <a:pt x="191" y="157"/>
                        <a:pt x="191" y="114"/>
                      </a:cubicBezTo>
                      <a:cubicBezTo>
                        <a:pt x="191" y="24"/>
                        <a:pt x="191" y="24"/>
                        <a:pt x="191" y="24"/>
                      </a:cubicBezTo>
                      <a:cubicBezTo>
                        <a:pt x="191" y="11"/>
                        <a:pt x="202" y="0"/>
                        <a:pt x="215" y="0"/>
                      </a:cubicBezTo>
                      <a:cubicBezTo>
                        <a:pt x="228" y="0"/>
                        <a:pt x="239" y="11"/>
                        <a:pt x="239" y="24"/>
                      </a:cubicBezTo>
                      <a:cubicBezTo>
                        <a:pt x="239" y="114"/>
                        <a:pt x="239" y="114"/>
                        <a:pt x="239" y="114"/>
                      </a:cubicBezTo>
                      <a:cubicBezTo>
                        <a:pt x="239" y="157"/>
                        <a:pt x="273" y="191"/>
                        <a:pt x="315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19" y="191"/>
                        <a:pt x="430" y="202"/>
                        <a:pt x="430" y="215"/>
                      </a:cubicBezTo>
                      <a:cubicBezTo>
                        <a:pt x="430" y="228"/>
                        <a:pt x="419" y="239"/>
                        <a:pt x="406" y="239"/>
                      </a:cubicBezTo>
                      <a:cubicBezTo>
                        <a:pt x="315" y="239"/>
                        <a:pt x="315" y="239"/>
                        <a:pt x="315" y="239"/>
                      </a:cubicBezTo>
                      <a:cubicBezTo>
                        <a:pt x="273" y="239"/>
                        <a:pt x="239" y="273"/>
                        <a:pt x="239" y="315"/>
                      </a:cubicBezTo>
                      <a:cubicBezTo>
                        <a:pt x="239" y="406"/>
                        <a:pt x="239" y="406"/>
                        <a:pt x="239" y="406"/>
                      </a:cubicBezTo>
                      <a:cubicBezTo>
                        <a:pt x="239" y="419"/>
                        <a:pt x="228" y="430"/>
                        <a:pt x="215" y="430"/>
                      </a:cubicBezTo>
                      <a:close/>
                      <a:moveTo>
                        <a:pt x="24" y="203"/>
                      </a:moveTo>
                      <a:cubicBezTo>
                        <a:pt x="17" y="203"/>
                        <a:pt x="12" y="208"/>
                        <a:pt x="12" y="215"/>
                      </a:cubicBezTo>
                      <a:cubicBezTo>
                        <a:pt x="12" y="221"/>
                        <a:pt x="17" y="227"/>
                        <a:pt x="24" y="227"/>
                      </a:cubicBezTo>
                      <a:cubicBezTo>
                        <a:pt x="115" y="227"/>
                        <a:pt x="115" y="227"/>
                        <a:pt x="115" y="227"/>
                      </a:cubicBezTo>
                      <a:cubicBezTo>
                        <a:pt x="163" y="227"/>
                        <a:pt x="203" y="266"/>
                        <a:pt x="203" y="315"/>
                      </a:cubicBezTo>
                      <a:cubicBezTo>
                        <a:pt x="203" y="406"/>
                        <a:pt x="203" y="406"/>
                        <a:pt x="203" y="406"/>
                      </a:cubicBezTo>
                      <a:cubicBezTo>
                        <a:pt x="203" y="412"/>
                        <a:pt x="208" y="418"/>
                        <a:pt x="215" y="418"/>
                      </a:cubicBezTo>
                      <a:cubicBezTo>
                        <a:pt x="221" y="418"/>
                        <a:pt x="227" y="412"/>
                        <a:pt x="227" y="406"/>
                      </a:cubicBezTo>
                      <a:cubicBezTo>
                        <a:pt x="227" y="315"/>
                        <a:pt x="227" y="315"/>
                        <a:pt x="227" y="315"/>
                      </a:cubicBezTo>
                      <a:cubicBezTo>
                        <a:pt x="227" y="266"/>
                        <a:pt x="266" y="227"/>
                        <a:pt x="315" y="227"/>
                      </a:cubicBezTo>
                      <a:cubicBezTo>
                        <a:pt x="406" y="227"/>
                        <a:pt x="406" y="227"/>
                        <a:pt x="406" y="227"/>
                      </a:cubicBezTo>
                      <a:cubicBezTo>
                        <a:pt x="412" y="227"/>
                        <a:pt x="418" y="221"/>
                        <a:pt x="418" y="215"/>
                      </a:cubicBezTo>
                      <a:cubicBezTo>
                        <a:pt x="418" y="208"/>
                        <a:pt x="412" y="203"/>
                        <a:pt x="406" y="203"/>
                      </a:cubicBezTo>
                      <a:cubicBezTo>
                        <a:pt x="315" y="203"/>
                        <a:pt x="315" y="203"/>
                        <a:pt x="315" y="203"/>
                      </a:cubicBezTo>
                      <a:cubicBezTo>
                        <a:pt x="266" y="203"/>
                        <a:pt x="227" y="163"/>
                        <a:pt x="227" y="114"/>
                      </a:cubicBezTo>
                      <a:cubicBezTo>
                        <a:pt x="227" y="24"/>
                        <a:pt x="227" y="24"/>
                        <a:pt x="227" y="24"/>
                      </a:cubicBezTo>
                      <a:cubicBezTo>
                        <a:pt x="227" y="17"/>
                        <a:pt x="221" y="12"/>
                        <a:pt x="215" y="12"/>
                      </a:cubicBezTo>
                      <a:cubicBezTo>
                        <a:pt x="208" y="12"/>
                        <a:pt x="203" y="17"/>
                        <a:pt x="203" y="2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63"/>
                        <a:pt x="163" y="203"/>
                        <a:pt x="115" y="203"/>
                      </a:cubicBezTo>
                      <a:lnTo>
                        <a:pt x="24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1" name="Freeform 93">
                  <a:extLst>
                    <a:ext uri="{FF2B5EF4-FFF2-40B4-BE49-F238E27FC236}">
                      <a16:creationId xmlns:a16="http://schemas.microsoft.com/office/drawing/2014/main" id="{C3F5967F-647F-488F-A857-D388863189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1459" y="1241729"/>
                  <a:ext cx="51630" cy="51043"/>
                </a:xfrm>
                <a:custGeom>
                  <a:avLst/>
                  <a:gdLst>
                    <a:gd name="T0" fmla="*/ 42 w 83"/>
                    <a:gd name="T1" fmla="*/ 83 h 83"/>
                    <a:gd name="T2" fmla="*/ 0 w 83"/>
                    <a:gd name="T3" fmla="*/ 42 h 83"/>
                    <a:gd name="T4" fmla="*/ 42 w 83"/>
                    <a:gd name="T5" fmla="*/ 0 h 83"/>
                    <a:gd name="T6" fmla="*/ 83 w 83"/>
                    <a:gd name="T7" fmla="*/ 42 h 83"/>
                    <a:gd name="T8" fmla="*/ 42 w 83"/>
                    <a:gd name="T9" fmla="*/ 83 h 83"/>
                    <a:gd name="T10" fmla="*/ 42 w 83"/>
                    <a:gd name="T11" fmla="*/ 12 h 83"/>
                    <a:gd name="T12" fmla="*/ 12 w 83"/>
                    <a:gd name="T13" fmla="*/ 42 h 83"/>
                    <a:gd name="T14" fmla="*/ 42 w 83"/>
                    <a:gd name="T15" fmla="*/ 71 h 83"/>
                    <a:gd name="T16" fmla="*/ 71 w 83"/>
                    <a:gd name="T17" fmla="*/ 42 h 83"/>
                    <a:gd name="T18" fmla="*/ 42 w 83"/>
                    <a:gd name="T19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2" y="83"/>
                      </a:moveTo>
                      <a:cubicBezTo>
                        <a:pt x="19" y="83"/>
                        <a:pt x="0" y="65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5" y="0"/>
                        <a:pt x="83" y="19"/>
                        <a:pt x="83" y="42"/>
                      </a:cubicBezTo>
                      <a:cubicBezTo>
                        <a:pt x="83" y="65"/>
                        <a:pt x="65" y="83"/>
                        <a:pt x="42" y="83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5"/>
                        <a:pt x="12" y="42"/>
                      </a:cubicBezTo>
                      <a:cubicBezTo>
                        <a:pt x="12" y="58"/>
                        <a:pt x="25" y="71"/>
                        <a:pt x="42" y="71"/>
                      </a:cubicBezTo>
                      <a:cubicBezTo>
                        <a:pt x="58" y="71"/>
                        <a:pt x="71" y="58"/>
                        <a:pt x="71" y="42"/>
                      </a:cubicBezTo>
                      <a:cubicBezTo>
                        <a:pt x="71" y="25"/>
                        <a:pt x="58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2" name="Freeform 94">
                  <a:extLst>
                    <a:ext uri="{FF2B5EF4-FFF2-40B4-BE49-F238E27FC236}">
                      <a16:creationId xmlns:a16="http://schemas.microsoft.com/office/drawing/2014/main" id="{057FE051-6D26-4B54-BB0E-5F327E8DB4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0234" y="1260503"/>
                  <a:ext cx="14668" cy="14081"/>
                </a:xfrm>
                <a:custGeom>
                  <a:avLst/>
                  <a:gdLst>
                    <a:gd name="T0" fmla="*/ 12 w 24"/>
                    <a:gd name="T1" fmla="*/ 23 h 23"/>
                    <a:gd name="T2" fmla="*/ 0 w 24"/>
                    <a:gd name="T3" fmla="*/ 12 h 23"/>
                    <a:gd name="T4" fmla="*/ 12 w 24"/>
                    <a:gd name="T5" fmla="*/ 0 h 23"/>
                    <a:gd name="T6" fmla="*/ 24 w 24"/>
                    <a:gd name="T7" fmla="*/ 12 h 23"/>
                    <a:gd name="T8" fmla="*/ 12 w 24"/>
                    <a:gd name="T9" fmla="*/ 23 h 23"/>
                    <a:gd name="T10" fmla="*/ 12 w 24"/>
                    <a:gd name="T11" fmla="*/ 11 h 23"/>
                    <a:gd name="T12" fmla="*/ 12 w 24"/>
                    <a:gd name="T13" fmla="*/ 12 h 23"/>
                    <a:gd name="T14" fmla="*/ 12 w 24"/>
                    <a:gd name="T15" fmla="*/ 12 h 23"/>
                    <a:gd name="T16" fmla="*/ 12 w 24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4" y="5"/>
                        <a:pt x="24" y="12"/>
                      </a:cubicBezTo>
                      <a:cubicBezTo>
                        <a:pt x="24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2" y="11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3" name="Freeform 95">
                  <a:extLst>
                    <a:ext uri="{FF2B5EF4-FFF2-40B4-BE49-F238E27FC236}">
                      <a16:creationId xmlns:a16="http://schemas.microsoft.com/office/drawing/2014/main" id="{074D14E2-2DDF-46B7-84D8-CB4DE1ABD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115587"/>
                  <a:ext cx="7627" cy="26988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4" name="Freeform 96">
                  <a:extLst>
                    <a:ext uri="{FF2B5EF4-FFF2-40B4-BE49-F238E27FC236}">
                      <a16:creationId xmlns:a16="http://schemas.microsoft.com/office/drawing/2014/main" id="{F08D7D97-6FAD-4A51-9C0B-8B4B0468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146096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3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5" name="Freeform 97">
                  <a:extLst>
                    <a:ext uri="{FF2B5EF4-FFF2-40B4-BE49-F238E27FC236}">
                      <a16:creationId xmlns:a16="http://schemas.microsoft.com/office/drawing/2014/main" id="{5160363E-FB14-40C7-8A3A-517B401C0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146096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3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6" name="Freeform 98">
                  <a:extLst>
                    <a:ext uri="{FF2B5EF4-FFF2-40B4-BE49-F238E27FC236}">
                      <a16:creationId xmlns:a16="http://schemas.microsoft.com/office/drawing/2014/main" id="{F13A2A54-E88D-491F-8920-6A903C8D7F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5827" y="1262850"/>
                  <a:ext cx="8214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7" name="Freeform 99">
                  <a:extLst>
                    <a:ext uri="{FF2B5EF4-FFF2-40B4-BE49-F238E27FC236}">
                      <a16:creationId xmlns:a16="http://schemas.microsoft.com/office/drawing/2014/main" id="{A0E8DB07-F50C-4EFF-A198-E8A2930C1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5318" y="1264024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8" name="Freeform 100">
                  <a:extLst>
                    <a:ext uri="{FF2B5EF4-FFF2-40B4-BE49-F238E27FC236}">
                      <a16:creationId xmlns:a16="http://schemas.microsoft.com/office/drawing/2014/main" id="{46ADFCED-CC7D-4180-AABF-B3A3522DF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863F0794-20B6-4E4F-9715-3252FFA7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0" name="Freeform 102">
                  <a:extLst>
                    <a:ext uri="{FF2B5EF4-FFF2-40B4-BE49-F238E27FC236}">
                      <a16:creationId xmlns:a16="http://schemas.microsoft.com/office/drawing/2014/main" id="{94D9632B-09D4-45C1-8892-159A3929CB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380778"/>
                  <a:ext cx="8801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9" y="12"/>
                        <a:pt x="12" y="10"/>
                        <a:pt x="12" y="8"/>
                      </a:cubicBezTo>
                      <a:cubicBezTo>
                        <a:pt x="12" y="5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1" name="Freeform 103">
                  <a:extLst>
                    <a:ext uri="{FF2B5EF4-FFF2-40B4-BE49-F238E27FC236}">
                      <a16:creationId xmlns:a16="http://schemas.microsoft.com/office/drawing/2014/main" id="{FD1F1DA0-916E-4212-A8BB-9E9C4381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393099"/>
                  <a:ext cx="7627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2" name="Freeform 104">
                  <a:extLst>
                    <a:ext uri="{FF2B5EF4-FFF2-40B4-BE49-F238E27FC236}">
                      <a16:creationId xmlns:a16="http://schemas.microsoft.com/office/drawing/2014/main" id="{DC5F2A6B-D5EC-48E1-827C-F122D2DEA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381951"/>
                  <a:ext cx="26402" cy="7040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3" name="Freeform 105">
                  <a:extLst>
                    <a:ext uri="{FF2B5EF4-FFF2-40B4-BE49-F238E27FC236}">
                      <a16:creationId xmlns:a16="http://schemas.microsoft.com/office/drawing/2014/main" id="{D241277A-F379-4D0A-B29D-7865336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381951"/>
                  <a:ext cx="26988" cy="7040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4" name="Freeform 106">
                  <a:extLst>
                    <a:ext uri="{FF2B5EF4-FFF2-40B4-BE49-F238E27FC236}">
                      <a16:creationId xmlns:a16="http://schemas.microsoft.com/office/drawing/2014/main" id="{F09897B1-9025-4D22-BB69-05BAD9C5D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30509" y="1262850"/>
                  <a:ext cx="8801" cy="9387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5" name="Freeform 107">
                  <a:extLst>
                    <a:ext uri="{FF2B5EF4-FFF2-40B4-BE49-F238E27FC236}">
                      <a16:creationId xmlns:a16="http://schemas.microsoft.com/office/drawing/2014/main" id="{5167CF7C-235B-4998-BE0B-09056DA88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2829" y="1264024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6" name="Freeform 108">
                  <a:extLst>
                    <a:ext uri="{FF2B5EF4-FFF2-40B4-BE49-F238E27FC236}">
                      <a16:creationId xmlns:a16="http://schemas.microsoft.com/office/drawing/2014/main" id="{E02C0D9D-1C67-460F-988E-ECE3BBEF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2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7" name="Freeform 109">
                  <a:extLst>
                    <a:ext uri="{FF2B5EF4-FFF2-40B4-BE49-F238E27FC236}">
                      <a16:creationId xmlns:a16="http://schemas.microsoft.com/office/drawing/2014/main" id="{61A5947F-D544-4C28-835E-5C6532BF3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2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D798EC0-3050-4390-A631-AB9E7AB78C84}"/>
                </a:ext>
              </a:extLst>
            </p:cNvPr>
            <p:cNvGrpSpPr/>
            <p:nvPr/>
          </p:nvGrpSpPr>
          <p:grpSpPr>
            <a:xfrm>
              <a:off x="4048868" y="3944089"/>
              <a:ext cx="7472061" cy="356253"/>
              <a:chOff x="4048868" y="3944089"/>
              <a:chExt cx="7472061" cy="356253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712551C-7DCC-445E-9453-E0FD83D78AE1}"/>
                  </a:ext>
                </a:extLst>
              </p:cNvPr>
              <p:cNvSpPr/>
              <p:nvPr/>
            </p:nvSpPr>
            <p:spPr>
              <a:xfrm>
                <a:off x="4048868" y="3958657"/>
                <a:ext cx="341266" cy="3412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" name="Line 19">
                <a:extLst>
                  <a:ext uri="{FF2B5EF4-FFF2-40B4-BE49-F238E27FC236}">
                    <a16:creationId xmlns:a16="http://schemas.microsoft.com/office/drawing/2014/main" id="{2D39CF4C-3F3F-4158-99A1-1222259C4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099" y="4129705"/>
                <a:ext cx="7086601" cy="0"/>
              </a:xfrm>
              <a:prstGeom prst="line">
                <a:avLst/>
              </a:prstGeom>
              <a:noFill/>
              <a:ln w="38100" cap="rnd">
                <a:solidFill>
                  <a:schemeClr val="tx2">
                    <a:alpha val="99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" name="Oval 29">
                <a:extLst>
                  <a:ext uri="{FF2B5EF4-FFF2-40B4-BE49-F238E27FC236}">
                    <a16:creationId xmlns:a16="http://schemas.microsoft.com/office/drawing/2014/main" id="{6157A027-D161-4979-ABE7-2D1B86EC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004" y="4022445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9CAAF3EC-EB41-4137-980A-CC03CAFDD1B0}"/>
                  </a:ext>
                </a:extLst>
              </p:cNvPr>
              <p:cNvGrpSpPr/>
              <p:nvPr/>
            </p:nvGrpSpPr>
            <p:grpSpPr>
              <a:xfrm>
                <a:off x="4647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BB15A40-37DE-4759-9952-9E9606B3F725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AE4B0A3B-160E-40F0-B66F-631DD16D17A3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D28503D-F009-4E0C-A66A-54C3AAEB8A96}"/>
                  </a:ext>
                </a:extLst>
              </p:cNvPr>
              <p:cNvGrpSpPr/>
              <p:nvPr/>
            </p:nvGrpSpPr>
            <p:grpSpPr>
              <a:xfrm>
                <a:off x="5980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52068F77-F9DB-48E7-B4EB-B3D084396BC2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DD45D59-4F66-423E-BB2C-5BD096C3C56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5F2062-2E17-46C5-88F0-406DEF146C93}"/>
                  </a:ext>
                </a:extLst>
              </p:cNvPr>
              <p:cNvGrpSpPr/>
              <p:nvPr/>
            </p:nvGrpSpPr>
            <p:grpSpPr>
              <a:xfrm>
                <a:off x="7314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2A0C30F-D8F5-4B9C-8039-FCB1C50C5020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3EC94FB-D06B-425E-ABEB-57CDB6A0892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0F66BB-F964-40E7-A044-565C0FD54B4F}"/>
                  </a:ext>
                </a:extLst>
              </p:cNvPr>
              <p:cNvGrpSpPr/>
              <p:nvPr/>
            </p:nvGrpSpPr>
            <p:grpSpPr>
              <a:xfrm>
                <a:off x="8647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D3DF678-F7A9-4CB2-A27A-E7630A60A547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4BCD4E9B-D272-4847-BC42-8F3CDBC91F1E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1C5FB5BA-EA43-42E5-AC70-AA71EBF5FBFE}"/>
                  </a:ext>
                </a:extLst>
              </p:cNvPr>
              <p:cNvGrpSpPr/>
              <p:nvPr/>
            </p:nvGrpSpPr>
            <p:grpSpPr>
              <a:xfrm>
                <a:off x="9981404" y="3944089"/>
                <a:ext cx="1539525" cy="356253"/>
                <a:chOff x="8688988" y="5360179"/>
                <a:chExt cx="2224535" cy="51476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9D0632B-F400-4823-9FBD-487388B25B4D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ea"/>
                      <a:sym typeface="字魂105号-简雅黑" panose="00000500000000000000" pitchFamily="2" charset="-122"/>
                    </a:rPr>
                    <a:t>4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6C4CDC1-318A-4FB8-9E0C-3893095264E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F9AB3DE6-6452-4DF3-870E-46879B49D70B}"/>
                    </a:ext>
                  </a:extLst>
                </p:cNvPr>
                <p:cNvSpPr/>
                <p:nvPr/>
              </p:nvSpPr>
              <p:spPr>
                <a:xfrm>
                  <a:off x="10420411" y="5360179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sp>
            <p:nvSpPr>
              <p:cNvPr id="148" name="Oval 29">
                <a:extLst>
                  <a:ext uri="{FF2B5EF4-FFF2-40B4-BE49-F238E27FC236}">
                    <a16:creationId xmlns:a16="http://schemas.microsoft.com/office/drawing/2014/main" id="{2E4C802F-C7E4-43B2-BF55-AE404FFD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3035" y="4007458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3C07BC6-BB5A-40C3-9BB1-4F68A64ED45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02DACBD-0D21-4788-8F81-EBE2C5024CA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57" name="图片 156">
                <a:extLst>
                  <a:ext uri="{FF2B5EF4-FFF2-40B4-BE49-F238E27FC236}">
                    <a16:creationId xmlns:a16="http://schemas.microsoft.com/office/drawing/2014/main" id="{14B8957C-5DF9-4AC3-8347-7B453E4A8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D5BD563B-5CFA-43AD-9400-319B0911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B289116A-ABFF-403E-B0C6-68DF1F5876E2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155" name="文本框 21">
                <a:extLst>
                  <a:ext uri="{FF2B5EF4-FFF2-40B4-BE49-F238E27FC236}">
                    <a16:creationId xmlns:a16="http://schemas.microsoft.com/office/drawing/2014/main" id="{73808A67-0705-47C7-A221-B7627826896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Same Products Comparison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56" name="文本框 19">
                <a:extLst>
                  <a:ext uri="{FF2B5EF4-FFF2-40B4-BE49-F238E27FC236}">
                    <a16:creationId xmlns:a16="http://schemas.microsoft.com/office/drawing/2014/main" id="{82CE8966-0E8F-4BAF-AC53-1E0EFD111A56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同类产品对比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基础功能设计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987</Words>
  <Application>Microsoft Office PowerPoint</Application>
  <PresentationFormat>宽屏</PresentationFormat>
  <Paragraphs>144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Lato Light</vt:lpstr>
      <vt:lpstr>等线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315251084@qq.com</cp:lastModifiedBy>
  <cp:revision>69</cp:revision>
  <dcterms:created xsi:type="dcterms:W3CDTF">2019-02-15T09:03:40Z</dcterms:created>
  <dcterms:modified xsi:type="dcterms:W3CDTF">2020-05-11T03:43:31Z</dcterms:modified>
</cp:coreProperties>
</file>