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Anaheim"/>
      <p:regular r:id="rId34"/>
    </p:embeddedFont>
    <p:embeddedFont>
      <p:font typeface="Barlow Condensed ExtraBold"/>
      <p:bold r:id="rId35"/>
      <p:boldItalic r:id="rId36"/>
    </p:embeddedFont>
    <p:embeddedFont>
      <p:font typeface="Overpass Mono"/>
      <p:regular r:id="rId37"/>
      <p:bold r:id="rId38"/>
    </p:embeddedFont>
    <p:embeddedFont>
      <p:font typeface="Barlow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.fntdata"/><Relationship Id="rId20" Type="http://schemas.openxmlformats.org/officeDocument/2006/relationships/slide" Target="slides/slide16.xml"/><Relationship Id="rId42" Type="http://schemas.openxmlformats.org/officeDocument/2006/relationships/font" Target="fonts/Barlow-boldItalic.fntdata"/><Relationship Id="rId41" Type="http://schemas.openxmlformats.org/officeDocument/2006/relationships/font" Target="fonts/Barlow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BarlowCondensedExtraBold-bold.fntdata"/><Relationship Id="rId12" Type="http://schemas.openxmlformats.org/officeDocument/2006/relationships/slide" Target="slides/slide8.xml"/><Relationship Id="rId34" Type="http://schemas.openxmlformats.org/officeDocument/2006/relationships/font" Target="fonts/Anaheim-regular.fntdata"/><Relationship Id="rId15" Type="http://schemas.openxmlformats.org/officeDocument/2006/relationships/slide" Target="slides/slide11.xml"/><Relationship Id="rId37" Type="http://schemas.openxmlformats.org/officeDocument/2006/relationships/font" Target="fonts/OverpassMono-regular.fntdata"/><Relationship Id="rId14" Type="http://schemas.openxmlformats.org/officeDocument/2006/relationships/slide" Target="slides/slide10.xml"/><Relationship Id="rId36" Type="http://schemas.openxmlformats.org/officeDocument/2006/relationships/font" Target="fonts/BarlowCondensedExtraBold-boldItalic.fntdata"/><Relationship Id="rId17" Type="http://schemas.openxmlformats.org/officeDocument/2006/relationships/slide" Target="slides/slide13.xml"/><Relationship Id="rId39" Type="http://schemas.openxmlformats.org/officeDocument/2006/relationships/font" Target="fonts/Barlow-regular.fntdata"/><Relationship Id="rId16" Type="http://schemas.openxmlformats.org/officeDocument/2006/relationships/slide" Target="slides/slide12.xml"/><Relationship Id="rId38" Type="http://schemas.openxmlformats.org/officeDocument/2006/relationships/font" Target="fonts/OverpassMon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5df1834a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5df1834a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25df1834a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25df1834a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5df1834a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25df1834a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cf3a7c8f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cf3a7c8f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25df1834a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25df1834a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25df1834a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25df1834a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cf3a7c8f0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cf3a7c8f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cf3a7c8f0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cf3a7c8f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25df1834a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25df1834a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cf3a7c8f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cf3a7c8f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d4cbd36da_4_3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d4cbd36da_4_3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cf3a7c8f0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cf3a7c8f0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cf3a7c8f0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cf3a7c8f0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cf3a7c8f0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cf3a7c8f0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cf3a7c8f0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cf3a7c8f0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cf3a7c8f0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cf3a7c8f0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cf3a7c8f0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cf3a7c8f0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cf3a7c8f0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cf3a7c8f0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cf3a7c8f0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cf3a7c8f0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cf3a7c8f0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cf3a7c8f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25df1834a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25df1834a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040e0f0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040e0f0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6069531f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6069531f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5df1834a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5df1834a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5df1834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5df1834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5df1834a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25df1834a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Pemrograman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Dasar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Struktur Kontrol Percabangan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Pada struktur dasar dari syntax if-else, hanya terdapat satu kondisi yang dituliskan. Artinya, ketika kondisi dari if tersebut bernilai ‘false’, maka perintah yang dilakukan adalah perintah yang ada pada else</a:t>
            </a:r>
            <a:endParaRPr/>
          </a:p>
        </p:txBody>
      </p:sp>
      <p:sp>
        <p:nvSpPr>
          <p:cNvPr id="388" name="Google Shape;388;p34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1317100" y="1168325"/>
            <a:ext cx="33225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if (kondisi){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perintah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 else {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perintah2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di samping adalah percabangan yang memiliki lebih dari satu kondisi, ditunjukkan dengan adanya ‘if else’ beserta kondisinya. Hampir sama dengan sebelumnya, hanya berbeda pada tambahan kondisi saja.</a:t>
            </a:r>
            <a:endParaRPr/>
          </a:p>
        </p:txBody>
      </p:sp>
      <p:sp>
        <p:nvSpPr>
          <p:cNvPr id="395" name="Google Shape;395;p35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  <p:sp>
        <p:nvSpPr>
          <p:cNvPr id="396" name="Google Shape;396;p35"/>
          <p:cNvSpPr/>
          <p:nvPr/>
        </p:nvSpPr>
        <p:spPr>
          <a:xfrm>
            <a:off x="1158150" y="1168325"/>
            <a:ext cx="37470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if (kondisi1){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perintah1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 if else (kondisi2) {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perintah2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 else {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perintahN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syntax di samping dapat berisi beberapa kondisi lagi, sesuai dengan kebutuhan.</a:t>
            </a:r>
            <a:endParaRPr/>
          </a:p>
        </p:txBody>
      </p:sp>
      <p:sp>
        <p:nvSpPr>
          <p:cNvPr id="402" name="Google Shape;402;p36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  <p:sp>
        <p:nvSpPr>
          <p:cNvPr id="403" name="Google Shape;403;p36"/>
          <p:cNvSpPr/>
          <p:nvPr/>
        </p:nvSpPr>
        <p:spPr>
          <a:xfrm>
            <a:off x="1158150" y="1168325"/>
            <a:ext cx="37470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if (kondisi1){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perintah1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 if else (kondisi2) {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perintah2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 else {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perintahN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"/>
          <p:cNvSpPr txBox="1"/>
          <p:nvPr>
            <p:ph type="title"/>
          </p:nvPr>
        </p:nvSpPr>
        <p:spPr>
          <a:xfrm>
            <a:off x="4119775" y="3931800"/>
            <a:ext cx="3866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Script</a:t>
            </a:r>
            <a:endParaRPr/>
          </a:p>
        </p:txBody>
      </p:sp>
      <p:pic>
        <p:nvPicPr>
          <p:cNvPr id="409" name="Google Shape;4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538" y="265175"/>
            <a:ext cx="6828926" cy="35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ini menggunakan nilai variabel untuk mendapatkan nilai ‘true’ untuk kemudian dijalankan perintah yang ada.</a:t>
            </a:r>
            <a:endParaRPr/>
          </a:p>
        </p:txBody>
      </p:sp>
      <p:sp>
        <p:nvSpPr>
          <p:cNvPr id="415" name="Google Shape;415;p38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switch-case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 txBox="1"/>
          <p:nvPr/>
        </p:nvSpPr>
        <p:spPr>
          <a:xfrm>
            <a:off x="2316275" y="1430525"/>
            <a:ext cx="4518900" cy="2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switch (variabel)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</a:t>
            </a: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ase [nilai1]: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perintah1;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break;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</a:t>
            </a: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ase [nilai2]: 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perintah2;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break;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detault</a:t>
            </a: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: 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</a:t>
            </a: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erintah3;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break;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21" name="Google Shape;421;p3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switch-case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dari switch sendiri hanya ada seperti di samping. Fungsi dari struktur ini sama saja dengan if-else. Akan tetapi, switch-case akan sangat berguna ketika digunakan pada program yang memiliki banyak pilihan.</a:t>
            </a:r>
            <a:endParaRPr/>
          </a:p>
        </p:txBody>
      </p:sp>
      <p:sp>
        <p:nvSpPr>
          <p:cNvPr id="427" name="Google Shape;427;p40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  <p:sp>
        <p:nvSpPr>
          <p:cNvPr id="428" name="Google Shape;428;p40"/>
          <p:cNvSpPr/>
          <p:nvPr/>
        </p:nvSpPr>
        <p:spPr>
          <a:xfrm>
            <a:off x="669900" y="1168325"/>
            <a:ext cx="43032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switch (variabel)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case [nilai1]: perintah1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case [nilai2]: perintah2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case [nilai3]: perintah3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1"/>
          <p:cNvSpPr txBox="1"/>
          <p:nvPr>
            <p:ph type="title"/>
          </p:nvPr>
        </p:nvSpPr>
        <p:spPr>
          <a:xfrm>
            <a:off x="5911025" y="1117925"/>
            <a:ext cx="3285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Script</a:t>
            </a:r>
            <a:endParaRPr/>
          </a:p>
        </p:txBody>
      </p:sp>
      <p:pic>
        <p:nvPicPr>
          <p:cNvPr id="434" name="Google Shape;4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06225" cy="46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Kerjakan latihan di samping</a:t>
            </a:r>
            <a:endParaRPr/>
          </a:p>
        </p:txBody>
      </p:sp>
      <p:sp>
        <p:nvSpPr>
          <p:cNvPr id="440" name="Google Shape;440;p42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</a:t>
            </a:r>
            <a:endParaRPr/>
          </a:p>
        </p:txBody>
      </p:sp>
      <p:sp>
        <p:nvSpPr>
          <p:cNvPr id="441" name="Google Shape;441;p42"/>
          <p:cNvSpPr/>
          <p:nvPr/>
        </p:nvSpPr>
        <p:spPr>
          <a:xfrm>
            <a:off x="669900" y="1168325"/>
            <a:ext cx="49839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folder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pertemuan 11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file dengan nama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js-if.html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Coba terapkan penggunaan if-else javascript pada file HTML tersebut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file dengan nama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js-switch.html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Coba terapkan penggunaan switch-case javascript pada file HTML tersebut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3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Percabangan menggunakan </a:t>
            </a:r>
            <a:r>
              <a:rPr lang="en"/>
              <a:t>operator</a:t>
            </a:r>
            <a:r>
              <a:rPr lang="en"/>
              <a:t> ternary merupakan bentuk lain dari percabangan if/else.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Bisa dibilang: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Bentuk singkatnya dari if/else.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3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Tenary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—Guru Pemrogramanmu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"/>
          <p:cNvSpPr txBox="1"/>
          <p:nvPr>
            <p:ph idx="1" type="subTitle"/>
          </p:nvPr>
        </p:nvSpPr>
        <p:spPr>
          <a:xfrm flipH="1">
            <a:off x="2521800" y="2039225"/>
            <a:ext cx="4100400" cy="1109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“Jangan lupa titik koma”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4"/>
          <p:cNvSpPr txBox="1"/>
          <p:nvPr/>
        </p:nvSpPr>
        <p:spPr>
          <a:xfrm>
            <a:off x="2316275" y="1430525"/>
            <a:ext cx="4518900" cy="21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 = (kondisi) ? true : false;</a:t>
            </a:r>
            <a:endParaRPr b="1" sz="17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53" name="Google Shape;453;p4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tenary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dari tenary sendiri mirip dengan if-else, hanya saja dituliskan lebih singkat. True dan false adalah perintah jika kondisinya true atau false. Bisa diisikan perintah dsb</a:t>
            </a:r>
            <a:endParaRPr/>
          </a:p>
        </p:txBody>
      </p:sp>
      <p:sp>
        <p:nvSpPr>
          <p:cNvPr id="459" name="Google Shape;459;p45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  <p:sp>
        <p:nvSpPr>
          <p:cNvPr id="460" name="Google Shape;460;p45"/>
          <p:cNvSpPr/>
          <p:nvPr/>
        </p:nvSpPr>
        <p:spPr>
          <a:xfrm>
            <a:off x="669900" y="1168325"/>
            <a:ext cx="43032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 = (kondisi) ? true : false;</a:t>
            </a:r>
            <a:endParaRPr b="1" sz="16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6"/>
          <p:cNvSpPr txBox="1"/>
          <p:nvPr>
            <p:ph type="title"/>
          </p:nvPr>
        </p:nvSpPr>
        <p:spPr>
          <a:xfrm>
            <a:off x="957450" y="4101925"/>
            <a:ext cx="3285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Script</a:t>
            </a:r>
            <a:endParaRPr/>
          </a:p>
        </p:txBody>
      </p:sp>
      <p:pic>
        <p:nvPicPr>
          <p:cNvPr id="466" name="Google Shape;4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450" y="356750"/>
            <a:ext cx="7229100" cy="36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7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ini bisa dibilang adalah if-else di dalam if-else. Struktur penulisan nested secara umum adalah seperti berikut</a:t>
            </a:r>
            <a:endParaRPr/>
          </a:p>
        </p:txBody>
      </p:sp>
      <p:sp>
        <p:nvSpPr>
          <p:cNvPr id="472" name="Google Shape;472;p47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8"/>
          <p:cNvSpPr txBox="1"/>
          <p:nvPr/>
        </p:nvSpPr>
        <p:spPr>
          <a:xfrm>
            <a:off x="3077700" y="1278125"/>
            <a:ext cx="3175200" cy="2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if (kondisi){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if (kondisi2){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perintah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 else {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perintah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 else {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perintah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78" name="Google Shape;478;p4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if-else</a:t>
            </a:r>
            <a:endParaRPr/>
          </a:p>
        </p:txBody>
      </p:sp>
      <p:sp>
        <p:nvSpPr>
          <p:cNvPr id="479" name="Google Shape;479;p48"/>
          <p:cNvSpPr/>
          <p:nvPr/>
        </p:nvSpPr>
        <p:spPr>
          <a:xfrm flipH="1">
            <a:off x="2984405" y="4322525"/>
            <a:ext cx="3175205" cy="31680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9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Pada struktur dasar dari syntax nested, terdapat percabangan if-else lagi di dalam if-else. Ini berarti, jika kondisi true, maka akan dicek kembali pada kondisi2 apakah true. Jika true, yang dijalankan adalah perintah dari dalam kondisi2</a:t>
            </a:r>
            <a:endParaRPr/>
          </a:p>
        </p:txBody>
      </p:sp>
      <p:sp>
        <p:nvSpPr>
          <p:cNvPr id="485" name="Google Shape;485;p49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</a:t>
            </a:r>
            <a:endParaRPr/>
          </a:p>
        </p:txBody>
      </p:sp>
      <p:sp>
        <p:nvSpPr>
          <p:cNvPr id="486" name="Google Shape;486;p49"/>
          <p:cNvSpPr/>
          <p:nvPr/>
        </p:nvSpPr>
        <p:spPr>
          <a:xfrm>
            <a:off x="1317100" y="1168325"/>
            <a:ext cx="33225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if (kondisi){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if (kondisi2){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perintah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 else {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perintah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 else {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perintah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"/>
          <p:cNvSpPr txBox="1"/>
          <p:nvPr>
            <p:ph type="title"/>
          </p:nvPr>
        </p:nvSpPr>
        <p:spPr>
          <a:xfrm>
            <a:off x="4891975" y="1039400"/>
            <a:ext cx="3866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</a:t>
            </a:r>
            <a:endParaRPr/>
          </a:p>
        </p:txBody>
      </p:sp>
      <p:pic>
        <p:nvPicPr>
          <p:cNvPr id="492" name="Google Shape;49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34451" cy="46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1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Kerjakan latihan di samping</a:t>
            </a:r>
            <a:endParaRPr/>
          </a:p>
        </p:txBody>
      </p:sp>
      <p:sp>
        <p:nvSpPr>
          <p:cNvPr id="498" name="Google Shape;498;p51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</a:t>
            </a:r>
            <a:endParaRPr/>
          </a:p>
        </p:txBody>
      </p:sp>
      <p:sp>
        <p:nvSpPr>
          <p:cNvPr id="499" name="Google Shape;499;p51"/>
          <p:cNvSpPr/>
          <p:nvPr/>
        </p:nvSpPr>
        <p:spPr>
          <a:xfrm>
            <a:off x="669900" y="1168325"/>
            <a:ext cx="49839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folder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pertemuan 11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file dengan nama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js-if.html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Coba terapkan penggunaan if-else javascript pada file HTML tersebut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file dengan nama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js-switch.html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Coba terapkan penggunaan switch-case javascript pada file HTML tersebut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Kerjakan latihan di samping</a:t>
            </a:r>
            <a:endParaRPr/>
          </a:p>
        </p:txBody>
      </p:sp>
      <p:sp>
        <p:nvSpPr>
          <p:cNvPr id="505" name="Google Shape;505;p52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</a:t>
            </a:r>
            <a:endParaRPr/>
          </a:p>
        </p:txBody>
      </p:sp>
      <p:sp>
        <p:nvSpPr>
          <p:cNvPr id="506" name="Google Shape;506;p52"/>
          <p:cNvSpPr/>
          <p:nvPr/>
        </p:nvSpPr>
        <p:spPr>
          <a:xfrm>
            <a:off x="669900" y="1168325"/>
            <a:ext cx="49839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file dengan nama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js-tenary.html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Coba terapkan penggunaan tenary javascript pada file HTML tersebut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file dengan nama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js-nested.html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Coba terapkan penggunaan nested javascript pada file HTML tersebut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Selamat Belajar</a:t>
            </a:r>
            <a:endParaRPr/>
          </a:p>
        </p:txBody>
      </p:sp>
      <p:sp>
        <p:nvSpPr>
          <p:cNvPr id="512" name="Google Shape;512;p53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43" name="Google Shape;343;p2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kontrol percabangan adalah algoritma dasar dalam pemrograman yang digunakan ketika akan melaksanakan suatu perintah berdasarkan kondisi dan syarat tertentu</a:t>
            </a:r>
            <a:endParaRPr/>
          </a:p>
        </p:txBody>
      </p:sp>
      <p:sp>
        <p:nvSpPr>
          <p:cNvPr id="349" name="Google Shape;349;p28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PENGERTIAN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kerja dari struktur kontrol percabangan adalah membuat pernyataan nilai true dan false dari suatu kondisi untuk melakukan suatu perintah.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Singkatnya, kontrol percabangan bekerja mengambil keputusan terhadap satu atau lebih kemungkinan.</a:t>
            </a:r>
            <a:endParaRPr/>
          </a:p>
        </p:txBody>
      </p:sp>
      <p:sp>
        <p:nvSpPr>
          <p:cNvPr id="355" name="Google Shape;355;p2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Kerja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Secara umum, ada dua syntax standar untuk untuk mengaplikasikan struktur kontrol percabangan yakni if-else dan switch-case. Dan ada dua turunan lagi dari if-else, yakni tenary dan nested.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MACAM SYNTAX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/>
          <p:nvPr>
            <p:ph idx="3" type="title"/>
          </p:nvPr>
        </p:nvSpPr>
        <p:spPr>
          <a:xfrm>
            <a:off x="5626675" y="18111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switch-case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</a:t>
            </a:r>
            <a:endParaRPr/>
          </a:p>
        </p:txBody>
      </p:sp>
      <p:sp>
        <p:nvSpPr>
          <p:cNvPr id="369" name="Google Shape;369;p31"/>
          <p:cNvSpPr txBox="1"/>
          <p:nvPr>
            <p:ph type="title"/>
          </p:nvPr>
        </p:nvSpPr>
        <p:spPr>
          <a:xfrm>
            <a:off x="1009650" y="297957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tenary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ini bisa dibilang adalah yang paling sederhana. </a:t>
            </a:r>
            <a:r>
              <a:rPr lang="en"/>
              <a:t>Struktur</a:t>
            </a:r>
            <a:r>
              <a:rPr lang="en"/>
              <a:t> penulisan if-else secara umum adalah seperti berikut</a:t>
            </a:r>
            <a:endParaRPr/>
          </a:p>
        </p:txBody>
      </p:sp>
      <p:sp>
        <p:nvSpPr>
          <p:cNvPr id="375" name="Google Shape;375;p32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/>
          <p:nvPr/>
        </p:nvSpPr>
        <p:spPr>
          <a:xfrm>
            <a:off x="3458700" y="1430525"/>
            <a:ext cx="3175200" cy="2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if (kondisi){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perintah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 else {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perintah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2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81" name="Google Shape;381;p3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if-else</a:t>
            </a:r>
            <a:endParaRPr/>
          </a:p>
        </p:txBody>
      </p:sp>
      <p:sp>
        <p:nvSpPr>
          <p:cNvPr id="382" name="Google Shape;382;p33"/>
          <p:cNvSpPr/>
          <p:nvPr/>
        </p:nvSpPr>
        <p:spPr>
          <a:xfrm flipH="1">
            <a:off x="2984405" y="4017725"/>
            <a:ext cx="3175205" cy="31680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