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Anaheim"/>
      <p:regular r:id="rId33"/>
    </p:embeddedFont>
    <p:embeddedFont>
      <p:font typeface="Barlow Condensed ExtraBold"/>
      <p:bold r:id="rId34"/>
      <p:boldItalic r:id="rId35"/>
    </p:embeddedFont>
    <p:embeddedFont>
      <p:font typeface="Overpass Mono"/>
      <p:regular r:id="rId36"/>
      <p:bold r:id="rId37"/>
    </p:embeddedFont>
    <p:embeddedFont>
      <p:font typeface="Barlow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italic.fntdata"/><Relationship Id="rId20" Type="http://schemas.openxmlformats.org/officeDocument/2006/relationships/slide" Target="slides/slide16.xml"/><Relationship Id="rId41" Type="http://schemas.openxmlformats.org/officeDocument/2006/relationships/font" Target="fonts/Barlow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Anaheim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BarlowCondensedExtraBold-boldItalic.fntdata"/><Relationship Id="rId12" Type="http://schemas.openxmlformats.org/officeDocument/2006/relationships/slide" Target="slides/slide8.xml"/><Relationship Id="rId34" Type="http://schemas.openxmlformats.org/officeDocument/2006/relationships/font" Target="fonts/BarlowCondensedExtraBold-bold.fntdata"/><Relationship Id="rId15" Type="http://schemas.openxmlformats.org/officeDocument/2006/relationships/slide" Target="slides/slide11.xml"/><Relationship Id="rId37" Type="http://schemas.openxmlformats.org/officeDocument/2006/relationships/font" Target="fonts/OverpassMono-bold.fntdata"/><Relationship Id="rId14" Type="http://schemas.openxmlformats.org/officeDocument/2006/relationships/slide" Target="slides/slide10.xml"/><Relationship Id="rId36" Type="http://schemas.openxmlformats.org/officeDocument/2006/relationships/font" Target="fonts/OverpassMono-regular.fntdata"/><Relationship Id="rId17" Type="http://schemas.openxmlformats.org/officeDocument/2006/relationships/slide" Target="slides/slide13.xml"/><Relationship Id="rId39" Type="http://schemas.openxmlformats.org/officeDocument/2006/relationships/font" Target="fonts/Barlow-bold.fntdata"/><Relationship Id="rId16" Type="http://schemas.openxmlformats.org/officeDocument/2006/relationships/slide" Target="slides/slide12.xml"/><Relationship Id="rId38" Type="http://schemas.openxmlformats.org/officeDocument/2006/relationships/font" Target="fonts/Barlow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5df1834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25df1834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cf3a7c8f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cf3a7c8f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e6700b82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e6700b82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e6700b82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e6700b82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5df1834a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25df1834a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25df1834a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25df1834a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cf3a7c8f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cf3a7c8f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cf3a7c8f0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cf3a7c8f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cf3a7c8f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cf3a7c8f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cf3a7c8f0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cf3a7c8f0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d4cbd36da_4_3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d4cbd36da_4_3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cf3a7c8f0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cf3a7c8f0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cf3a7c8f0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cf3a7c8f0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cf3a7c8f0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cf3a7c8f0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cf3a7c8f0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cf3a7c8f0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cf3a7c8f0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cf3a7c8f0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cf3a7c8f0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cf3a7c8f0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cf3a7c8f0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cf3a7c8f0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cf3a7c8f0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cf3a7c8f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25df1834a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25df1834a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040e0f0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040e0f0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6069531f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6069531f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5df1834a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5df1834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5df1834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5df1834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5df1834a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5df1834a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Pemrograman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Dasar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Operator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/>
          <p:nvPr>
            <p:ph idx="1" type="body"/>
          </p:nvPr>
        </p:nvSpPr>
        <p:spPr>
          <a:xfrm>
            <a:off x="5591175" y="16849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perkalian, tidak menggunakan x karena x dianggap sebagai character, bukan operator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pembagian, menggunakan / bukan 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 untuk sisa bagi, akan memunculkan sisa angka dari pembagian</a:t>
            </a:r>
            <a:endParaRPr/>
          </a:p>
        </p:txBody>
      </p:sp>
      <p:sp>
        <p:nvSpPr>
          <p:cNvPr id="387" name="Google Shape;387;p34"/>
          <p:cNvSpPr txBox="1"/>
          <p:nvPr>
            <p:ph type="title"/>
          </p:nvPr>
        </p:nvSpPr>
        <p:spPr>
          <a:xfrm>
            <a:off x="55911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pic>
        <p:nvPicPr>
          <p:cNvPr id="388" name="Google Shape;3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45625"/>
            <a:ext cx="5133900" cy="3452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/>
          <p:nvPr>
            <p:ph type="title"/>
          </p:nvPr>
        </p:nvSpPr>
        <p:spPr>
          <a:xfrm>
            <a:off x="128000" y="205500"/>
            <a:ext cx="3866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</a:t>
            </a:r>
            <a:endParaRPr/>
          </a:p>
        </p:txBody>
      </p:sp>
      <p:pic>
        <p:nvPicPr>
          <p:cNvPr id="394" name="Google Shape;3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150" y="205500"/>
            <a:ext cx="7163878" cy="47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>
            <p:ph idx="1" type="body"/>
          </p:nvPr>
        </p:nvSpPr>
        <p:spPr>
          <a:xfrm>
            <a:off x="5591175" y="16849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aritmatika teks, digunakan tanda + sebagai operatornya.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Bagaimana kah hasilnya?</a:t>
            </a:r>
            <a:endParaRPr/>
          </a:p>
        </p:txBody>
      </p:sp>
      <p:sp>
        <p:nvSpPr>
          <p:cNvPr id="400" name="Google Shape;400;p36"/>
          <p:cNvSpPr txBox="1"/>
          <p:nvPr>
            <p:ph type="title"/>
          </p:nvPr>
        </p:nvSpPr>
        <p:spPr>
          <a:xfrm>
            <a:off x="55911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pic>
        <p:nvPicPr>
          <p:cNvPr id="401" name="Google Shape;4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50" y="776267"/>
            <a:ext cx="5431525" cy="35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"/>
          <p:cNvSpPr txBox="1"/>
          <p:nvPr>
            <p:ph idx="1" type="body"/>
          </p:nvPr>
        </p:nvSpPr>
        <p:spPr>
          <a:xfrm>
            <a:off x="5591175" y="16849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Hasilnya adalah sebagai berikut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Kenapa bukan 12? Karena angka 10 dan 2 diapit dengan tanda kutip, yang berarti angka tersebut merupakan sebuah String</a:t>
            </a:r>
            <a:endParaRPr/>
          </a:p>
        </p:txBody>
      </p:sp>
      <p:sp>
        <p:nvSpPr>
          <p:cNvPr id="407" name="Google Shape;407;p37"/>
          <p:cNvSpPr txBox="1"/>
          <p:nvPr>
            <p:ph type="title"/>
          </p:nvPr>
        </p:nvSpPr>
        <p:spPr>
          <a:xfrm>
            <a:off x="55911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pic>
        <p:nvPicPr>
          <p:cNvPr id="408" name="Google Shape;4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500" y="2190600"/>
            <a:ext cx="1572675" cy="11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penugasan adalah operator yang digunakan untuk memberikan tugas kepada variabel.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Biasanya digunakan untuk mengisi variabel.</a:t>
            </a:r>
            <a:endParaRPr/>
          </a:p>
        </p:txBody>
      </p:sp>
      <p:sp>
        <p:nvSpPr>
          <p:cNvPr id="414" name="Google Shape;414;p38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Penugasan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/>
          <p:nvPr/>
        </p:nvSpPr>
        <p:spPr>
          <a:xfrm>
            <a:off x="2316275" y="1430525"/>
            <a:ext cx="4518900" cy="2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20" name="Google Shape;420;p3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Penugasan</a:t>
            </a:r>
            <a:endParaRPr/>
          </a:p>
        </p:txBody>
      </p:sp>
      <p:pic>
        <p:nvPicPr>
          <p:cNvPr id="421" name="Google Shape;4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625" y="952050"/>
            <a:ext cx="5656810" cy="40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/>
          <p:nvPr>
            <p:ph idx="1" type="body"/>
          </p:nvPr>
        </p:nvSpPr>
        <p:spPr>
          <a:xfrm>
            <a:off x="57435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Penulisan</a:t>
            </a:r>
            <a:r>
              <a:rPr lang="en"/>
              <a:t> operatornya hampir sama dengan aritmatika, hanya saja ditambahkan = di belakangnya.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Ambil contoh pada penjumlahan, maksud dari += adalah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variabel += 10;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variabel = variabel + 10; </a:t>
            </a:r>
            <a:endParaRPr/>
          </a:p>
        </p:txBody>
      </p:sp>
      <p:sp>
        <p:nvSpPr>
          <p:cNvPr id="427" name="Google Shape;427;p40"/>
          <p:cNvSpPr txBox="1"/>
          <p:nvPr>
            <p:ph type="title"/>
          </p:nvPr>
        </p:nvSpPr>
        <p:spPr>
          <a:xfrm>
            <a:off x="57435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pic>
        <p:nvPicPr>
          <p:cNvPr id="428" name="Google Shape;4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22925"/>
            <a:ext cx="5133900" cy="369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"/>
          <p:cNvSpPr txBox="1"/>
          <p:nvPr>
            <p:ph type="title"/>
          </p:nvPr>
        </p:nvSpPr>
        <p:spPr>
          <a:xfrm>
            <a:off x="5530025" y="1117925"/>
            <a:ext cx="3285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Script</a:t>
            </a:r>
            <a:endParaRPr/>
          </a:p>
        </p:txBody>
      </p:sp>
      <p:pic>
        <p:nvPicPr>
          <p:cNvPr id="434" name="Google Shape;4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75" y="152400"/>
            <a:ext cx="381769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relasi atau perbandingan adalah operator yang digunakan untuk membandingkan dua nilai.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perbandingan akan menghasilkan sebuah nilai boolean </a:t>
            </a:r>
            <a:r>
              <a:rPr b="1" lang="en"/>
              <a:t>true </a:t>
            </a:r>
            <a:r>
              <a:rPr lang="en"/>
              <a:t>dan </a:t>
            </a:r>
            <a:r>
              <a:rPr b="1" lang="en"/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40" name="Google Shape;440;p42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Perbandingan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Perbandingan</a:t>
            </a:r>
            <a:endParaRPr/>
          </a:p>
        </p:txBody>
      </p:sp>
      <p:pic>
        <p:nvPicPr>
          <p:cNvPr id="446" name="Google Shape;4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688" y="1075300"/>
            <a:ext cx="6244636" cy="38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—Guru Pemrogramanmu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 txBox="1"/>
          <p:nvPr>
            <p:ph idx="1" type="subTitle"/>
          </p:nvPr>
        </p:nvSpPr>
        <p:spPr>
          <a:xfrm flipH="1">
            <a:off x="2521800" y="2039225"/>
            <a:ext cx="4100400" cy="1109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“Jangan lupa titik koma”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/>
          <p:nvPr>
            <p:ph idx="1" type="body"/>
          </p:nvPr>
        </p:nvSpPr>
        <p:spPr>
          <a:xfrm>
            <a:off x="5819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yang digunakan mirip dengan operator dari matematika untuk membandingkan dua buah nilai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Tanda ! untuk menunjukkan tidak</a:t>
            </a:r>
            <a:endParaRPr/>
          </a:p>
        </p:txBody>
      </p:sp>
      <p:sp>
        <p:nvSpPr>
          <p:cNvPr id="452" name="Google Shape;452;p44"/>
          <p:cNvSpPr txBox="1"/>
          <p:nvPr>
            <p:ph type="title"/>
          </p:nvPr>
        </p:nvSpPr>
        <p:spPr>
          <a:xfrm>
            <a:off x="5819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pic>
        <p:nvPicPr>
          <p:cNvPr id="453" name="Google Shape;4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75" y="1168325"/>
            <a:ext cx="5133900" cy="3145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 txBox="1"/>
          <p:nvPr>
            <p:ph type="title"/>
          </p:nvPr>
        </p:nvSpPr>
        <p:spPr>
          <a:xfrm>
            <a:off x="383925" y="540000"/>
            <a:ext cx="3285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Script</a:t>
            </a:r>
            <a:endParaRPr/>
          </a:p>
        </p:txBody>
      </p:sp>
      <p:pic>
        <p:nvPicPr>
          <p:cNvPr id="459" name="Google Shape;4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050" y="152400"/>
            <a:ext cx="4596751" cy="4812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6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logika digunakan untuk melakukan operasi terhadap dua nilai boolean.</a:t>
            </a:r>
            <a:endParaRPr/>
          </a:p>
        </p:txBody>
      </p:sp>
      <p:sp>
        <p:nvSpPr>
          <p:cNvPr id="465" name="Google Shape;465;p46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Logika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Logika</a:t>
            </a:r>
            <a:endParaRPr/>
          </a:p>
        </p:txBody>
      </p:sp>
      <p:sp>
        <p:nvSpPr>
          <p:cNvPr id="471" name="Google Shape;471;p47"/>
          <p:cNvSpPr/>
          <p:nvPr/>
        </p:nvSpPr>
        <p:spPr>
          <a:xfrm flipH="1">
            <a:off x="2984405" y="4322525"/>
            <a:ext cx="3175205" cy="31680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Google Shape;4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025" y="1548175"/>
            <a:ext cx="5734050" cy="2238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8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penggunaan dari logika ini akan dipelajari lebih lanjut ketika memasuki materi logika dalam algoritma.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Tapi bisa juga digunakan dalam kondisi di if-else</a:t>
            </a:r>
            <a:endParaRPr/>
          </a:p>
        </p:txBody>
      </p:sp>
      <p:sp>
        <p:nvSpPr>
          <p:cNvPr id="478" name="Google Shape;478;p48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pic>
        <p:nvPicPr>
          <p:cNvPr id="479" name="Google Shape;47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75" y="1564549"/>
            <a:ext cx="5160300" cy="20144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9"/>
          <p:cNvSpPr txBox="1"/>
          <p:nvPr>
            <p:ph type="title"/>
          </p:nvPr>
        </p:nvSpPr>
        <p:spPr>
          <a:xfrm>
            <a:off x="5349175" y="1115600"/>
            <a:ext cx="3866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Script</a:t>
            </a:r>
            <a:endParaRPr/>
          </a:p>
        </p:txBody>
      </p:sp>
      <p:pic>
        <p:nvPicPr>
          <p:cNvPr id="485" name="Google Shape;4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41800" cy="48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Kerjakan latihan di samping</a:t>
            </a:r>
            <a:endParaRPr/>
          </a:p>
        </p:txBody>
      </p:sp>
      <p:sp>
        <p:nvSpPr>
          <p:cNvPr id="491" name="Google Shape;491;p50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</a:t>
            </a:r>
            <a:endParaRPr/>
          </a:p>
        </p:txBody>
      </p:sp>
      <p:sp>
        <p:nvSpPr>
          <p:cNvPr id="492" name="Google Shape;492;p50"/>
          <p:cNvSpPr/>
          <p:nvPr/>
        </p:nvSpPr>
        <p:spPr>
          <a:xfrm>
            <a:off x="669900" y="1168325"/>
            <a:ext cx="49839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folder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pertemuan 12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operator-aritmatika.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penggunaan aritmatika javascript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operator-penugasan.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penggunaan penugasan javascript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1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Kerjakan latihan di samping</a:t>
            </a:r>
            <a:endParaRPr/>
          </a:p>
        </p:txBody>
      </p:sp>
      <p:sp>
        <p:nvSpPr>
          <p:cNvPr id="498" name="Google Shape;498;p51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</a:t>
            </a:r>
            <a:endParaRPr/>
          </a:p>
        </p:txBody>
      </p:sp>
      <p:sp>
        <p:nvSpPr>
          <p:cNvPr id="499" name="Google Shape;499;p51"/>
          <p:cNvSpPr/>
          <p:nvPr/>
        </p:nvSpPr>
        <p:spPr>
          <a:xfrm>
            <a:off x="669900" y="1168325"/>
            <a:ext cx="49839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operator-perbandingan.html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penggunaan perbandingan javascript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operator-logika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.html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penggunaan logika javascript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 Belajar</a:t>
            </a:r>
            <a:endParaRPr/>
          </a:p>
        </p:txBody>
      </p:sp>
      <p:sp>
        <p:nvSpPr>
          <p:cNvPr id="505" name="Google Shape;505;p52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43" name="Google Shape;343;p2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dalam javascript adalah simbol </a:t>
            </a:r>
            <a:r>
              <a:rPr lang="en"/>
              <a:t>yang digunakan untuk melakukan operasi pada suatu nilai dan variabel.</a:t>
            </a:r>
            <a:r>
              <a:rPr lang="en"/>
              <a:t> </a:t>
            </a:r>
            <a:endParaRPr/>
          </a:p>
        </p:txBody>
      </p:sp>
      <p:sp>
        <p:nvSpPr>
          <p:cNvPr id="349" name="Google Shape;349;p28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PENGERTIAN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dalam javascript terbagi menjadi 6 jenis, yaitu :</a:t>
            </a:r>
            <a:endParaRPr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Operator Aritmatika</a:t>
            </a:r>
            <a:endParaRPr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Operator Penugasan</a:t>
            </a:r>
            <a:endParaRPr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Operator Perbandingan</a:t>
            </a:r>
            <a:endParaRPr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Operator Logika</a:t>
            </a:r>
            <a:endParaRPr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Operator Bitwise</a:t>
            </a:r>
            <a:endParaRPr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Operator Ternary</a:t>
            </a:r>
            <a:endParaRPr/>
          </a:p>
        </p:txBody>
      </p:sp>
      <p:sp>
        <p:nvSpPr>
          <p:cNvPr id="355" name="Google Shape;355;p2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MACAM OPERATOR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Dalam pertemuan kali ini, yang akan dibahas hanya sampai dengan operator logika terlebih dahulu. </a:t>
            </a:r>
            <a:endParaRPr/>
          </a:p>
        </p:txBody>
      </p:sp>
      <p:sp>
        <p:nvSpPr>
          <p:cNvPr id="362" name="Google Shape;362;p30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MACAM OPERATOR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idx="3" type="title"/>
          </p:nvPr>
        </p:nvSpPr>
        <p:spPr>
          <a:xfrm>
            <a:off x="5626675" y="18111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Aritmatika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Penugasan</a:t>
            </a:r>
            <a:endParaRPr/>
          </a:p>
        </p:txBody>
      </p:sp>
      <p:sp>
        <p:nvSpPr>
          <p:cNvPr id="369" name="Google Shape;369;p31"/>
          <p:cNvSpPr txBox="1"/>
          <p:nvPr>
            <p:ph type="title"/>
          </p:nvPr>
        </p:nvSpPr>
        <p:spPr>
          <a:xfrm>
            <a:off x="1009650" y="297957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Perbandingan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Logika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</a:t>
            </a:r>
            <a:r>
              <a:rPr lang="en"/>
              <a:t>aritmatika</a:t>
            </a:r>
            <a:r>
              <a:rPr lang="en"/>
              <a:t> merupakan operator untuk melakukan operasi </a:t>
            </a:r>
            <a:r>
              <a:rPr lang="en"/>
              <a:t>aritmatika</a:t>
            </a:r>
            <a:r>
              <a:rPr lang="en"/>
              <a:t> seperti penjumlahan, pengurangan, pembagian, perkalian dsb.</a:t>
            </a:r>
            <a:endParaRPr/>
          </a:p>
        </p:txBody>
      </p:sp>
      <p:sp>
        <p:nvSpPr>
          <p:cNvPr id="375" name="Google Shape;375;p32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Aritmatika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Aritmatika</a:t>
            </a:r>
            <a:endParaRPr/>
          </a:p>
        </p:txBody>
      </p:sp>
      <p:pic>
        <p:nvPicPr>
          <p:cNvPr id="381" name="Google Shape;3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825" y="1088400"/>
            <a:ext cx="5690462" cy="382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