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3"/>
    <p:sldMasterId id="214748369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naheim"/>
      <p:regular r:id="rId28"/>
    </p:embeddedFont>
    <p:embeddedFont>
      <p:font typeface="Barlow Condensed ExtraBold"/>
      <p:bold r:id="rId29"/>
      <p:boldItalic r:id="rId30"/>
    </p:embeddedFont>
    <p:embeddedFont>
      <p:font typeface="Overpass Mono"/>
      <p:regular r:id="rId31"/>
      <p:bold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naheim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Condensed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verpassMono-regular.fntdata"/><Relationship Id="rId30" Type="http://schemas.openxmlformats.org/officeDocument/2006/relationships/font" Target="fonts/BarlowCondensed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OverpassMono-bold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070da1b6d9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070da1b6d9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070da1b6d9_0_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070da1b6d9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070da1b6d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2070da1b6d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070da1b6d9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070da1b6d9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070da1b6d9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2070da1b6d9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070da1b6d9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070da1b6d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070da1b6d9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070da1b6d9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070da1b6d9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070da1b6d9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070da1b6d9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070da1b6d9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070da1b6d9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070da1b6d9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8d4cbd36da_4_31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8d4cbd36da_4_31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03863bd8f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03863bd8f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03863bd8fa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03863bd8fa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25df1834a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25df1834a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3040e0f0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3040e0f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070da1b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070da1b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070da1b6d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070da1b6d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070da1b6d9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070da1b6d9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070da1b6d9_0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070da1b6d9_0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6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331" name="Google Shape;331;p26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6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6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6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6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6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6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6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6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6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6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6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71" name="Google Shape;371;p26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7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7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27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7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7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7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7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7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7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7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8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8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8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8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8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8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8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8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8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8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8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8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8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8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8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8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412" name="Google Shape;412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30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7" name="Google Shape;417;p3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30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24" name="Google Shape;424;p32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32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3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3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3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3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3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3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3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3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3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3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3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3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3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3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3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33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4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458" name="Google Shape;458;p34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5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5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4" name="Google Shape;464;p35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5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5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0" name="Google Shape;470;p36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6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6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6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6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38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485" name="Google Shape;485;p38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8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8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8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8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p38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4" name="Google Shape;504;p38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5" name="Google Shape;505;p38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38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7" name="Google Shape;507;p38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8" name="Google Shape;508;p38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509" name="Google Shape;509;p38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10" name="Google Shape;510;p38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1" name="Google Shape;511;p38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9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9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9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9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9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19" name="Google Shape;519;p39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0" name="Google Shape;520;p39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1" name="Google Shape;521;p39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2" name="Google Shape;522;p39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3" name="Google Shape;523;p39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4" name="Google Shape;524;p39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5" name="Google Shape;525;p39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526" name="Google Shape;526;p39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27" name="Google Shape;527;p39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0" name="Google Shape;530;p40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1" name="Google Shape;531;p40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2" name="Google Shape;532;p40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4" name="Google Shape;534;p40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536" name="Google Shape;536;p40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40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42" name="Google Shape;542;p41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1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1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3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2" name="Google Shape;562;p43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563" name="Google Shape;563;p43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3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3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3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3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3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3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3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3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3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3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3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3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3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3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3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3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3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3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3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3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3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3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3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3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3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3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4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4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4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4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4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4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2" name="Google Shape;602;p44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3" name="Google Shape;603;p44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4" name="Google Shape;604;p44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5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607" name="Google Shape;607;p4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6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1" name="Google Shape;611;p46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6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3" name="Google Shape;613;p46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6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5" name="Google Shape;615;p46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6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7" name="Google Shape;617;p46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46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0" name="Google Shape;620;p46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621" name="Google Shape;621;p46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2" name="Google Shape;622;p46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626" name="Google Shape;626;p47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7" name="Google Shape;627;p47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628" name="Google Shape;628;p47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7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7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8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8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48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8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48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8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638" name="Google Shape;638;p48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8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8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8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8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8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8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8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Pemrograman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Dasar</a:t>
            </a:r>
            <a:endParaRPr/>
          </a:p>
        </p:txBody>
      </p:sp>
      <p:sp>
        <p:nvSpPr>
          <p:cNvPr id="652" name="Google Shape;652;p49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Fungsi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8"/>
          <p:cNvSpPr txBox="1"/>
          <p:nvPr>
            <p:ph idx="1" type="body"/>
          </p:nvPr>
        </p:nvSpPr>
        <p:spPr>
          <a:xfrm>
            <a:off x="4579525" y="342215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Ekspresi yang dimaksud di sini adalah dengan mendeklarasikannya seperti variabel.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Penulisan perintah dalam fungsi juga dituliskan di dalam tanda kurung kurawal.</a:t>
            </a:r>
            <a:endParaRPr/>
          </a:p>
        </p:txBody>
      </p:sp>
      <p:sp>
        <p:nvSpPr>
          <p:cNvPr id="711" name="Google Shape;711;p58"/>
          <p:cNvSpPr txBox="1"/>
          <p:nvPr>
            <p:ph type="title"/>
          </p:nvPr>
        </p:nvSpPr>
        <p:spPr>
          <a:xfrm>
            <a:off x="3376648" y="1714800"/>
            <a:ext cx="5166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Ekspresi</a:t>
            </a:r>
            <a:endParaRPr/>
          </a:p>
        </p:txBody>
      </p:sp>
      <p:pic>
        <p:nvPicPr>
          <p:cNvPr id="712" name="Google Shape;7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38" y="2459900"/>
            <a:ext cx="3844475" cy="8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ini sering digunakan di kode Javascript masa kini, karena lebih sederhana. Akan tetapi sulit dipahami bagi pemula. Fungsi ini mulai muncul pada standar ES6.</a:t>
            </a:r>
            <a:endParaRPr/>
          </a:p>
        </p:txBody>
      </p:sp>
      <p:sp>
        <p:nvSpPr>
          <p:cNvPr id="718" name="Google Shape;718;p59"/>
          <p:cNvSpPr txBox="1"/>
          <p:nvPr>
            <p:ph type="title"/>
          </p:nvPr>
        </p:nvSpPr>
        <p:spPr>
          <a:xfrm>
            <a:off x="4502200" y="1333800"/>
            <a:ext cx="4040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Tanda Panah</a:t>
            </a:r>
            <a:endParaRPr/>
          </a:p>
        </p:txBody>
      </p:sp>
      <p:pic>
        <p:nvPicPr>
          <p:cNvPr id="719" name="Google Shape;719;p59"/>
          <p:cNvPicPr preferRelativeResize="0"/>
          <p:nvPr/>
        </p:nvPicPr>
        <p:blipFill rotWithShape="1">
          <a:blip r:embed="rId3">
            <a:alphaModFix/>
          </a:blip>
          <a:srcRect b="8332" l="0" r="0" t="0"/>
          <a:stretch/>
        </p:blipFill>
        <p:spPr>
          <a:xfrm>
            <a:off x="2143300" y="3620650"/>
            <a:ext cx="6280700" cy="8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0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ini sebenarnya tidak direkomendasikan </a:t>
            </a:r>
            <a:r>
              <a:rPr lang="en"/>
              <a:t>oleh Developer Mozilla, </a:t>
            </a:r>
            <a:r>
              <a:rPr lang="en"/>
              <a:t>karena terlihat kurang bagus. Karena body fungsinya dibuat dalam bentuk string yang dapat mempengaruhi kinerja engine javascript.</a:t>
            </a:r>
            <a:endParaRPr/>
          </a:p>
        </p:txBody>
      </p:sp>
      <p:sp>
        <p:nvSpPr>
          <p:cNvPr id="725" name="Google Shape;725;p60"/>
          <p:cNvSpPr txBox="1"/>
          <p:nvPr>
            <p:ph type="title"/>
          </p:nvPr>
        </p:nvSpPr>
        <p:spPr>
          <a:xfrm>
            <a:off x="4610250" y="1333800"/>
            <a:ext cx="3932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Constructor</a:t>
            </a:r>
            <a:endParaRPr/>
          </a:p>
        </p:txBody>
      </p:sp>
      <p:pic>
        <p:nvPicPr>
          <p:cNvPr id="726" name="Google Shape;72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00" y="3882425"/>
            <a:ext cx="7885001" cy="55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memanggil fungsi yang sudah dibuat tadi, hanya perlu memanggil nama fungsinya saja. Contohnya seperti berikut :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 txBox="1"/>
          <p:nvPr>
            <p:ph type="title"/>
          </p:nvPr>
        </p:nvSpPr>
        <p:spPr>
          <a:xfrm>
            <a:off x="4610250" y="1333800"/>
            <a:ext cx="3932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Memanggil Fungsi</a:t>
            </a:r>
            <a:endParaRPr/>
          </a:p>
        </p:txBody>
      </p:sp>
      <p:pic>
        <p:nvPicPr>
          <p:cNvPr id="733" name="Google Shape;7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8125" y="3381600"/>
            <a:ext cx="3175875" cy="15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Selain itu, kita juga bisa memanggilnya melalui atribut event pada kode html </a:t>
            </a:r>
            <a:endParaRPr/>
          </a:p>
        </p:txBody>
      </p:sp>
      <p:sp>
        <p:nvSpPr>
          <p:cNvPr id="739" name="Google Shape;739;p62"/>
          <p:cNvSpPr txBox="1"/>
          <p:nvPr>
            <p:ph type="title"/>
          </p:nvPr>
        </p:nvSpPr>
        <p:spPr>
          <a:xfrm>
            <a:off x="4610250" y="1333800"/>
            <a:ext cx="3932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Memanggil Fungsi</a:t>
            </a:r>
            <a:endParaRPr/>
          </a:p>
        </p:txBody>
      </p:sp>
      <p:pic>
        <p:nvPicPr>
          <p:cNvPr id="740" name="Google Shape;74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550" y="3105375"/>
            <a:ext cx="4447850" cy="1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3"/>
          <p:cNvSpPr txBox="1"/>
          <p:nvPr>
            <p:ph type="title"/>
          </p:nvPr>
        </p:nvSpPr>
        <p:spPr>
          <a:xfrm>
            <a:off x="3500625" y="4351275"/>
            <a:ext cx="55314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Memanggil Fungsi</a:t>
            </a:r>
            <a:endParaRPr/>
          </a:p>
        </p:txBody>
      </p:sp>
      <p:pic>
        <p:nvPicPr>
          <p:cNvPr id="746" name="Google Shape;74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13" y="540000"/>
            <a:ext cx="7057924" cy="381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4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adalah variabel yang menyimpan nilai untuk diproses di dalam fungsi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Kita memberikan 3 untuk parameter a dan 6 untuk parameter b.</a:t>
            </a:r>
            <a:endParaRPr/>
          </a:p>
        </p:txBody>
      </p:sp>
      <p:sp>
        <p:nvSpPr>
          <p:cNvPr id="752" name="Google Shape;752;p64"/>
          <p:cNvSpPr txBox="1"/>
          <p:nvPr>
            <p:ph type="title"/>
          </p:nvPr>
        </p:nvSpPr>
        <p:spPr>
          <a:xfrm>
            <a:off x="4610250" y="1333800"/>
            <a:ext cx="3932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dengan Parameter</a:t>
            </a:r>
            <a:endParaRPr/>
          </a:p>
        </p:txBody>
      </p:sp>
      <p:pic>
        <p:nvPicPr>
          <p:cNvPr id="753" name="Google Shape;75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458" y="3101775"/>
            <a:ext cx="4823542" cy="13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Hasilnya adalah sebagai berikut :</a:t>
            </a:r>
            <a:endParaRPr/>
          </a:p>
        </p:txBody>
      </p:sp>
      <p:sp>
        <p:nvSpPr>
          <p:cNvPr id="759" name="Google Shape;759;p65"/>
          <p:cNvSpPr txBox="1"/>
          <p:nvPr>
            <p:ph type="title"/>
          </p:nvPr>
        </p:nvSpPr>
        <p:spPr>
          <a:xfrm>
            <a:off x="4610250" y="1333800"/>
            <a:ext cx="39327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dengan Parameter</a:t>
            </a:r>
            <a:endParaRPr/>
          </a:p>
        </p:txBody>
      </p:sp>
      <p:pic>
        <p:nvPicPr>
          <p:cNvPr id="760" name="Google Shape;7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225" y="2814313"/>
            <a:ext cx="4274725" cy="1278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6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Agar hasil pengolahan nilai di dalam fungsi dapat digunakan untuk proses berikutnya, maka fungsi harus mengembalikan nilai.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Pengembalian nilai pada fungsi menggunakan kata kunci </a:t>
            </a:r>
            <a:r>
              <a:rPr b="1" lang="en"/>
              <a:t>return </a:t>
            </a:r>
            <a:r>
              <a:rPr lang="en"/>
              <a:t>kemudian diikuti dengan nilai atau variabel yang akan dikembalikan.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66"/>
          <p:cNvSpPr txBox="1"/>
          <p:nvPr>
            <p:ph type="title"/>
          </p:nvPr>
        </p:nvSpPr>
        <p:spPr>
          <a:xfrm>
            <a:off x="3788025" y="1333800"/>
            <a:ext cx="475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yang Mengembalikan Nilai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7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Contohnya adalah sebagai berikut :</a:t>
            </a:r>
            <a:endParaRPr/>
          </a:p>
        </p:txBody>
      </p:sp>
      <p:sp>
        <p:nvSpPr>
          <p:cNvPr id="772" name="Google Shape;772;p67"/>
          <p:cNvSpPr txBox="1"/>
          <p:nvPr>
            <p:ph type="title"/>
          </p:nvPr>
        </p:nvSpPr>
        <p:spPr>
          <a:xfrm>
            <a:off x="3788025" y="1333800"/>
            <a:ext cx="4755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yang Mengembalikan Nilai</a:t>
            </a:r>
            <a:endParaRPr/>
          </a:p>
        </p:txBody>
      </p:sp>
      <p:pic>
        <p:nvPicPr>
          <p:cNvPr id="773" name="Google Shape;77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525" y="2810100"/>
            <a:ext cx="3932700" cy="1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0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—Guru Pemrogramanmu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0"/>
          <p:cNvSpPr txBox="1"/>
          <p:nvPr>
            <p:ph idx="1" type="subTitle"/>
          </p:nvPr>
        </p:nvSpPr>
        <p:spPr>
          <a:xfrm flipH="1">
            <a:off x="2521800" y="2039225"/>
            <a:ext cx="4100400" cy="110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“Jangan lupa titik koma”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8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779" name="Google Shape;779;p68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780" name="Google Shape;780;p68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folder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pertemuan 15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js-fungsi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pembuatan fungsi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pemanggilan-fungsi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pemanggilan fungsi javascript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9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Kerjakan latihan di samping</a:t>
            </a:r>
            <a:endParaRPr/>
          </a:p>
        </p:txBody>
      </p:sp>
      <p:sp>
        <p:nvSpPr>
          <p:cNvPr id="786" name="Google Shape;786;p69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Latihan</a:t>
            </a:r>
            <a:endParaRPr/>
          </a:p>
        </p:txBody>
      </p:sp>
      <p:sp>
        <p:nvSpPr>
          <p:cNvPr id="787" name="Google Shape;787;p69"/>
          <p:cNvSpPr/>
          <p:nvPr/>
        </p:nvSpPr>
        <p:spPr>
          <a:xfrm>
            <a:off x="669900" y="1168325"/>
            <a:ext cx="4983900" cy="338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fungsi-parameter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fungsi dengan parameter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Buatlah file dengan nama 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fungsi-return</a:t>
            </a:r>
            <a:r>
              <a:rPr b="1" lang="en" sz="1900">
                <a:solidFill>
                  <a:schemeClr val="dk1"/>
                </a:solidFill>
                <a:highlight>
                  <a:srgbClr val="FFFF00"/>
                </a:highlight>
                <a:latin typeface="Overpass Mono"/>
                <a:ea typeface="Overpass Mono"/>
                <a:cs typeface="Overpass Mono"/>
                <a:sym typeface="Overpass Mono"/>
              </a:rPr>
              <a:t>.html</a:t>
            </a:r>
            <a:endParaRPr b="1" sz="1900">
              <a:solidFill>
                <a:schemeClr val="dk1"/>
              </a:solidFill>
              <a:highlight>
                <a:srgbClr val="FFFF00"/>
              </a:highlight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verpass Mono"/>
              <a:buAutoNum type="arabicPeriod"/>
            </a:pPr>
            <a:r>
              <a:rPr b="1" lang="en" sz="19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Coba terapkan penggunaan fungsi dengan pengembalian nilai pada file HTML tersebut</a:t>
            </a:r>
            <a:endParaRPr b="1" sz="1900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0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Selamat Belajar</a:t>
            </a:r>
            <a:endParaRPr/>
          </a:p>
        </p:txBody>
      </p:sp>
      <p:sp>
        <p:nvSpPr>
          <p:cNvPr id="793" name="Google Shape;793;p70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1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4" name="Google Shape;664;p51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ungsi adalah sub-program yang bisa digunakan kembali baik di dalam program itu sendiri, maupun di program yang lain.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Fungsi di dalam Javascript adalah sebuah objek. Karena memiliki properti dan juga method.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52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PENGERTIAN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53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53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 4 cara yang bisa kita lakukan untuk membuat fungsi di Javascript: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cara biasa;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ekspresi;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Menggunakan tanda panah (=&gt;);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dan menggunakan Constructor.</a:t>
            </a:r>
            <a:endParaRPr/>
          </a:p>
        </p:txBody>
      </p:sp>
      <p:sp>
        <p:nvSpPr>
          <p:cNvPr id="677" name="Google Shape;677;p53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MEMBUAT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8" name="Google Shape;678;p53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4"/>
          <p:cNvSpPr txBox="1"/>
          <p:nvPr>
            <p:ph idx="3" type="title"/>
          </p:nvPr>
        </p:nvSpPr>
        <p:spPr>
          <a:xfrm>
            <a:off x="5626675" y="18111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Tanda panah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Konstruktor</a:t>
            </a:r>
            <a:endParaRPr/>
          </a:p>
        </p:txBody>
      </p:sp>
      <p:sp>
        <p:nvSpPr>
          <p:cNvPr id="684" name="Google Shape;684;p54"/>
          <p:cNvSpPr txBox="1"/>
          <p:nvPr>
            <p:ph type="title"/>
          </p:nvPr>
        </p:nvSpPr>
        <p:spPr>
          <a:xfrm>
            <a:off x="379550" y="2979575"/>
            <a:ext cx="302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Deklarasi Fungsi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Ekspresi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5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pembuatan fungsi yang pertama adalah dengan cara mendeklarasikan dengan cara biasa.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Cara tersebut adalah seperti berikut :</a:t>
            </a:r>
            <a:endParaRPr/>
          </a:p>
        </p:txBody>
      </p:sp>
      <p:sp>
        <p:nvSpPr>
          <p:cNvPr id="690" name="Google Shape;690;p55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Deklarasi Fungsi</a:t>
            </a:r>
            <a:endParaRPr/>
          </a:p>
        </p:txBody>
      </p:sp>
      <p:pic>
        <p:nvPicPr>
          <p:cNvPr id="691" name="Google Shape;69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900" y="3915000"/>
            <a:ext cx="3467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6"/>
          <p:cNvSpPr txBox="1"/>
          <p:nvPr>
            <p:ph idx="1" type="body"/>
          </p:nvPr>
        </p:nvSpPr>
        <p:spPr>
          <a:xfrm>
            <a:off x="4594825" y="3405225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ini hanya perlu menggunakan keyword function dan nama fungsi diikuti dengan tanda kurung ( ) dan tanda kurung kurawal { }.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Untuk mengisi perintah bisa dilakukan di dalam kurung kurawal. </a:t>
            </a:r>
            <a:endParaRPr/>
          </a:p>
        </p:txBody>
      </p:sp>
      <p:sp>
        <p:nvSpPr>
          <p:cNvPr id="697" name="Google Shape;697;p56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Deklarasi Fungsi</a:t>
            </a:r>
            <a:endParaRPr/>
          </a:p>
        </p:txBody>
      </p:sp>
      <p:pic>
        <p:nvPicPr>
          <p:cNvPr id="698" name="Google Shape;69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125" y="2383800"/>
            <a:ext cx="34671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7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 pembuatan yang kedua adalah dengan menggunakan ekspresi.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Ekspresi yang dimaksud di sini adalah sebagai berikut:</a:t>
            </a:r>
            <a:endParaRPr/>
          </a:p>
        </p:txBody>
      </p:sp>
      <p:sp>
        <p:nvSpPr>
          <p:cNvPr id="704" name="Google Shape;704;p57"/>
          <p:cNvSpPr txBox="1"/>
          <p:nvPr>
            <p:ph type="title"/>
          </p:nvPr>
        </p:nvSpPr>
        <p:spPr>
          <a:xfrm>
            <a:off x="3376648" y="1714800"/>
            <a:ext cx="5166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Menggunakan Ekspresi</a:t>
            </a:r>
            <a:endParaRPr/>
          </a:p>
        </p:txBody>
      </p:sp>
      <p:pic>
        <p:nvPicPr>
          <p:cNvPr id="705" name="Google Shape;70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9525" y="3899975"/>
            <a:ext cx="3844475" cy="8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