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57" r:id="rId3"/>
    <p:sldId id="279" r:id="rId4"/>
    <p:sldId id="288" r:id="rId5"/>
    <p:sldId id="294" r:id="rId6"/>
    <p:sldId id="295" r:id="rId7"/>
    <p:sldId id="296" r:id="rId8"/>
    <p:sldId id="298" r:id="rId9"/>
    <p:sldId id="299" r:id="rId10"/>
    <p:sldId id="297" r:id="rId11"/>
    <p:sldId id="300" r:id="rId12"/>
    <p:sldId id="302" r:id="rId13"/>
    <p:sldId id="301" r:id="rId14"/>
    <p:sldId id="278" r:id="rId15"/>
  </p:sldIdLst>
  <p:sldSz cx="9144000" cy="5143500" type="screen16x9"/>
  <p:notesSz cx="6858000" cy="9144000"/>
  <p:embeddedFontLst>
    <p:embeddedFont>
      <p:font typeface="Amatic SC" panose="020F0502020204030204" pitchFamily="2" charset="-79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Nunito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0C35A8-31EE-4B06-98D1-F3640B604409}">
  <a:tblStyle styleId="{2C0C35A8-31EE-4B06-98D1-F3640B6044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2D37EB-A914-4A42-9CBE-EA1083F15C1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572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725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596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931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03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099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07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924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328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187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014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739797" y="433628"/>
            <a:ext cx="1461825" cy="1605908"/>
          </a:xfrm>
          <a:custGeom>
            <a:avLst/>
            <a:gdLst/>
            <a:ahLst/>
            <a:cxnLst/>
            <a:rect l="l" t="t" r="r" b="b"/>
            <a:pathLst>
              <a:path w="462239" h="507799" extrusionOk="0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7546626" y="3625444"/>
            <a:ext cx="814039" cy="102220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7996900" y="4294821"/>
            <a:ext cx="185670" cy="33573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338201" y="3492220"/>
            <a:ext cx="831049" cy="96136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614037" y="2873277"/>
            <a:ext cx="278340" cy="43095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5262249" y="46224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829661" y="4511611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09554" y="45449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710737" y="66712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865454" y="61702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_1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2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8138824" y="237026"/>
            <a:ext cx="739006" cy="92798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8547668" y="2847045"/>
            <a:ext cx="262123" cy="231108"/>
          </a:xfrm>
          <a:custGeom>
            <a:avLst/>
            <a:gdLst/>
            <a:ahLst/>
            <a:cxnLst/>
            <a:rect l="l" t="t" r="r" b="b"/>
            <a:pathLst>
              <a:path w="124229" h="109530" extrusionOk="0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426766" y="47247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5368771" y="47555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538652" y="47551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217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9" r:id="rId4"/>
    <p:sldLayoutId id="214748366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 </a:t>
            </a:r>
            <a:r>
              <a:rPr lang="en-US" dirty="0" err="1"/>
              <a:t>javascript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</a:t>
            </a:r>
            <a:r>
              <a:rPr lang="en-US" dirty="0" err="1"/>
              <a:t>javascript</a:t>
            </a:r>
            <a:endParaRPr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83375" y="1387175"/>
            <a:ext cx="7077283" cy="32631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indent="-36576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Bahasa </a:t>
            </a:r>
            <a:r>
              <a:rPr lang="en-US" sz="1400" dirty="0" err="1">
                <a:effectLst/>
              </a:rPr>
              <a:t>pemrogramman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Javascript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adalah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bahasa</a:t>
            </a:r>
            <a:r>
              <a:rPr lang="en-US" sz="1400" dirty="0">
                <a:effectLst/>
              </a:rPr>
              <a:t> yang “case sensitive”. </a:t>
            </a:r>
            <a:r>
              <a:rPr lang="en-US" sz="1400" dirty="0" err="1"/>
              <a:t>A</a:t>
            </a:r>
            <a:r>
              <a:rPr lang="en-US" sz="1400" dirty="0" err="1">
                <a:effectLst/>
              </a:rPr>
              <a:t>rtinya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membedakan</a:t>
            </a:r>
            <a:r>
              <a:rPr lang="en-US" sz="1400" dirty="0"/>
              <a:t> </a:t>
            </a:r>
            <a:r>
              <a:rPr lang="en-US" sz="1400" dirty="0" err="1">
                <a:effectLst/>
              </a:rPr>
              <a:t>penamaan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variabel</a:t>
            </a:r>
            <a:r>
              <a:rPr lang="en-US" sz="1400" dirty="0">
                <a:effectLst/>
              </a:rPr>
              <a:t> dan </a:t>
            </a:r>
            <a:r>
              <a:rPr lang="en-US" sz="1400" dirty="0" err="1">
                <a:effectLst/>
              </a:rPr>
              <a:t>fungsi</a:t>
            </a:r>
            <a:r>
              <a:rPr lang="en-US" sz="1400" dirty="0">
                <a:effectLst/>
              </a:rPr>
              <a:t> yang </a:t>
            </a:r>
            <a:r>
              <a:rPr lang="en-US" sz="1400" dirty="0" err="1">
                <a:effectLst/>
              </a:rPr>
              <a:t>menggunakan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huruf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besar</a:t>
            </a:r>
            <a:r>
              <a:rPr lang="en-US" sz="1400" dirty="0">
                <a:effectLst/>
              </a:rPr>
              <a:t> dan </a:t>
            </a:r>
            <a:r>
              <a:rPr lang="en-US" sz="1400" dirty="0" err="1">
                <a:effectLst/>
              </a:rPr>
              <a:t>huruf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kecil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contoh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variabel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atau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fungsi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dengan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nama</a:t>
            </a:r>
            <a:r>
              <a:rPr lang="en-US" sz="1400" dirty="0">
                <a:effectLst/>
              </a:rPr>
              <a:t> TEST </a:t>
            </a:r>
            <a:r>
              <a:rPr lang="en-US" sz="1400" dirty="0" err="1">
                <a:effectLst/>
              </a:rPr>
              <a:t>berbeda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dengan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variabel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dengan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nama</a:t>
            </a:r>
            <a:r>
              <a:rPr lang="en-US" sz="1400" dirty="0">
                <a:effectLst/>
              </a:rPr>
              <a:t> test. </a:t>
            </a:r>
          </a:p>
          <a:p>
            <a:pPr marL="457200" marR="0" indent="-36576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 err="1"/>
              <a:t>Variabel</a:t>
            </a:r>
            <a:r>
              <a:rPr lang="en-US" sz="1400" dirty="0"/>
              <a:t>:</a:t>
            </a:r>
          </a:p>
          <a:p>
            <a:pPr marL="548640" lvl="1" indent="0" algn="just">
              <a:spcBef>
                <a:spcPts val="0"/>
              </a:spcBef>
              <a:buNone/>
            </a:pPr>
            <a:r>
              <a:rPr lang="en-US" sz="1400" dirty="0" err="1"/>
              <a:t>Variabel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wadah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menyimpan</a:t>
            </a:r>
            <a:r>
              <a:rPr lang="en-US" sz="1400" dirty="0"/>
              <a:t> data (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). Pada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4 </a:t>
            </a:r>
            <a:r>
              <a:rPr lang="en-US" sz="1400" dirty="0" err="1"/>
              <a:t>cara</a:t>
            </a:r>
            <a:r>
              <a:rPr lang="en-US" sz="1400" dirty="0"/>
              <a:t> </a:t>
            </a:r>
            <a:r>
              <a:rPr lang="en-US" sz="1400" dirty="0" err="1"/>
              <a:t>mendeklarasikan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. </a:t>
            </a:r>
            <a:r>
              <a:rPr lang="en-US" sz="1400" dirty="0" err="1"/>
              <a:t>Variabel</a:t>
            </a:r>
            <a:r>
              <a:rPr lang="en-US" sz="1400" dirty="0"/>
              <a:t> di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ditulis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diawalai</a:t>
            </a:r>
            <a:r>
              <a:rPr lang="en-US" sz="1400" dirty="0"/>
              <a:t> </a:t>
            </a:r>
            <a:r>
              <a:rPr lang="en-US" sz="1400" dirty="0" err="1"/>
              <a:t>huruf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underscore ( _ )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tanda</a:t>
            </a:r>
            <a:r>
              <a:rPr lang="en-US" sz="1400" dirty="0"/>
              <a:t> dollar </a:t>
            </a:r>
          </a:p>
          <a:p>
            <a:pPr marL="91440" marR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</a:t>
            </a:r>
            <a:r>
              <a:rPr lang="en-US" sz="1400" dirty="0" err="1"/>
              <a:t>contoh</a:t>
            </a:r>
            <a:r>
              <a:rPr lang="en-US" sz="1400" dirty="0"/>
              <a:t> : </a:t>
            </a:r>
            <a:r>
              <a:rPr lang="en-US" sz="1400" dirty="0" err="1"/>
              <a:t>jumlah_apel</a:t>
            </a:r>
            <a:r>
              <a:rPr lang="en-US" sz="1400" dirty="0"/>
              <a:t> , </a:t>
            </a:r>
            <a:r>
              <a:rPr lang="en-US" sz="1400" dirty="0" err="1"/>
              <a:t>nama</a:t>
            </a:r>
            <a:r>
              <a:rPr lang="en-US" sz="1400" dirty="0"/>
              <a:t>, </a:t>
            </a:r>
            <a:r>
              <a:rPr lang="en-US" sz="1400" dirty="0" err="1"/>
              <a:t>kelas</a:t>
            </a:r>
            <a:endParaRPr lang="en-US" sz="1400" dirty="0"/>
          </a:p>
          <a:p>
            <a:pPr marL="91440" marR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syntax: </a:t>
            </a:r>
          </a:p>
          <a:p>
            <a:pPr marL="91440" marR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91440" marR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d-ID" sz="1400" dirty="0">
              <a:effectLst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D51004-455C-43AD-AE91-C8EC02B3C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955" y="3426149"/>
            <a:ext cx="4136090" cy="126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6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</a:t>
            </a:r>
            <a:r>
              <a:rPr lang="en-US" dirty="0" err="1"/>
              <a:t>javascript</a:t>
            </a:r>
            <a:endParaRPr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83375" y="1387175"/>
            <a:ext cx="7077283" cy="32631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719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c</a:t>
            </a:r>
            <a:r>
              <a:rPr lang="en-US" sz="1400" dirty="0">
                <a:effectLst/>
              </a:rPr>
              <a:t>onsole.log()</a:t>
            </a:r>
          </a:p>
          <a:p>
            <a:pPr marL="91440" indent="0" algn="just">
              <a:buNone/>
            </a:pPr>
            <a:r>
              <a:rPr lang="en-US" sz="1400" dirty="0" err="1">
                <a:effectLst/>
              </a:rPr>
              <a:t>Fungsi</a:t>
            </a:r>
            <a:r>
              <a:rPr lang="en-US" sz="1400" dirty="0">
                <a:effectLst/>
              </a:rPr>
              <a:t> console.log() </a:t>
            </a:r>
            <a:r>
              <a:rPr lang="en-US" sz="1400" dirty="0" err="1">
                <a:effectLst/>
              </a:rPr>
              <a:t>adalah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fungsi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untuk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menampilkan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teks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ke</a:t>
            </a:r>
            <a:r>
              <a:rPr lang="en-US" sz="1400" dirty="0">
                <a:effectLst/>
              </a:rPr>
              <a:t> console</a:t>
            </a:r>
          </a:p>
          <a:p>
            <a:pPr marL="91440" indent="0" algn="just">
              <a:buNone/>
            </a:pPr>
            <a:r>
              <a:rPr lang="en-US" sz="1400" dirty="0" err="1">
                <a:effectLst/>
              </a:rPr>
              <a:t>Javascript</a:t>
            </a:r>
            <a:r>
              <a:rPr lang="en-US" sz="1400" dirty="0">
                <a:effectLst/>
              </a:rPr>
              <a:t>.</a:t>
            </a:r>
          </a:p>
          <a:p>
            <a:pPr marL="91440" indent="0" algn="just">
              <a:buNone/>
            </a:pPr>
            <a:r>
              <a:rPr lang="en-US" sz="1400" dirty="0"/>
              <a:t>Syntax:</a:t>
            </a:r>
          </a:p>
          <a:p>
            <a:pPr marL="91440" indent="0" algn="just">
              <a:buNone/>
            </a:pPr>
            <a:endParaRPr lang="en-US" sz="1400" dirty="0"/>
          </a:p>
          <a:p>
            <a:pPr marL="91440" indent="0" algn="just">
              <a:buNone/>
            </a:pPr>
            <a:endParaRPr lang="en-US" sz="1400" dirty="0">
              <a:effectLst/>
            </a:endParaRPr>
          </a:p>
          <a:p>
            <a:pPr marL="91440" indent="0" algn="just">
              <a:buNone/>
            </a:pPr>
            <a:endParaRPr lang="en-US" sz="1400" dirty="0">
              <a:effectLst/>
            </a:endParaRPr>
          </a:p>
          <a:p>
            <a:pPr marL="37719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alert()</a:t>
            </a:r>
          </a:p>
          <a:p>
            <a:pPr marL="91440" indent="0" algn="just">
              <a:buNone/>
            </a:pPr>
            <a:r>
              <a:rPr lang="en-US" sz="1400" dirty="0" err="1"/>
              <a:t>Fungsi</a:t>
            </a:r>
            <a:r>
              <a:rPr lang="en-US" sz="1400" dirty="0"/>
              <a:t> alert()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menampilkan</a:t>
            </a:r>
            <a:r>
              <a:rPr lang="en-US" sz="1400" dirty="0"/>
              <a:t> </a:t>
            </a:r>
            <a:r>
              <a:rPr lang="en-US" sz="1400" dirty="0" err="1"/>
              <a:t>jendela</a:t>
            </a:r>
            <a:r>
              <a:rPr lang="en-US" sz="1400" dirty="0"/>
              <a:t> dialog. </a:t>
            </a:r>
            <a:r>
              <a:rPr lang="en-US" sz="1400" dirty="0" err="1"/>
              <a:t>Fungsi</a:t>
            </a:r>
            <a:endParaRPr lang="en-US" sz="1400" dirty="0"/>
          </a:p>
          <a:p>
            <a:pPr marL="91440" indent="0" algn="just">
              <a:buNone/>
            </a:pPr>
            <a:r>
              <a:rPr lang="en-US" sz="1400" dirty="0" err="1"/>
              <a:t>sebenarnya</a:t>
            </a:r>
            <a:r>
              <a:rPr lang="en-US" sz="1400" dirty="0"/>
              <a:t> </a:t>
            </a:r>
            <a:r>
              <a:rPr lang="en-US" sz="1400" dirty="0" err="1"/>
              <a:t>berada</a:t>
            </a:r>
            <a:r>
              <a:rPr lang="en-US" sz="1400" dirty="0"/>
              <a:t> pada </a:t>
            </a:r>
            <a:r>
              <a:rPr lang="en-US" sz="1400" dirty="0" err="1"/>
              <a:t>objek</a:t>
            </a:r>
            <a:r>
              <a:rPr lang="en-US" sz="1400" dirty="0"/>
              <a:t> window</a:t>
            </a:r>
          </a:p>
          <a:p>
            <a:pPr marL="91440" indent="0" algn="just">
              <a:buNone/>
            </a:pPr>
            <a:r>
              <a:rPr lang="en-US" sz="1400" dirty="0"/>
              <a:t>Syntax: </a:t>
            </a: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BD449-CBCC-4F43-97A6-76524DC5A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961" y="2115671"/>
            <a:ext cx="3945777" cy="755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D21FD9-7016-4A0C-8C3D-5E92D2E92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961" y="3599741"/>
            <a:ext cx="3945777" cy="89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4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</a:t>
            </a:r>
            <a:r>
              <a:rPr lang="en-US" dirty="0" err="1"/>
              <a:t>javascript</a:t>
            </a:r>
            <a:endParaRPr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56480" y="1289797"/>
            <a:ext cx="7418680" cy="32631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indent="0" algn="just" rtl="0">
              <a:spcBef>
                <a:spcPts val="0"/>
              </a:spcBef>
              <a:spcAft>
                <a:spcPts val="0"/>
              </a:spcAft>
            </a:pPr>
            <a:endParaRPr lang="id-ID" sz="1100" dirty="0">
              <a:effectLst/>
            </a:endParaRPr>
          </a:p>
          <a:p>
            <a:pPr marL="377190" marR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document.write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()</a:t>
            </a:r>
          </a:p>
          <a:p>
            <a:pPr marL="91440" marR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dirty="0">
                <a:effectLst/>
              </a:rPr>
              <a:t>Objek document adalah objek yang mewakili dokumen HTML di dalam</a:t>
            </a:r>
            <a:r>
              <a:rPr lang="en-US" sz="1400" dirty="0">
                <a:effectLst/>
              </a:rPr>
              <a:t> </a:t>
            </a:r>
            <a:r>
              <a:rPr lang="id-ID" sz="1400" dirty="0">
                <a:effectLst/>
              </a:rPr>
              <a:t>javascript. Dalam objek document, terdapat fungsi write() untuk menuli</a:t>
            </a:r>
            <a:r>
              <a:rPr lang="en-US" sz="1400" dirty="0">
                <a:effectLst/>
              </a:rPr>
              <a:t> </a:t>
            </a:r>
            <a:r>
              <a:rPr lang="id-ID" sz="1400" dirty="0">
                <a:effectLst/>
              </a:rPr>
              <a:t>sesuatu ke dokumen HTML.</a:t>
            </a:r>
            <a:endParaRPr lang="en-US" sz="1400" dirty="0">
              <a:effectLst/>
            </a:endParaRPr>
          </a:p>
          <a:p>
            <a:pPr marL="91440" marR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effectLst/>
            </a:endParaRPr>
          </a:p>
          <a:p>
            <a:pPr marL="91440" marR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Syntax:</a:t>
            </a:r>
          </a:p>
          <a:p>
            <a:pPr marL="91440" marR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d-ID" sz="1400" dirty="0">
              <a:effectLst/>
            </a:endParaRPr>
          </a:p>
          <a:p>
            <a:pPr marL="91440" marR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effectLst/>
            </a:endParaRPr>
          </a:p>
          <a:p>
            <a:pPr marL="91440" marR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91440" marR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effectLst/>
            </a:endParaRPr>
          </a:p>
          <a:p>
            <a:pPr marL="91440" marR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d-ID" sz="1400" dirty="0">
              <a:effectLst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0C1F22-7777-4D30-826A-315038ED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70" y="2358248"/>
            <a:ext cx="4234703" cy="112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6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</a:t>
            </a:r>
            <a:r>
              <a:rPr lang="en-US" dirty="0" err="1"/>
              <a:t>javascript</a:t>
            </a:r>
            <a:endParaRPr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83375" y="1387175"/>
            <a:ext cx="7077283" cy="32631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 algn="just">
              <a:buNone/>
            </a:pPr>
            <a:r>
              <a:rPr lang="en-US" sz="1400" b="1" dirty="0"/>
              <a:t>Latihan </a:t>
            </a:r>
            <a:r>
              <a:rPr lang="en-US" sz="1400" b="1" dirty="0" err="1"/>
              <a:t>praktik</a:t>
            </a:r>
            <a:r>
              <a:rPr lang="en-US" sz="1400" b="1" dirty="0"/>
              <a:t> intro </a:t>
            </a:r>
            <a:r>
              <a:rPr lang="en-US" sz="1400" b="1" dirty="0" err="1"/>
              <a:t>javascript</a:t>
            </a:r>
            <a:r>
              <a:rPr lang="en-US" sz="1400" b="1" dirty="0"/>
              <a:t>.</a:t>
            </a:r>
          </a:p>
          <a:p>
            <a:pPr marL="88900" indent="0" algn="just">
              <a:buNone/>
            </a:pPr>
            <a:endParaRPr lang="en-US" sz="1400" b="1" dirty="0"/>
          </a:p>
          <a:p>
            <a:pPr marL="88900" indent="0" algn="just">
              <a:buNone/>
            </a:pPr>
            <a:r>
              <a:rPr lang="en-US" sz="1400" dirty="0"/>
              <a:t>1. </a:t>
            </a:r>
            <a:r>
              <a:rPr lang="en-US" sz="1400" dirty="0" err="1"/>
              <a:t>Buatlah</a:t>
            </a:r>
            <a:r>
              <a:rPr lang="en-US" sz="1400" dirty="0"/>
              <a:t> folder </a:t>
            </a:r>
            <a:r>
              <a:rPr lang="en-US" sz="1400" dirty="0">
                <a:highlight>
                  <a:srgbClr val="00FFFF"/>
                </a:highlight>
              </a:rPr>
              <a:t>‘’pertemuan11”</a:t>
            </a:r>
          </a:p>
          <a:p>
            <a:pPr marL="88900" indent="0" algn="just">
              <a:buNone/>
            </a:pPr>
            <a:r>
              <a:rPr lang="en-US" sz="1400" dirty="0"/>
              <a:t>2. </a:t>
            </a:r>
            <a:r>
              <a:rPr lang="en-US" sz="1400" dirty="0" err="1"/>
              <a:t>Buatlah</a:t>
            </a:r>
            <a:r>
              <a:rPr lang="en-US" sz="1400" dirty="0"/>
              <a:t> file ‘</a:t>
            </a:r>
            <a:r>
              <a:rPr lang="en-US" sz="1400" dirty="0">
                <a:highlight>
                  <a:srgbClr val="FFFF00"/>
                </a:highlight>
              </a:rPr>
              <a:t>latihan-embed-js.html</a:t>
            </a:r>
            <a:r>
              <a:rPr lang="en-US" sz="1400" dirty="0"/>
              <a:t>’ </a:t>
            </a:r>
          </a:p>
          <a:p>
            <a:pPr marL="88900" indent="0" algn="just">
              <a:buNone/>
            </a:pPr>
            <a:r>
              <a:rPr lang="en-US" sz="1400" dirty="0"/>
              <a:t>3. </a:t>
            </a:r>
            <a:r>
              <a:rPr lang="en-US" sz="1400" dirty="0" err="1"/>
              <a:t>Coba</a:t>
            </a:r>
            <a:r>
              <a:rPr lang="en-US" sz="1400" dirty="0"/>
              <a:t> </a:t>
            </a:r>
            <a:r>
              <a:rPr lang="en-US" sz="1400" dirty="0" err="1"/>
              <a:t>terapkan</a:t>
            </a:r>
            <a:r>
              <a:rPr lang="en-US" sz="1400" dirty="0"/>
              <a:t> </a:t>
            </a:r>
            <a:r>
              <a:rPr lang="en-US" sz="1400" dirty="0" err="1"/>
              <a:t>penggunaan</a:t>
            </a:r>
            <a:r>
              <a:rPr lang="en-US" sz="1400" dirty="0"/>
              <a:t> embed </a:t>
            </a:r>
            <a:r>
              <a:rPr lang="en-US" sz="1400" dirty="0" err="1"/>
              <a:t>javascript</a:t>
            </a:r>
            <a:r>
              <a:rPr lang="en-US" sz="1400" dirty="0"/>
              <a:t> pada file HTML </a:t>
            </a:r>
            <a:r>
              <a:rPr lang="en-US" sz="1400" dirty="0" err="1"/>
              <a:t>tersebut</a:t>
            </a:r>
            <a:endParaRPr lang="en-US" sz="1400" dirty="0"/>
          </a:p>
          <a:p>
            <a:pPr marL="88900" indent="0" algn="just">
              <a:buNone/>
            </a:pPr>
            <a:r>
              <a:rPr lang="en-US" sz="1400" dirty="0"/>
              <a:t>4. </a:t>
            </a:r>
            <a:r>
              <a:rPr lang="en-US" sz="1400" dirty="0" err="1"/>
              <a:t>Buatlah</a:t>
            </a:r>
            <a:r>
              <a:rPr lang="en-US" sz="1400" dirty="0"/>
              <a:t> fie </a:t>
            </a:r>
            <a:r>
              <a:rPr lang="en-US" sz="1400" dirty="0">
                <a:highlight>
                  <a:srgbClr val="FFFF00"/>
                </a:highlight>
              </a:rPr>
              <a:t>‘latihan-inline-js.html’</a:t>
            </a:r>
          </a:p>
          <a:p>
            <a:pPr marL="88900" indent="0" algn="just">
              <a:buNone/>
            </a:pPr>
            <a:r>
              <a:rPr lang="en-US" sz="1400" dirty="0"/>
              <a:t>5. </a:t>
            </a:r>
            <a:r>
              <a:rPr lang="en-US" sz="1400" dirty="0" err="1"/>
              <a:t>Coba</a:t>
            </a:r>
            <a:r>
              <a:rPr lang="en-US" sz="1400" dirty="0"/>
              <a:t> </a:t>
            </a:r>
            <a:r>
              <a:rPr lang="en-US" sz="1400" dirty="0" err="1"/>
              <a:t>terapkan</a:t>
            </a:r>
            <a:r>
              <a:rPr lang="en-US" sz="1400" dirty="0"/>
              <a:t> </a:t>
            </a:r>
            <a:r>
              <a:rPr lang="en-US" sz="1400" dirty="0" err="1"/>
              <a:t>penggunaan</a:t>
            </a:r>
            <a:r>
              <a:rPr lang="en-US" sz="1400" dirty="0"/>
              <a:t> inline </a:t>
            </a:r>
            <a:r>
              <a:rPr lang="en-US" sz="1400" dirty="0" err="1"/>
              <a:t>javascript</a:t>
            </a:r>
            <a:r>
              <a:rPr lang="en-US" sz="1400" dirty="0"/>
              <a:t> pada file HTML </a:t>
            </a:r>
            <a:r>
              <a:rPr lang="en-US" sz="1400" dirty="0" err="1"/>
              <a:t>tersebut</a:t>
            </a:r>
            <a:endParaRPr lang="en-US" sz="1400" dirty="0"/>
          </a:p>
          <a:p>
            <a:pPr marL="88900" indent="0" algn="just">
              <a:buNone/>
            </a:pPr>
            <a:r>
              <a:rPr lang="en-US" sz="1400" dirty="0"/>
              <a:t>6. </a:t>
            </a:r>
            <a:r>
              <a:rPr lang="en-US" sz="1400" dirty="0" err="1"/>
              <a:t>Buatlah</a:t>
            </a:r>
            <a:r>
              <a:rPr lang="en-US" sz="1400" dirty="0"/>
              <a:t> fie </a:t>
            </a:r>
            <a:r>
              <a:rPr lang="en-US" sz="1400" dirty="0">
                <a:highlight>
                  <a:srgbClr val="FFFF00"/>
                </a:highlight>
              </a:rPr>
              <a:t>‘latihan-eksternal-js.html’</a:t>
            </a:r>
          </a:p>
          <a:p>
            <a:pPr marL="88900" indent="0" algn="just">
              <a:buNone/>
            </a:pPr>
            <a:r>
              <a:rPr lang="en-US" sz="1400" dirty="0"/>
              <a:t>7. </a:t>
            </a:r>
            <a:r>
              <a:rPr lang="en-US" sz="1400" dirty="0" err="1"/>
              <a:t>Buatlah</a:t>
            </a:r>
            <a:r>
              <a:rPr lang="en-US" sz="1400" dirty="0"/>
              <a:t> fie </a:t>
            </a:r>
            <a:r>
              <a:rPr lang="en-US" sz="1400" dirty="0">
                <a:highlight>
                  <a:srgbClr val="FFFF00"/>
                </a:highlight>
              </a:rPr>
              <a:t>‘script.js’</a:t>
            </a:r>
          </a:p>
          <a:p>
            <a:pPr marL="88900" indent="0" algn="just">
              <a:buNone/>
            </a:pPr>
            <a:r>
              <a:rPr lang="en-US" sz="1400" dirty="0"/>
              <a:t>8. </a:t>
            </a:r>
            <a:r>
              <a:rPr lang="en-US" sz="1400" dirty="0" err="1"/>
              <a:t>Coba</a:t>
            </a:r>
            <a:r>
              <a:rPr lang="en-US" sz="1400" dirty="0"/>
              <a:t> </a:t>
            </a:r>
            <a:r>
              <a:rPr lang="en-US" sz="1400" dirty="0" err="1"/>
              <a:t>terapkan</a:t>
            </a:r>
            <a:r>
              <a:rPr lang="en-US" sz="1400" dirty="0"/>
              <a:t> </a:t>
            </a:r>
            <a:r>
              <a:rPr lang="en-US" sz="1400" dirty="0" err="1"/>
              <a:t>penggunaan</a:t>
            </a:r>
            <a:r>
              <a:rPr lang="en-US" sz="1400" dirty="0"/>
              <a:t> </a:t>
            </a:r>
            <a:r>
              <a:rPr lang="en-US" sz="1400" dirty="0" err="1"/>
              <a:t>eksternal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 pada file HTML </a:t>
            </a:r>
            <a:r>
              <a:rPr lang="en-US" sz="1400" dirty="0" err="1"/>
              <a:t>tersebut</a:t>
            </a:r>
            <a:endParaRPr lang="en-US" sz="1400" dirty="0"/>
          </a:p>
          <a:p>
            <a:pPr marL="88900" indent="0" algn="just">
              <a:buNone/>
            </a:pPr>
            <a:r>
              <a:rPr lang="en-US" sz="1400" dirty="0"/>
              <a:t>9.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terapkan</a:t>
            </a:r>
            <a:r>
              <a:rPr lang="en-US" sz="1400" dirty="0"/>
              <a:t> basic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variable, console, alert &amp; document write pada </a:t>
            </a:r>
            <a:r>
              <a:rPr lang="en-US" sz="1400" dirty="0" err="1"/>
              <a:t>tiap</a:t>
            </a:r>
            <a:r>
              <a:rPr lang="en-US" sz="1400" dirty="0"/>
              <a:t> file </a:t>
            </a:r>
            <a:r>
              <a:rPr lang="en-US" sz="1400" dirty="0" err="1"/>
              <a:t>tersebut</a:t>
            </a:r>
            <a:r>
              <a:rPr lang="en-US" sz="1400" dirty="0"/>
              <a:t>.</a:t>
            </a:r>
          </a:p>
          <a:p>
            <a:pPr marL="88900" indent="0" algn="just">
              <a:buNone/>
            </a:pP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8974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 txBox="1">
            <a:spLocks noGrp="1"/>
          </p:cNvSpPr>
          <p:nvPr>
            <p:ph type="ctrTitle" idx="4294967295"/>
          </p:nvPr>
        </p:nvSpPr>
        <p:spPr>
          <a:xfrm>
            <a:off x="870440" y="1148462"/>
            <a:ext cx="3289183" cy="93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TerimakasiH!</a:t>
            </a:r>
            <a:endParaRPr sz="7200" dirty="0"/>
          </a:p>
        </p:txBody>
      </p:sp>
      <p:sp>
        <p:nvSpPr>
          <p:cNvPr id="428" name="Google Shape;428;p37"/>
          <p:cNvSpPr txBox="1">
            <a:spLocks noGrp="1"/>
          </p:cNvSpPr>
          <p:nvPr>
            <p:ph type="body" idx="4294967295"/>
          </p:nvPr>
        </p:nvSpPr>
        <p:spPr>
          <a:xfrm>
            <a:off x="855300" y="2230438"/>
            <a:ext cx="3158100" cy="176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highlight>
                  <a:schemeClr val="accent1"/>
                </a:highlight>
              </a:rPr>
              <a:t>Ada </a:t>
            </a:r>
            <a:r>
              <a:rPr lang="en-US" b="1" dirty="0" err="1">
                <a:highlight>
                  <a:schemeClr val="accent1"/>
                </a:highlight>
              </a:rPr>
              <a:t>pertanyaan</a:t>
            </a:r>
            <a:r>
              <a:rPr lang="en-US" b="1" dirty="0">
                <a:highlight>
                  <a:schemeClr val="accent1"/>
                </a:highlight>
              </a:rPr>
              <a:t>?</a:t>
            </a:r>
            <a:endParaRPr lang="en-US" dirty="0"/>
          </a:p>
        </p:txBody>
      </p:sp>
      <p:sp>
        <p:nvSpPr>
          <p:cNvPr id="429" name="Google Shape;429;p3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30" name="Google Shape;430;p37"/>
          <p:cNvSpPr/>
          <p:nvPr/>
        </p:nvSpPr>
        <p:spPr>
          <a:xfrm>
            <a:off x="5698675" y="1712225"/>
            <a:ext cx="1861301" cy="1719020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94578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pelajari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dirty="0"/>
          </a:p>
        </p:txBody>
      </p:sp>
      <p:sp>
        <p:nvSpPr>
          <p:cNvPr id="190" name="Google Shape;190;p16"/>
          <p:cNvSpPr txBox="1">
            <a:spLocks noGrp="1"/>
          </p:cNvSpPr>
          <p:nvPr>
            <p:ph type="body" idx="1"/>
          </p:nvPr>
        </p:nvSpPr>
        <p:spPr>
          <a:xfrm>
            <a:off x="1188175" y="1506349"/>
            <a:ext cx="6673872" cy="22076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 b="1" dirty="0" err="1"/>
              <a:t>Pendahuluan</a:t>
            </a:r>
            <a:r>
              <a:rPr lang="en-US" sz="1600" b="1" dirty="0"/>
              <a:t> JavaScript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600" dirty="0" err="1"/>
              <a:t>Apa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/>
              <a:t>javascript</a:t>
            </a: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javascript</a:t>
            </a:r>
            <a:r>
              <a:rPr lang="en-US" sz="1600" dirty="0"/>
              <a:t> pada HTML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600" dirty="0"/>
              <a:t>Basic JavaScript (</a:t>
            </a:r>
            <a:r>
              <a:rPr lang="en-US" sz="1600" dirty="0" err="1"/>
              <a:t>sintaks</a:t>
            </a:r>
            <a:r>
              <a:rPr lang="en-US" sz="1600" dirty="0"/>
              <a:t>, variable, </a:t>
            </a:r>
            <a:r>
              <a:rPr lang="en-US" sz="1600" dirty="0" err="1"/>
              <a:t>dll</a:t>
            </a:r>
            <a:r>
              <a:rPr lang="en-US" sz="1600" dirty="0"/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sz="1600" dirty="0"/>
          </a:p>
        </p:txBody>
      </p:sp>
      <p:sp>
        <p:nvSpPr>
          <p:cNvPr id="192" name="Google Shape;192;p1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7742111" y="3713990"/>
            <a:ext cx="1020301" cy="979373"/>
          </a:xfrm>
          <a:custGeom>
            <a:avLst/>
            <a:gdLst/>
            <a:ahLst/>
            <a:cxnLst/>
            <a:rect l="l" t="t" r="r" b="b"/>
            <a:pathLst>
              <a:path w="483555" h="464158" extrusionOk="0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APA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dirty="0"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400" dirty="0" err="1"/>
              <a:t>Pengertian</a:t>
            </a:r>
            <a:r>
              <a:rPr lang="en-US" sz="1400" dirty="0"/>
              <a:t>, </a:t>
            </a:r>
            <a:r>
              <a:rPr lang="en-US" sz="1400" dirty="0" err="1"/>
              <a:t>sejarah</a:t>
            </a:r>
            <a:r>
              <a:rPr lang="en-US" sz="1400" dirty="0"/>
              <a:t>, </a:t>
            </a:r>
            <a:r>
              <a:rPr lang="en-US" sz="1400" dirty="0" err="1"/>
              <a:t>dll</a:t>
            </a:r>
            <a:endParaRPr sz="1400" dirty="0"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" name="Google Shape;777;p51">
            <a:extLst>
              <a:ext uri="{FF2B5EF4-FFF2-40B4-BE49-F238E27FC236}">
                <a16:creationId xmlns:a16="http://schemas.microsoft.com/office/drawing/2014/main" id="{8B7A7F60-1EAE-450A-9F23-14525F939E66}"/>
              </a:ext>
            </a:extLst>
          </p:cNvPr>
          <p:cNvSpPr/>
          <p:nvPr/>
        </p:nvSpPr>
        <p:spPr>
          <a:xfrm>
            <a:off x="7450678" y="1071551"/>
            <a:ext cx="273990" cy="328798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28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APA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83375" y="1387175"/>
            <a:ext cx="7077283" cy="32631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indent="-36576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Javascript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adalah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bahasa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pemrograman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yang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berbentuk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kumpulan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skrip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yang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biasanya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digunakan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untuk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menambahkan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interaksi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antara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halaman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web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dengan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pengunjung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halaman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web.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Javascript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dijalankan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pada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sisi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klien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yang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akan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memberikan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kemampuan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fitur-fitur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tambahan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halaman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web yang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lebih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baik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dibandingkan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fitur-fitur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yang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terdapat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pada HTML. </a:t>
            </a:r>
          </a:p>
          <a:p>
            <a:pPr marL="457200" marR="0" indent="-36576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2B3547"/>
              </a:solidFill>
              <a:effectLst/>
              <a:latin typeface="Nunito" panose="00000500000000000000" pitchFamily="2" charset="0"/>
              <a:ea typeface="Nunito" panose="00000500000000000000" pitchFamily="2" charset="0"/>
              <a:cs typeface="Nunito" panose="00000500000000000000" pitchFamily="2" charset="0"/>
            </a:endParaRPr>
          </a:p>
          <a:p>
            <a:pPr marL="457200" marR="0" indent="-36576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Kode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javascript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bisa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disisipkan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diantara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kode-kode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HTML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ataupun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dengan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beda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file HTML.</a:t>
            </a:r>
          </a:p>
          <a:p>
            <a:pPr marL="457200" marR="0" indent="-36576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endParaRPr lang="id-ID" sz="1400" dirty="0">
              <a:effectLst/>
            </a:endParaRPr>
          </a:p>
          <a:p>
            <a:pPr marL="457200" marR="0" indent="-36576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Javascript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awalnya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bernama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Mocha,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lalu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berubah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menjadi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LiveScript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saat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browser Netscape Navigator 2.0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rilis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versi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beta (September 1995).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Namun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,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setelah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itu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dinamai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ulang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menjadi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Javascript</a:t>
            </a:r>
            <a:r>
              <a:rPr lang="en-US" sz="1400" b="0" i="0" dirty="0">
                <a:solidFill>
                  <a:srgbClr val="2B3547"/>
                </a:solidFill>
                <a:effectLst/>
                <a:latin typeface="Nunito" panose="00000500000000000000" pitchFamily="2" charset="0"/>
                <a:ea typeface="Nunito" panose="00000500000000000000" pitchFamily="2" charset="0"/>
                <a:cs typeface="Nunito" panose="00000500000000000000" pitchFamily="2" charset="0"/>
              </a:rPr>
              <a:t>.</a:t>
            </a:r>
          </a:p>
          <a:p>
            <a:pPr marL="457200" marR="0" indent="-36576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d-ID" sz="1400" dirty="0">
              <a:effectLst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268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APA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83375" y="1387175"/>
            <a:ext cx="7077283" cy="32631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 algn="just">
              <a:buNone/>
            </a:pPr>
            <a:endParaRPr lang="en-US" sz="1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di </a:t>
            </a:r>
            <a:r>
              <a:rPr lang="en-US" sz="1400" dirty="0" err="1"/>
              <a:t>sisi</a:t>
            </a:r>
            <a:r>
              <a:rPr lang="en-US" sz="1400" dirty="0"/>
              <a:t> client(browser) </a:t>
            </a:r>
            <a:r>
              <a:rPr lang="en-US" sz="1400" dirty="0" err="1"/>
              <a:t>saja</a:t>
            </a:r>
            <a:r>
              <a:rPr lang="en-US" sz="1400" dirty="0"/>
              <a:t>. </a:t>
            </a:r>
            <a:r>
              <a:rPr lang="en-US" sz="1400" dirty="0" err="1"/>
              <a:t>Semenjak</a:t>
            </a:r>
            <a:r>
              <a:rPr lang="en-US" sz="1400" dirty="0"/>
              <a:t> </a:t>
            </a:r>
            <a:r>
              <a:rPr lang="en-US" sz="1400" dirty="0" err="1"/>
              <a:t>keluar</a:t>
            </a:r>
            <a:r>
              <a:rPr lang="en-US" sz="1400" dirty="0"/>
              <a:t> NodeJS yang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menjalankan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tanpa</a:t>
            </a:r>
            <a:r>
              <a:rPr lang="en-US" sz="1400" dirty="0"/>
              <a:t> browser. Oleh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pada server, console, program desktop, mobile, IoT, game, dan lain-lain.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,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perlu</a:t>
            </a:r>
            <a:r>
              <a:rPr lang="en-US" sz="1400" dirty="0"/>
              <a:t> code editor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menuliskan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javascriptnya</a:t>
            </a:r>
            <a:r>
              <a:rPr lang="en-US" sz="1400" dirty="0"/>
              <a:t>. Dan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butuh</a:t>
            </a:r>
            <a:r>
              <a:rPr lang="en-US" sz="1400" dirty="0"/>
              <a:t> browser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menjalankan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(interpreter)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/>
              <a:t>File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berkestensi</a:t>
            </a:r>
            <a:r>
              <a:rPr lang="en-US" sz="1400" dirty="0"/>
              <a:t> (.</a:t>
            </a:r>
            <a:r>
              <a:rPr lang="en-US" sz="1400" dirty="0" err="1"/>
              <a:t>js</a:t>
            </a:r>
            <a:r>
              <a:rPr lang="en-US" sz="1400" dirty="0"/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19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dirty="0"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400" dirty="0"/>
              <a:t>Internal &amp; </a:t>
            </a:r>
            <a:r>
              <a:rPr lang="en-US" sz="1400" dirty="0" err="1"/>
              <a:t>eksternal</a:t>
            </a:r>
            <a:endParaRPr sz="1400" dirty="0"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2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" name="Google Shape;777;p51">
            <a:extLst>
              <a:ext uri="{FF2B5EF4-FFF2-40B4-BE49-F238E27FC236}">
                <a16:creationId xmlns:a16="http://schemas.microsoft.com/office/drawing/2014/main" id="{8B7A7F60-1EAE-450A-9F23-14525F939E66}"/>
              </a:ext>
            </a:extLst>
          </p:cNvPr>
          <p:cNvSpPr/>
          <p:nvPr/>
        </p:nvSpPr>
        <p:spPr>
          <a:xfrm>
            <a:off x="7450678" y="1071551"/>
            <a:ext cx="273990" cy="328798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92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83375" y="1387175"/>
            <a:ext cx="7077283" cy="32631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indent="-36576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effectLst/>
              </a:rPr>
              <a:t>Untuk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menggunakan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javascript</a:t>
            </a:r>
            <a:r>
              <a:rPr lang="en-US" sz="1400" dirty="0">
                <a:effectLst/>
              </a:rPr>
              <a:t> pada HTML </a:t>
            </a:r>
            <a:r>
              <a:rPr lang="en-US" sz="1400" dirty="0" err="1">
                <a:effectLst/>
              </a:rPr>
              <a:t>kita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bisa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menggunakan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cara</a:t>
            </a:r>
            <a:r>
              <a:rPr lang="en-US" sz="1400" dirty="0">
                <a:effectLst/>
              </a:rPr>
              <a:t> embed, inline &amp; </a:t>
            </a:r>
            <a:r>
              <a:rPr lang="en-US" sz="1400" dirty="0" err="1">
                <a:effectLst/>
              </a:rPr>
              <a:t>eksternal</a:t>
            </a:r>
            <a:r>
              <a:rPr lang="en-US" sz="1400" dirty="0">
                <a:effectLst/>
              </a:rPr>
              <a:t>.</a:t>
            </a:r>
          </a:p>
          <a:p>
            <a:pPr marL="457200" marR="0" indent="-36576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Embed</a:t>
            </a:r>
            <a:r>
              <a:rPr lang="en-US" sz="1400" dirty="0"/>
              <a:t> </a:t>
            </a:r>
            <a:r>
              <a:rPr lang="en-US" sz="1400" dirty="0" err="1"/>
              <a:t>berarti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ditempel</a:t>
            </a:r>
            <a:r>
              <a:rPr lang="en-US" sz="1400" dirty="0"/>
              <a:t> </a:t>
            </a:r>
            <a:r>
              <a:rPr lang="en-US" sz="1400" dirty="0" err="1"/>
              <a:t>langsung</a:t>
            </a:r>
            <a:r>
              <a:rPr lang="en-US" sz="1400" dirty="0"/>
              <a:t> pada HTML.</a:t>
            </a:r>
          </a:p>
          <a:p>
            <a:pPr marL="457200" marR="0" indent="-36576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Inline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berarti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kode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Javascript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ditulis</a:t>
            </a:r>
            <a:r>
              <a:rPr lang="en-US" sz="1400" dirty="0">
                <a:effectLst/>
              </a:rPr>
              <a:t> pada </a:t>
            </a:r>
            <a:r>
              <a:rPr lang="en-US" sz="1400" dirty="0" err="1">
                <a:effectLst/>
              </a:rPr>
              <a:t>atribut</a:t>
            </a:r>
            <a:r>
              <a:rPr lang="en-US" sz="1400" dirty="0">
                <a:effectLst/>
              </a:rPr>
              <a:t> HTML</a:t>
            </a:r>
          </a:p>
          <a:p>
            <a:pPr marL="457200" marR="0" indent="-36576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 err="1"/>
              <a:t>Eksternal</a:t>
            </a:r>
            <a:r>
              <a:rPr lang="en-US" sz="1400" b="1" dirty="0"/>
              <a:t> </a:t>
            </a:r>
            <a:r>
              <a:rPr lang="en-US" sz="1400" dirty="0" err="1"/>
              <a:t>berarti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ditulis</a:t>
            </a:r>
            <a:r>
              <a:rPr lang="en-US" sz="1400" dirty="0"/>
              <a:t> </a:t>
            </a:r>
            <a:r>
              <a:rPr lang="en-US" sz="1400" dirty="0" err="1"/>
              <a:t>terpisah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file HTML. </a:t>
            </a:r>
            <a:endParaRPr lang="en-US" sz="1400" dirty="0">
              <a:effectLst/>
            </a:endParaRPr>
          </a:p>
          <a:p>
            <a:pPr marL="457200" marR="0" indent="-36576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Syntax </a:t>
            </a:r>
            <a:r>
              <a:rPr lang="en-US" sz="1400" dirty="0" err="1"/>
              <a:t>untuk</a:t>
            </a:r>
            <a:r>
              <a:rPr lang="en-US" sz="1400" dirty="0"/>
              <a:t> embed:</a:t>
            </a:r>
          </a:p>
          <a:p>
            <a:pPr marL="91440" marR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d-ID" sz="1400" dirty="0">
              <a:effectLst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6F49A-74C5-423D-9F1B-3C82363A2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823" y="2584421"/>
            <a:ext cx="3711388" cy="22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8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83376" y="1387175"/>
            <a:ext cx="3725478" cy="32631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indent="-36576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Syntax </a:t>
            </a:r>
            <a:r>
              <a:rPr lang="en-US" sz="1400" dirty="0" err="1"/>
              <a:t>untuk</a:t>
            </a:r>
            <a:r>
              <a:rPr lang="en-US" sz="1400" dirty="0"/>
              <a:t> Inline:</a:t>
            </a:r>
          </a:p>
          <a:p>
            <a:pPr marL="91440" marR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d-ID" sz="1400" dirty="0">
              <a:effectLst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2F8B2-70CE-4D52-9F8E-02552D5F9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71" y="1757314"/>
            <a:ext cx="4279141" cy="1999662"/>
          </a:xfrm>
          <a:prstGeom prst="rect">
            <a:avLst/>
          </a:prstGeom>
        </p:spPr>
      </p:pic>
      <p:sp>
        <p:nvSpPr>
          <p:cNvPr id="9" name="Google Shape;226;p20">
            <a:extLst>
              <a:ext uri="{FF2B5EF4-FFF2-40B4-BE49-F238E27FC236}">
                <a16:creationId xmlns:a16="http://schemas.microsoft.com/office/drawing/2014/main" id="{5344C976-56CA-4486-A3F1-FC28333C5506}"/>
              </a:ext>
            </a:extLst>
          </p:cNvPr>
          <p:cNvSpPr txBox="1">
            <a:spLocks/>
          </p:cNvSpPr>
          <p:nvPr/>
        </p:nvSpPr>
        <p:spPr>
          <a:xfrm>
            <a:off x="4608854" y="1387175"/>
            <a:ext cx="3998605" cy="326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-365760" algn="just">
              <a:buFont typeface="Arial" panose="020B0604020202020204" pitchFamily="34" charset="0"/>
              <a:buChar char="•"/>
            </a:pPr>
            <a:r>
              <a:rPr lang="en-US" sz="1400" dirty="0"/>
              <a:t>Syntax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eksternal</a:t>
            </a:r>
            <a:r>
              <a:rPr lang="en-US" sz="1400" dirty="0"/>
              <a:t>:</a:t>
            </a:r>
          </a:p>
          <a:p>
            <a:pPr marL="91440" indent="0" algn="just">
              <a:buFont typeface="Nunito"/>
              <a:buNone/>
            </a:pPr>
            <a:endParaRPr lang="id-ID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D9DED8-34FE-4B28-BA7D-5F5140B68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288" y="1636754"/>
            <a:ext cx="4279141" cy="1869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0475D6-EB1A-45CE-908B-132BABD8A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288" y="3641086"/>
            <a:ext cx="4276039" cy="81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6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</a:t>
            </a:r>
            <a:r>
              <a:rPr lang="en-US" dirty="0" err="1"/>
              <a:t>javascript</a:t>
            </a:r>
            <a:endParaRPr dirty="0"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400" dirty="0" err="1"/>
              <a:t>Sintaks</a:t>
            </a:r>
            <a:r>
              <a:rPr lang="en-US" sz="1400" dirty="0"/>
              <a:t>, </a:t>
            </a:r>
            <a:r>
              <a:rPr lang="en-US" sz="1400" dirty="0" err="1"/>
              <a:t>Variabel</a:t>
            </a:r>
            <a:r>
              <a:rPr lang="en-US" sz="1400" dirty="0"/>
              <a:t>, </a:t>
            </a:r>
            <a:r>
              <a:rPr lang="en-US" sz="1400" dirty="0" err="1"/>
              <a:t>dll</a:t>
            </a:r>
            <a:endParaRPr sz="1400" dirty="0"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3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" name="Google Shape;777;p51">
            <a:extLst>
              <a:ext uri="{FF2B5EF4-FFF2-40B4-BE49-F238E27FC236}">
                <a16:creationId xmlns:a16="http://schemas.microsoft.com/office/drawing/2014/main" id="{8B7A7F60-1EAE-450A-9F23-14525F939E66}"/>
              </a:ext>
            </a:extLst>
          </p:cNvPr>
          <p:cNvSpPr/>
          <p:nvPr/>
        </p:nvSpPr>
        <p:spPr>
          <a:xfrm>
            <a:off x="7450678" y="1071551"/>
            <a:ext cx="273990" cy="328798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076213"/>
      </p:ext>
    </p:extLst>
  </p:cSld>
  <p:clrMapOvr>
    <a:masterClrMapping/>
  </p:clrMapOvr>
</p:sld>
</file>

<file path=ppt/theme/theme1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566</Words>
  <Application>Microsoft Office PowerPoint</Application>
  <PresentationFormat>On-screen Show (16:9)</PresentationFormat>
  <Paragraphs>88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Amatic SC</vt:lpstr>
      <vt:lpstr>Arial</vt:lpstr>
      <vt:lpstr>Nunito</vt:lpstr>
      <vt:lpstr>Curio template</vt:lpstr>
      <vt:lpstr>Intro javascript</vt:lpstr>
      <vt:lpstr>Yang akan kita pelajari hari ini</vt:lpstr>
      <vt:lpstr>APA itu Javascript</vt:lpstr>
      <vt:lpstr>APA itu javascript</vt:lpstr>
      <vt:lpstr>APA itu javascript</vt:lpstr>
      <vt:lpstr>Menggunakan javascript</vt:lpstr>
      <vt:lpstr>Menggunakan javascript</vt:lpstr>
      <vt:lpstr>Menggunakan javascript</vt:lpstr>
      <vt:lpstr>BASIC javascript</vt:lpstr>
      <vt:lpstr>Basic javascript</vt:lpstr>
      <vt:lpstr>Basic javascript</vt:lpstr>
      <vt:lpstr>Basic javascript</vt:lpstr>
      <vt:lpstr>Basic javascript</vt:lpstr>
      <vt:lpstr>TerimakasiH!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programming</dc:title>
  <cp:lastModifiedBy>pzyxo fura</cp:lastModifiedBy>
  <cp:revision>364</cp:revision>
  <dcterms:modified xsi:type="dcterms:W3CDTF">2024-01-04T07:01:53Z</dcterms:modified>
</cp:coreProperties>
</file>