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67" r:id="rId6"/>
    <p:sldId id="270" r:id="rId7"/>
    <p:sldId id="273" r:id="rId8"/>
    <p:sldId id="289" r:id="rId9"/>
    <p:sldId id="290" r:id="rId10"/>
    <p:sldId id="291" r:id="rId11"/>
    <p:sldId id="292" r:id="rId12"/>
    <p:sldId id="28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6BB7"/>
    <a:srgbClr val="173376"/>
    <a:srgbClr val="E4E4E4"/>
    <a:srgbClr val="134098"/>
    <a:srgbClr val="003064"/>
    <a:srgbClr val="0058B0"/>
    <a:srgbClr val="003366"/>
    <a:srgbClr val="52B0C5"/>
    <a:srgbClr val="005178"/>
    <a:srgbClr val="94C5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72" autoAdjust="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6" d="100"/>
        <a:sy n="3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5DBC6-38D0-498A-8F0B-8BC9AF8263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DF715-C661-4A4B-BB5A-CE67FF75319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831D-0604-41F7-A337-F1AC1257C2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C72-BA51-437E-8D85-A7DD916C43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831D-0604-41F7-A337-F1AC1257C2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C72-BA51-437E-8D85-A7DD916C43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831D-0604-41F7-A337-F1AC1257C2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C72-BA51-437E-8D85-A7DD916C43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831D-0604-41F7-A337-F1AC1257C2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C72-BA51-437E-8D85-A7DD916C43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831D-0604-41F7-A337-F1AC1257C2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C72-BA51-437E-8D85-A7DD916C43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831D-0604-41F7-A337-F1AC1257C2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C72-BA51-437E-8D85-A7DD916C43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831D-0604-41F7-A337-F1AC1257C2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C72-BA51-437E-8D85-A7DD916C43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831D-0604-41F7-A337-F1AC1257C2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C72-BA51-437E-8D85-A7DD916C43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831D-0604-41F7-A337-F1AC1257C2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C72-BA51-437E-8D85-A7DD916C43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831D-0604-41F7-A337-F1AC1257C2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C72-BA51-437E-8D85-A7DD916C43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831D-0604-41F7-A337-F1AC1257C2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C72-BA51-437E-8D85-A7DD916C43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D831D-0604-41F7-A337-F1AC1257C2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4AC72-BA51-437E-8D85-A7DD916C43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073085" y="2441444"/>
            <a:ext cx="100458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基于事件驱动的游戏服务器</a:t>
            </a:r>
            <a:endParaRPr lang="zh-CN" altLang="en-US" sz="4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80472" y="3457107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蔡智立</a:t>
            </a:r>
            <a:endParaRPr lang="zh-CN" altLang="en-US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0" y="4862946"/>
            <a:ext cx="12192000" cy="1995054"/>
          </a:xfrm>
          <a:prstGeom prst="rect">
            <a:avLst/>
          </a:prstGeom>
          <a:pattFill prst="sphere">
            <a:fgClr>
              <a:schemeClr val="accent1">
                <a:lumMod val="50000"/>
              </a:schemeClr>
            </a:fgClr>
            <a:bgClr>
              <a:schemeClr val="accent1"/>
            </a:bgClr>
          </a:patt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 bwMode="auto">
          <a:xfrm>
            <a:off x="0" y="4507050"/>
            <a:ext cx="12192000" cy="355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0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2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37396 3.7037E-7 " pathEditMode="relative" rAng="0" ptsTypes="AA">
                                      <p:cBhvr>
                                        <p:cTn id="30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98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7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2" grpId="2"/>
      <p:bldP spid="14" grpId="0"/>
      <p:bldP spid="14" grpId="1"/>
      <p:bldP spid="14" grpId="2"/>
      <p:bldP spid="3" grpId="0" animBg="1"/>
      <p:bldP spid="3" grpId="1" animBg="1"/>
      <p:bldP spid="16" grpId="0" animBg="1"/>
      <p:bldP spid="16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422723" y="1971891"/>
            <a:ext cx="5346554" cy="1107988"/>
          </a:xfrm>
          <a:prstGeom prst="rect">
            <a:avLst/>
          </a:prstGeom>
        </p:spPr>
        <p:txBody>
          <a:bodyPr wrap="square" lIns="91432" tIns="45716" rIns="91432" bIns="45716" anchor="t">
            <a:spAutoFit/>
          </a:bodyPr>
          <a:lstStyle/>
          <a:p>
            <a:pPr algn="ctr" fontAlgn="ctr"/>
            <a:r>
              <a:rPr lang="en-US" altLang="zh-CN" sz="6600" b="1" spc="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6600" b="1" spc="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0" y="4862946"/>
            <a:ext cx="12192000" cy="1995054"/>
          </a:xfrm>
          <a:prstGeom prst="rect">
            <a:avLst/>
          </a:prstGeom>
          <a:pattFill prst="sphere">
            <a:fgClr>
              <a:schemeClr val="accent1">
                <a:lumMod val="50000"/>
              </a:schemeClr>
            </a:fgClr>
            <a:bgClr>
              <a:schemeClr val="accent1"/>
            </a:bgClr>
          </a:patt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0" y="4507050"/>
            <a:ext cx="12192000" cy="355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37396 3.7037E-7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98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/>
      <p:bldP spid="6" grpId="1" animBg="1"/>
      <p:bldP spid="7" grpId="0" animBg="1"/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67126" y="261895"/>
            <a:ext cx="32883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Impact" panose="020B0806030902050204" pitchFamily="34" charset="0"/>
              </a:rPr>
              <a:t>主要结构图</a:t>
            </a:r>
            <a:endParaRPr lang="zh-CN" altLang="en-US" sz="2800" b="1" kern="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1" y="307505"/>
            <a:ext cx="216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 bwMode="auto">
          <a:xfrm>
            <a:off x="220646" y="307505"/>
            <a:ext cx="216000" cy="4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568" y="739505"/>
            <a:ext cx="4001089" cy="5915123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-0.00013 0.10741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37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11111E-6 L -3.125E-6 -0.12477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5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11111E-6 L 0.12148 1.11111E-6 " pathEditMode="relative" rAng="0" ptsTypes="AA">
                                      <p:cBhvr>
                                        <p:cTn id="25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2" grpId="0" animBg="1"/>
      <p:bldP spid="82" grpId="1" animBg="1"/>
      <p:bldP spid="85" grpId="0" animBg="1"/>
      <p:bldP spid="8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3"/>
          <p:cNvSpPr>
            <a:spLocks noChangeArrowheads="1"/>
          </p:cNvSpPr>
          <p:nvPr/>
        </p:nvSpPr>
        <p:spPr bwMode="auto">
          <a:xfrm>
            <a:off x="467126" y="261895"/>
            <a:ext cx="47698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Impact" panose="020B0806030902050204" pitchFamily="34" charset="0"/>
              </a:rPr>
              <a:t>Input</a:t>
            </a:r>
            <a:endParaRPr lang="zh-CN" altLang="en-US" sz="2800" b="1" kern="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Impact" panose="020B0806030902050204" pitchFamily="34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1" y="307505"/>
            <a:ext cx="216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 bwMode="auto">
          <a:xfrm>
            <a:off x="220646" y="307505"/>
            <a:ext cx="216000" cy="4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/>
          </a:p>
        </p:txBody>
      </p:sp>
      <p:pic>
        <p:nvPicPr>
          <p:cNvPr id="2" name="图片 1" descr="inp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5700" y="784860"/>
            <a:ext cx="4609465" cy="602869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-0.00013 0.10741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37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11111E-6 L -3.125E-6 -0.12477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5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0.12149 1.11111E-6 " pathEditMode="relative" rAng="0" ptsTypes="AA">
                                      <p:cBhvr>
                                        <p:cTn id="25" dur="1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3" grpId="1"/>
      <p:bldP spid="44" grpId="0" animBg="1"/>
      <p:bldP spid="44" grpId="1" animBg="1"/>
      <p:bldP spid="45" grpId="0" animBg="1"/>
      <p:bldP spid="4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3"/>
          <p:cNvSpPr>
            <a:spLocks noChangeArrowheads="1"/>
          </p:cNvSpPr>
          <p:nvPr/>
        </p:nvSpPr>
        <p:spPr bwMode="auto">
          <a:xfrm>
            <a:off x="467126" y="261895"/>
            <a:ext cx="32883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Impact" panose="020B0806030902050204" pitchFamily="34" charset="0"/>
              </a:rPr>
              <a:t>Output</a:t>
            </a:r>
            <a:endParaRPr lang="zh-CN" altLang="en-US" sz="2800" b="1" kern="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Impact" panose="020B0806030902050204" pitchFamily="34" charset="0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1" y="307505"/>
            <a:ext cx="216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 bwMode="auto">
          <a:xfrm>
            <a:off x="220646" y="307505"/>
            <a:ext cx="216000" cy="4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/>
          </a:p>
        </p:txBody>
      </p:sp>
      <p:pic>
        <p:nvPicPr>
          <p:cNvPr id="2" name="图片 1" descr="outp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4195" y="739140"/>
            <a:ext cx="3295015" cy="598106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-0.00013 0.10741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37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11111E-6 L -3.125E-6 -0.12477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5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11111E-6 L 0.12148 1.11111E-6 " pathEditMode="relative" rAng="0" ptsTypes="AA">
                                      <p:cBhvr>
                                        <p:cTn id="25" dur="1000" spd="-10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1" grpId="1"/>
      <p:bldP spid="82" grpId="0" animBg="1"/>
      <p:bldP spid="82" grpId="1" animBg="1"/>
      <p:bldP spid="83" grpId="0" animBg="1"/>
      <p:bldP spid="8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467126" y="261895"/>
            <a:ext cx="32883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Impact" panose="020B0806030902050204" pitchFamily="34" charset="0"/>
              </a:rPr>
              <a:t>Buffer</a:t>
            </a:r>
            <a:endParaRPr lang="zh-CN" altLang="en-US" sz="2800" b="1" kern="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Impact" panose="020B080603090205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" y="307505"/>
            <a:ext cx="216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 bwMode="auto">
          <a:xfrm>
            <a:off x="220646" y="307505"/>
            <a:ext cx="216000" cy="4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5040" y="1945273"/>
            <a:ext cx="6562725" cy="303847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-0.00013 0.10741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37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11111E-6 L -3.125E-6 -0.12477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5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11111E-6 L 0.12148 1.11111E-6 " pathEditMode="relative" rAng="0" ptsTypes="AA">
                                      <p:cBhvr>
                                        <p:cTn id="25" dur="1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5" grpId="0" animBg="1"/>
      <p:bldP spid="25" grpId="1" animBg="1"/>
      <p:bldP spid="26" grpId="0" animBg="1"/>
      <p:bldP spid="2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467126" y="261895"/>
            <a:ext cx="32883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Impact" panose="020B0806030902050204" pitchFamily="34" charset="0"/>
              </a:rPr>
              <a:t>九宫格</a:t>
            </a:r>
            <a:endParaRPr lang="zh-CN" altLang="en-US" sz="2800" b="1" kern="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Impact" panose="020B080603090205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" y="307505"/>
            <a:ext cx="216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 bwMode="auto">
          <a:xfrm>
            <a:off x="220646" y="307505"/>
            <a:ext cx="216000" cy="4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4548" y="1150177"/>
            <a:ext cx="3471169" cy="3331256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22944" y="1145377"/>
          <a:ext cx="391604" cy="3336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604"/>
              </a:tblGrid>
              <a:tr h="417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7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T>
                      <a:noFill/>
                    </a:lnT>
                  </a:tcPr>
                </a:tc>
              </a:tr>
              <a:tr h="417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417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417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417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417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417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314547" y="790692"/>
          <a:ext cx="34711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896"/>
                <a:gridCol w="433896"/>
                <a:gridCol w="433896"/>
                <a:gridCol w="433896"/>
                <a:gridCol w="433896"/>
                <a:gridCol w="433896"/>
                <a:gridCol w="433896"/>
                <a:gridCol w="4338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-0.00013 0.10741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37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11111E-6 L -3.125E-6 -0.12477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5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11111E-6 L 0.12148 1.11111E-6 " pathEditMode="relative" rAng="0" ptsTypes="AA">
                                      <p:cBhvr>
                                        <p:cTn id="25" dur="1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5" grpId="0" animBg="1"/>
      <p:bldP spid="25" grpId="1" animBg="1"/>
      <p:bldP spid="26" grpId="0" animBg="1"/>
      <p:bldP spid="2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467126" y="261895"/>
            <a:ext cx="32883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Impact" panose="020B0806030902050204" pitchFamily="34" charset="0"/>
              </a:rPr>
              <a:t>九宫格</a:t>
            </a:r>
            <a:endParaRPr lang="zh-CN" altLang="en-US" sz="2800" b="1" kern="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Impact" panose="020B0806030902050204" pitchFamily="34" charset="0"/>
            </a:endParaRPr>
          </a:p>
          <a:p>
            <a:endParaRPr lang="zh-CN" altLang="en-US" sz="2800" b="1" kern="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Impact" panose="020B080603090205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" y="307505"/>
            <a:ext cx="216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 bwMode="auto">
          <a:xfrm>
            <a:off x="220646" y="307505"/>
            <a:ext cx="216000" cy="4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4548" y="1150177"/>
            <a:ext cx="3471169" cy="333125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547" y="1150177"/>
            <a:ext cx="3471169" cy="3331256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922944" y="1145377"/>
          <a:ext cx="391604" cy="3336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604"/>
              </a:tblGrid>
              <a:tr h="417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7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T>
                      <a:noFill/>
                    </a:lnT>
                  </a:tcPr>
                </a:tc>
              </a:tr>
              <a:tr h="417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417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417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417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417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417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314547" y="790692"/>
          <a:ext cx="34711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896"/>
                <a:gridCol w="433896"/>
                <a:gridCol w="433896"/>
                <a:gridCol w="433896"/>
                <a:gridCol w="433896"/>
                <a:gridCol w="433896"/>
                <a:gridCol w="433896"/>
                <a:gridCol w="4338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467126" y="261895"/>
            <a:ext cx="32883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Impact" panose="020B0806030902050204" pitchFamily="34" charset="0"/>
              </a:rPr>
              <a:t>九宫格</a:t>
            </a:r>
            <a:endParaRPr lang="zh-CN" altLang="en-US" sz="2800" b="1" kern="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Impact" panose="020B080603090205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" y="307505"/>
            <a:ext cx="216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 bwMode="auto">
          <a:xfrm>
            <a:off x="220646" y="307505"/>
            <a:ext cx="216000" cy="4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4548" y="1150177"/>
            <a:ext cx="3471169" cy="333125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547" y="1150177"/>
            <a:ext cx="3471169" cy="33312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545" y="1150177"/>
            <a:ext cx="3471169" cy="3331256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922944" y="1145377"/>
          <a:ext cx="391604" cy="3336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604"/>
              </a:tblGrid>
              <a:tr h="417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7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T>
                      <a:noFill/>
                    </a:lnT>
                  </a:tcPr>
                </a:tc>
              </a:tr>
              <a:tr h="417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417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417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417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417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417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314547" y="790692"/>
          <a:ext cx="34711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896"/>
                <a:gridCol w="433896"/>
                <a:gridCol w="433896"/>
                <a:gridCol w="433896"/>
                <a:gridCol w="433896"/>
                <a:gridCol w="433896"/>
                <a:gridCol w="433896"/>
                <a:gridCol w="4338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467126" y="261895"/>
            <a:ext cx="32883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Impact" panose="020B0806030902050204" pitchFamily="34" charset="0"/>
              </a:rPr>
              <a:t>时间轮</a:t>
            </a:r>
            <a:endParaRPr lang="zh-CN" altLang="en-US" sz="2800" b="1" kern="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Impact" panose="020B080603090205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" y="307505"/>
            <a:ext cx="216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 bwMode="auto">
          <a:xfrm>
            <a:off x="220646" y="307505"/>
            <a:ext cx="216000" cy="4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8001" y="1278384"/>
            <a:ext cx="38702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Tv  : Max = 256 (1 &lt;&lt; 8)</a:t>
            </a:r>
            <a:endParaRPr lang="en-US" altLang="zh-CN" dirty="0"/>
          </a:p>
          <a:p>
            <a:r>
              <a:rPr lang="en-US" altLang="zh-CN" dirty="0"/>
              <a:t>Tv1: Max = 256 * 64 (1 &lt;&lt; (8 + 6))</a:t>
            </a:r>
            <a:endParaRPr lang="en-US" altLang="zh-CN" dirty="0"/>
          </a:p>
          <a:p>
            <a:r>
              <a:rPr lang="en-US" altLang="zh-CN" dirty="0"/>
              <a:t>Tv2: Max = 256 * 64^2 (1 &lt;&lt; (8 + 2 * 6))</a:t>
            </a:r>
            <a:endParaRPr lang="en-US" altLang="zh-CN" dirty="0"/>
          </a:p>
          <a:p>
            <a:r>
              <a:rPr lang="en-US" altLang="zh-CN" dirty="0"/>
              <a:t>Tv3: Max = 256 * 64^3 (1 &lt;&lt; (8 + 3 * 6))</a:t>
            </a:r>
            <a:endParaRPr lang="en-US" altLang="zh-CN" dirty="0"/>
          </a:p>
          <a:p>
            <a:r>
              <a:rPr lang="en-US" altLang="zh-CN" dirty="0"/>
              <a:t>Tv4: Max = 256 * 64^4 (1 &lt;&lt; (8 + 4 * 6))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16001" y="3764132"/>
            <a:ext cx="34399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clk</a:t>
            </a:r>
            <a:r>
              <a:rPr lang="en-US" altLang="zh-CN" dirty="0"/>
              <a:t> = 100000;</a:t>
            </a:r>
            <a:endParaRPr lang="en-US" altLang="zh-CN" dirty="0"/>
          </a:p>
          <a:p>
            <a:r>
              <a:rPr lang="en-US" altLang="zh-CN" dirty="0" err="1"/>
              <a:t>Tv_clk</a:t>
            </a:r>
            <a:r>
              <a:rPr lang="en-US" altLang="zh-CN" dirty="0"/>
              <a:t> = </a:t>
            </a:r>
            <a:r>
              <a:rPr lang="en-US" altLang="zh-CN" dirty="0" err="1"/>
              <a:t>clk</a:t>
            </a:r>
            <a:r>
              <a:rPr lang="en-US" altLang="zh-CN" dirty="0"/>
              <a:t> % 256 = 160;</a:t>
            </a:r>
            <a:endParaRPr lang="en-US" altLang="zh-CN" dirty="0"/>
          </a:p>
          <a:p>
            <a:r>
              <a:rPr lang="en-US" altLang="zh-CN" dirty="0"/>
              <a:t>Tv1_clk = (</a:t>
            </a:r>
            <a:r>
              <a:rPr lang="en-US" altLang="zh-CN" dirty="0" err="1"/>
              <a:t>clk</a:t>
            </a:r>
            <a:r>
              <a:rPr lang="en-US" altLang="zh-CN" dirty="0"/>
              <a:t> / </a:t>
            </a:r>
            <a:r>
              <a:rPr lang="en-US" altLang="zh-CN" dirty="0" err="1"/>
              <a:t>Tv_Max</a:t>
            </a:r>
            <a:r>
              <a:rPr lang="en-US" altLang="zh-CN" dirty="0"/>
              <a:t>) % 64 = 6;</a:t>
            </a:r>
            <a:endParaRPr lang="en-US" altLang="zh-CN" dirty="0"/>
          </a:p>
          <a:p>
            <a:r>
              <a:rPr lang="en-US" altLang="zh-CN" dirty="0"/>
              <a:t>Tv2_clk = (</a:t>
            </a:r>
            <a:r>
              <a:rPr lang="en-US" altLang="zh-CN" dirty="0" err="1"/>
              <a:t>clk</a:t>
            </a:r>
            <a:r>
              <a:rPr lang="en-US" altLang="zh-CN" dirty="0"/>
              <a:t> / Tv1_Max) % 64 = 6;</a:t>
            </a:r>
            <a:endParaRPr lang="en-US" altLang="zh-CN" dirty="0"/>
          </a:p>
          <a:p>
            <a:r>
              <a:rPr lang="en-US" altLang="zh-CN" dirty="0"/>
              <a:t>Tv3_clk = (</a:t>
            </a:r>
            <a:r>
              <a:rPr lang="en-US" altLang="zh-CN" dirty="0" err="1"/>
              <a:t>clk</a:t>
            </a:r>
            <a:r>
              <a:rPr lang="en-US" altLang="zh-CN" dirty="0"/>
              <a:t> / Tv2_Max) % 64 = 0;</a:t>
            </a:r>
            <a:endParaRPr lang="en-US" altLang="zh-CN" dirty="0"/>
          </a:p>
          <a:p>
            <a:r>
              <a:rPr lang="en-US" altLang="zh-CN" dirty="0"/>
              <a:t>Tv4_clk = (</a:t>
            </a:r>
            <a:r>
              <a:rPr lang="en-US" altLang="zh-CN" dirty="0" err="1"/>
              <a:t>clk</a:t>
            </a:r>
            <a:r>
              <a:rPr lang="en-US" altLang="zh-CN" dirty="0"/>
              <a:t> / Tv3_Max) % 64 = 0;</a:t>
            </a:r>
            <a:endParaRPr lang="en-US" alt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8291" y="1198577"/>
            <a:ext cx="7984998" cy="48994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262626"/>
      </a:dk1>
      <a:lt1>
        <a:sysClr val="window" lastClr="FFFFFF"/>
      </a:lt1>
      <a:dk2>
        <a:srgbClr val="003366"/>
      </a:dk2>
      <a:lt2>
        <a:srgbClr val="FFFFFF"/>
      </a:lt2>
      <a:accent1>
        <a:srgbClr val="003366"/>
      </a:accent1>
      <a:accent2>
        <a:srgbClr val="52B0C5"/>
      </a:accent2>
      <a:accent3>
        <a:srgbClr val="003366"/>
      </a:accent3>
      <a:accent4>
        <a:srgbClr val="52B0C5"/>
      </a:accent4>
      <a:accent5>
        <a:srgbClr val="003366"/>
      </a:accent5>
      <a:accent6>
        <a:srgbClr val="80808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>
          <a:outerShdw blurRad="203200" dist="152400" dir="2700000" algn="tl" rotWithShape="0">
            <a:prstClr val="black">
              <a:alpha val="60000"/>
            </a:prstClr>
          </a:outerShdw>
        </a:effectLst>
      </a:spPr>
      <a:bodyPr vert="horz" wrap="square" lIns="91440" tIns="45720" rIns="91440" bIns="45720" numCol="1" anchor="t" anchorCtr="0" compatLnSpc="1">
        <a:noAutofit/>
      </a:bodyPr>
      <a:lstStyle>
        <a:defPPr algn="ctr">
          <a:defRPr>
            <a:solidFill>
              <a:srgbClr val="262626"/>
            </a:solidFill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</Words>
  <Application>WPS 演示</Application>
  <PresentationFormat>宽屏</PresentationFormat>
  <Paragraphs>132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Times New Roman</vt:lpstr>
      <vt:lpstr>Impact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888</dc:title>
  <dc:creator>huilin</dc:creator>
  <cp:lastModifiedBy>test</cp:lastModifiedBy>
  <cp:revision>503</cp:revision>
  <dcterms:created xsi:type="dcterms:W3CDTF">2016-06-07T09:36:00Z</dcterms:created>
  <dcterms:modified xsi:type="dcterms:W3CDTF">2017-10-19T02:30:30Z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