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2" r:id="rId10"/>
    <p:sldId id="264" r:id="rId11"/>
    <p:sldId id="265" r:id="rId12"/>
    <p:sldId id="269" r:id="rId13"/>
    <p:sldId id="270" r:id="rId14"/>
    <p:sldId id="271" r:id="rId15"/>
    <p:sldId id="273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39EADE-5216-DF4F-99D2-AACD096BE422}">
          <p14:sldIdLst>
            <p14:sldId id="256"/>
            <p14:sldId id="257"/>
            <p14:sldId id="258"/>
            <p14:sldId id="259"/>
          </p14:sldIdLst>
        </p14:section>
        <p14:section name="Untitled Section" id="{3E74BBA0-C5D3-7349-A366-1D5035C8F38C}">
          <p14:sldIdLst>
            <p14:sldId id="260"/>
            <p14:sldId id="261"/>
            <p14:sldId id="263"/>
            <p14:sldId id="262"/>
            <p14:sldId id="272"/>
            <p14:sldId id="264"/>
            <p14:sldId id="265"/>
            <p14:sldId id="269"/>
            <p14:sldId id="270"/>
            <p14:sldId id="271"/>
            <p14:sldId id="273"/>
            <p14:sldId id="2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uangdi ZHU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3211A-CB73-AA41-B3FB-6DCD3077B9E6}" type="datetimeFigureOut">
              <a:rPr lang="en-US" smtClean="0"/>
              <a:t>31/12/2014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028D-6F4A-BC48-A758-27CF096B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RDMA is the ability of accessing( i.e. reading from or writing to) on a remote machine without interrupting the processing of CPU(s) on that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9028D-6F4A-BC48-A758-27CF096B8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31/12/2014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mamojo.com/2014/03/31/remote-direct-memory-access-rdma" TargetMode="External"/><Relationship Id="rId4" Type="http://schemas.openxmlformats.org/officeDocument/2006/relationships/hyperlink" Target="http://www.rdmamojo.com/2014/09/20/working-rdma-redhatcentos-6/" TargetMode="External"/><Relationship Id="rId5" Type="http://schemas.openxmlformats.org/officeDocument/2006/relationships/hyperlink" Target="http://www.mellanox.com/related-docs/whitepapers/RDMA_Performance_in_Virtual_Machines_using_QDR_InfiniBand_on_VMware_vSphere5.pdf" TargetMode="External"/><Relationship Id="rId6" Type="http://schemas.openxmlformats.org/officeDocument/2006/relationships/hyperlink" Target="https://software.intel.com/en-us/articles/access-to-infiniband-from-linux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copy.wordpress.com/2010/10/08/quick-concepts-part-1-%E2%80%93-introduction-to-rdma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8661"/>
            <a:ext cx="7772400" cy="4267200"/>
          </a:xfrm>
        </p:spPr>
        <p:txBody>
          <a:bodyPr/>
          <a:lstStyle/>
          <a:p>
            <a:r>
              <a:rPr lang="en-US" sz="6000" dirty="0" smtClean="0"/>
              <a:t>Implementation of RDMA over Ethernet</a:t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2999"/>
            <a:ext cx="6400800" cy="155473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/>
              <a:t>       Student:                    Zhuangdi </a:t>
            </a:r>
            <a:r>
              <a:rPr lang="en-US" dirty="0" smtClean="0"/>
              <a:t>Zhu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Mentors</a:t>
            </a:r>
            <a:r>
              <a:rPr lang="en-US" dirty="0" smtClean="0"/>
              <a:t>: </a:t>
            </a:r>
            <a:r>
              <a:rPr lang="en-US" dirty="0" smtClean="0"/>
              <a:t>Kun Zhang          </a:t>
            </a:r>
            <a:r>
              <a:rPr lang="en-US" dirty="0" smtClean="0"/>
              <a:t>Alex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99" y="1204651"/>
            <a:ext cx="1615861" cy="1139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Testing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</a:t>
            </a:r>
            <a:r>
              <a:rPr lang="en-US" altLang="zh-CN" sz="1800" dirty="0" smtClean="0"/>
              <a:t>MacBook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severs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System: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zh-CN" altLang="en-US" sz="1800" dirty="0"/>
              <a:t> </a:t>
            </a:r>
            <a:r>
              <a:rPr lang="en-US" altLang="zh-CN" sz="1800" dirty="0" err="1"/>
              <a:t>CentOS</a:t>
            </a:r>
            <a:r>
              <a:rPr lang="zh-CN" altLang="en-US" sz="1800" dirty="0"/>
              <a:t> </a:t>
            </a:r>
            <a:r>
              <a:rPr lang="en-US" altLang="zh-CN" sz="1800" dirty="0"/>
              <a:t>6.5/</a:t>
            </a:r>
            <a:r>
              <a:rPr lang="en-US" altLang="zh-CN" sz="1800" dirty="0" smtClean="0"/>
              <a:t>6.6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dirty="0" smtClean="0"/>
              <a:t>Software</a:t>
            </a:r>
            <a:r>
              <a:rPr lang="en-US" altLang="zh-CN" dirty="0" smtClean="0"/>
              <a:t>/Drivers: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sz="1800" dirty="0"/>
              <a:t>Open Fabrics Alliance OFED(</a:t>
            </a:r>
            <a:r>
              <a:rPr lang="en-US" sz="1800" dirty="0" smtClean="0"/>
              <a:t>3.1</a:t>
            </a:r>
            <a:r>
              <a:rPr lang="en-US" altLang="zh-CN" sz="1800" dirty="0" smtClean="0"/>
              <a:t>2/</a:t>
            </a:r>
            <a:r>
              <a:rPr lang="en-US" sz="1800" dirty="0" smtClean="0"/>
              <a:t>3.5</a:t>
            </a:r>
            <a:r>
              <a:rPr lang="en-US" sz="18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29" y="2930455"/>
            <a:ext cx="2343867" cy="1023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259" y="3832436"/>
            <a:ext cx="1405177" cy="140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6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technology</a:t>
            </a:r>
            <a:r>
              <a:rPr lang="zh-CN" altLang="en-US" dirty="0"/>
              <a:t>: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RDMA(</a:t>
            </a:r>
            <a:r>
              <a:rPr lang="en-US" altLang="zh-CN" dirty="0" err="1" smtClean="0"/>
              <a:t>RoCE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iWARP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IfiniBand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TCP.</a:t>
            </a:r>
          </a:p>
          <a:p>
            <a:r>
              <a:rPr lang="en-US" dirty="0" smtClean="0"/>
              <a:t>Install</a:t>
            </a:r>
            <a:r>
              <a:rPr lang="en-US" dirty="0"/>
              <a:t>, configure &amp; run minimal services on test nodes to</a:t>
            </a:r>
            <a:r>
              <a:rPr lang="zh-CN" altLang="en-US" dirty="0"/>
              <a:t> </a:t>
            </a:r>
            <a:r>
              <a:rPr lang="en-US" dirty="0"/>
              <a:t>maximize machine </a:t>
            </a:r>
            <a:r>
              <a:rPr lang="en-US" dirty="0" smtClean="0"/>
              <a:t>performance</a:t>
            </a:r>
            <a:r>
              <a:rPr lang="zh-CN" altLang="en-US" dirty="0"/>
              <a:t>.</a:t>
            </a:r>
            <a:endParaRPr lang="en-US" dirty="0" smtClean="0"/>
          </a:p>
          <a:p>
            <a:r>
              <a:rPr lang="en-US" dirty="0"/>
              <a:t>Directly connect nodes to maximize network performance</a:t>
            </a:r>
            <a:r>
              <a:rPr lang="en-US" dirty="0" smtClean="0"/>
              <a:t>.</a:t>
            </a:r>
          </a:p>
          <a:p>
            <a:r>
              <a:rPr lang="en-US" dirty="0"/>
              <a:t>Acquire latency </a:t>
            </a:r>
            <a:r>
              <a:rPr lang="en-US" dirty="0" smtClean="0"/>
              <a:t>benchmarks</a:t>
            </a:r>
          </a:p>
          <a:p>
            <a:r>
              <a:rPr lang="en-US" dirty="0"/>
              <a:t>Acquire bandwidth </a:t>
            </a:r>
            <a:r>
              <a:rPr lang="en-US" dirty="0" smtClean="0"/>
              <a:t>benchmarks</a:t>
            </a:r>
          </a:p>
          <a:p>
            <a:r>
              <a:rPr lang="en-US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</a:t>
            </a:r>
            <a:r>
              <a:rPr lang="zh-CN" altLang="en-US" dirty="0" smtClean="0"/>
              <a:t> 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VM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steps.</a:t>
            </a:r>
          </a:p>
          <a:p>
            <a:r>
              <a:rPr lang="en-US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guest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VMs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3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I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list:</a:t>
            </a:r>
          </a:p>
          <a:p>
            <a:pPr>
              <a:buFont typeface="Zapf Dingbats" charset="0"/>
              <a:buChar char=" "/>
            </a:pPr>
            <a:r>
              <a:rPr 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smtClean="0"/>
              <a:t>Accelerating </a:t>
            </a:r>
            <a:r>
              <a:rPr lang="en-US" sz="1600" dirty="0"/>
              <a:t>Spark with RDMA for Big Data Processing: Early Experiences</a:t>
            </a:r>
          </a:p>
          <a:p>
            <a:pPr>
              <a:buFont typeface="Zapf Dingbats" charset="0"/>
              <a:buChar char=" "/>
            </a:pPr>
            <a:r>
              <a:rPr 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smtClean="0"/>
              <a:t>IBM </a:t>
            </a:r>
            <a:r>
              <a:rPr lang="en-US" sz="1600" dirty="0"/>
              <a:t>Zurich </a:t>
            </a:r>
            <a:r>
              <a:rPr lang="en-US" sz="1600" dirty="0" smtClean="0"/>
              <a:t>– RDMA</a:t>
            </a:r>
          </a:p>
          <a:p>
            <a:pPr>
              <a:buFont typeface="Zapf Dingbats" charset="0"/>
              <a:buChar char=" "/>
            </a:pPr>
            <a:r>
              <a:rPr 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RDMA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    </a:t>
            </a:r>
            <a:r>
              <a:rPr 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smtClean="0"/>
              <a:t>Accelerating </a:t>
            </a:r>
            <a:r>
              <a:rPr lang="en-US" sz="1600" dirty="0"/>
              <a:t>Big Data with RDMA solutions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    </a:t>
            </a:r>
            <a:r>
              <a:rPr 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smtClean="0"/>
              <a:t>Features</a:t>
            </a:r>
            <a:r>
              <a:rPr lang="en-US" sz="1600" dirty="0"/>
              <a:t>/</a:t>
            </a:r>
            <a:r>
              <a:rPr lang="en-US" sz="1600" dirty="0" err="1"/>
              <a:t>RDMALiveMigration</a:t>
            </a:r>
            <a:r>
              <a:rPr lang="en-US" sz="1600" dirty="0"/>
              <a:t> - </a:t>
            </a:r>
            <a:r>
              <a:rPr lang="en-US" sz="1600" dirty="0" smtClean="0"/>
              <a:t>QEMU</a:t>
            </a:r>
            <a:endParaRPr lang="en-US" sz="1600" dirty="0"/>
          </a:p>
          <a:p>
            <a:pPr marL="0" indent="0">
              <a:buNone/>
            </a:pP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    </a:t>
            </a:r>
            <a:r>
              <a:rPr 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smtClean="0"/>
              <a:t>RDMA </a:t>
            </a:r>
            <a:r>
              <a:rPr lang="en-US" sz="1600" dirty="0"/>
              <a:t>Consortium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8221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 I have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  <a:endParaRPr lang="en-US" dirty="0" smtClean="0"/>
          </a:p>
          <a:p>
            <a:pPr marL="0" indent="0">
              <a:buNone/>
            </a:pP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    </a:t>
            </a:r>
            <a:r>
              <a:rPr lang="en-US" altLang="zh-CN" sz="1600" dirty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altLang="zh-CN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smtClean="0"/>
              <a:t>RFC5532 </a:t>
            </a:r>
            <a:r>
              <a:rPr lang="en-US" sz="1600" dirty="0"/>
              <a:t>- Network File System (NFS) Remote Direct Memory Access (RDMA) </a:t>
            </a:r>
            <a:r>
              <a:rPr lang="zh-CN" altLang="en-US" sz="1600" dirty="0" smtClean="0"/>
              <a:t>        </a:t>
            </a:r>
            <a:r>
              <a:rPr lang="zh-CN" altLang="zh-CN" sz="1600" dirty="0"/>
              <a:t> </a:t>
            </a:r>
            <a:r>
              <a:rPr lang="zh-CN" altLang="en-US" sz="1600" dirty="0" smtClean="0"/>
              <a:t>     </a:t>
            </a:r>
            <a:r>
              <a:rPr lang="en-US" sz="1600" dirty="0" smtClean="0"/>
              <a:t>Problem </a:t>
            </a:r>
            <a:r>
              <a:rPr lang="en-US" sz="1600" dirty="0"/>
              <a:t>Statement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    </a:t>
            </a:r>
            <a:r>
              <a:rPr lang="en-US" altLang="zh-CN" sz="1600" dirty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altLang="zh-CN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smtClean="0"/>
              <a:t>RFC5041 </a:t>
            </a:r>
            <a:r>
              <a:rPr lang="en-US" sz="1600" dirty="0"/>
              <a:t>- Direct Data Placement over Reliable Transports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    </a:t>
            </a:r>
            <a:r>
              <a:rPr 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smtClean="0"/>
              <a:t>RFC5042 </a:t>
            </a:r>
            <a:r>
              <a:rPr lang="en-US" sz="1600" dirty="0"/>
              <a:t>- Direct Data Placement Protocol (DDP) / Remote Direct Memory Access Protocol (RDMAP) Security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    </a:t>
            </a:r>
            <a:r>
              <a:rPr 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smtClean="0"/>
              <a:t>RFC5040 </a:t>
            </a:r>
            <a:r>
              <a:rPr lang="en-US" sz="1600" dirty="0"/>
              <a:t>- A Remote Direct Memory Access Protocol Specification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    </a:t>
            </a:r>
            <a:r>
              <a:rPr lang="en-US" altLang="zh-CN" sz="1600" dirty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altLang="zh-CN" sz="1600" dirty="0" smtClean="0">
                <a:latin typeface="Zapf Dingbats"/>
                <a:ea typeface="Zapf Dingbats"/>
                <a:cs typeface="Zapf Dingbats"/>
                <a:sym typeface="Zapf Dingbats"/>
              </a:rPr>
              <a:t>  </a:t>
            </a:r>
            <a:r>
              <a:rPr lang="zh-CN" altLang="en-US" sz="1600" dirty="0" smtClean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600" dirty="0" smtClean="0"/>
              <a:t>RFC7146 </a:t>
            </a:r>
            <a:r>
              <a:rPr lang="en-US" sz="1600" dirty="0"/>
              <a:t>- Securing Block Storage Protocols over IP: RFC 3723 Requirements Update for </a:t>
            </a:r>
            <a:r>
              <a:rPr lang="en-US" sz="1600" dirty="0" err="1"/>
              <a:t>IPsec</a:t>
            </a:r>
            <a:r>
              <a:rPr lang="en-US" sz="1600" dirty="0"/>
              <a:t> v3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5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 I have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Other</a:t>
            </a:r>
            <a:r>
              <a:rPr lang="zh-CN" altLang="en-US" dirty="0" smtClean="0"/>
              <a:t> </a:t>
            </a:r>
            <a:r>
              <a:rPr lang="en-US" dirty="0" smtClean="0"/>
              <a:t>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 smtClean="0"/>
              <a:t>Z-Copy</a:t>
            </a:r>
            <a:r>
              <a:rPr lang="zh-CN" altLang="en-US" sz="1600" dirty="0" smtClean="0"/>
              <a:t>     </a:t>
            </a:r>
            <a:r>
              <a:rPr lang="en-US" altLang="zh-CN" sz="1600" dirty="0"/>
              <a:t>Education and Sample Code for RDMA </a:t>
            </a:r>
            <a:r>
              <a:rPr lang="en-US" altLang="zh-CN" sz="1600" dirty="0" err="1" smtClean="0"/>
              <a:t>Programming</a:t>
            </a:r>
            <a:r>
              <a:rPr lang="en-US" altLang="zh-CN" sz="1600" dirty="0" err="1" smtClean="0">
                <a:hlinkClick r:id="rId2"/>
              </a:rPr>
              <a:t>http</a:t>
            </a:r>
            <a:r>
              <a:rPr lang="en-US" altLang="zh-CN" sz="1600" dirty="0">
                <a:hlinkClick r:id="rId2"/>
              </a:rPr>
              <a:t>://zcopy.wordpress.com/2010/10/08/quick-concepts-part-1-%E2%80%93-introduction-to-rdma</a:t>
            </a:r>
            <a:r>
              <a:rPr lang="en-US" altLang="zh-CN" sz="1600" dirty="0" smtClean="0">
                <a:hlinkClick r:id="rId2"/>
              </a:rPr>
              <a:t>/</a:t>
            </a:r>
            <a:endParaRPr lang="en-US" altLang="zh-CN" sz="16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1600" dirty="0" smtClean="0"/>
              <a:t>Introduction </a:t>
            </a:r>
            <a:r>
              <a:rPr lang="en-US" altLang="zh-CN" sz="1600" dirty="0"/>
              <a:t>to Remote Direct Memory Access (</a:t>
            </a:r>
            <a:r>
              <a:rPr lang="en-US" altLang="zh-CN" sz="1600" dirty="0" smtClean="0"/>
              <a:t>RDMA</a:t>
            </a:r>
            <a:r>
              <a:rPr lang="zh-CN" altLang="zh-CN" sz="1600" dirty="0"/>
              <a:t>)</a:t>
            </a:r>
            <a:r>
              <a:rPr lang="en-US" altLang="zh-CN" sz="1600" dirty="0" smtClean="0">
                <a:hlinkClick r:id="rId3"/>
              </a:rPr>
              <a:t>http</a:t>
            </a:r>
            <a:r>
              <a:rPr lang="en-US" altLang="zh-CN" sz="1600" dirty="0">
                <a:hlinkClick r:id="rId3"/>
              </a:rPr>
              <a:t>://www.rdmamojo.com/2014/03/31/remote-direct-memory-access-</a:t>
            </a:r>
            <a:r>
              <a:rPr lang="en-US" altLang="zh-CN" sz="1600" dirty="0" smtClean="0">
                <a:hlinkClick r:id="rId3"/>
              </a:rPr>
              <a:t>rdma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1600" dirty="0" smtClean="0"/>
              <a:t>3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     </a:t>
            </a:r>
            <a:r>
              <a:rPr lang="en-US" altLang="zh-CN" sz="1600" dirty="0" smtClean="0"/>
              <a:t>Working </a:t>
            </a:r>
            <a:r>
              <a:rPr lang="en-US" altLang="zh-CN" sz="1600" dirty="0"/>
              <a:t>with RDMA in </a:t>
            </a:r>
            <a:r>
              <a:rPr lang="en-US" altLang="zh-CN" sz="1600" dirty="0" err="1"/>
              <a:t>RedHat</a:t>
            </a:r>
            <a:r>
              <a:rPr lang="en-US" altLang="zh-CN" sz="1600" dirty="0"/>
              <a:t>/</a:t>
            </a:r>
            <a:r>
              <a:rPr lang="en-US" altLang="zh-CN" sz="1600" dirty="0" err="1"/>
              <a:t>CentOS</a:t>
            </a:r>
            <a:r>
              <a:rPr lang="en-US" altLang="zh-CN" sz="1600" dirty="0"/>
              <a:t> 6.</a:t>
            </a:r>
            <a:r>
              <a:rPr lang="en-US" altLang="zh-CN" sz="1600" dirty="0" smtClean="0"/>
              <a:t>*</a:t>
            </a:r>
          </a:p>
          <a:p>
            <a:pPr marL="0" indent="0">
              <a:buNone/>
            </a:pPr>
            <a:r>
              <a:rPr lang="zh-CN" altLang="en-US" sz="1600" dirty="0" smtClean="0"/>
              <a:t>   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  </a:t>
            </a:r>
            <a:r>
              <a:rPr lang="en-US" altLang="zh-CN" sz="1600" dirty="0" smtClean="0">
                <a:hlinkClick r:id="rId4"/>
              </a:rPr>
              <a:t>http</a:t>
            </a:r>
            <a:r>
              <a:rPr lang="en-US" altLang="zh-CN" sz="1600" dirty="0">
                <a:hlinkClick r:id="rId4"/>
              </a:rPr>
              <a:t>://www.rdmamojo.com/2014/09/20/working-rdma-redhatcentos-6</a:t>
            </a:r>
            <a:r>
              <a:rPr lang="en-US" altLang="zh-CN" sz="1600" dirty="0" smtClean="0">
                <a:hlinkClick r:id="rId4"/>
              </a:rPr>
              <a:t>/</a:t>
            </a:r>
            <a:endParaRPr lang="en-US" altLang="zh-CN" sz="1600" dirty="0" smtClean="0"/>
          </a:p>
          <a:p>
            <a:pPr>
              <a:buAutoNum type="arabicPeriod" startAt="4"/>
            </a:pPr>
            <a:r>
              <a:rPr lang="zh-CN" altLang="en-US" sz="1600" dirty="0" smtClean="0"/>
              <a:t>  </a:t>
            </a:r>
            <a:r>
              <a:rPr lang="en-US" altLang="zh-CN" sz="1600" dirty="0" smtClean="0"/>
              <a:t>RDMA </a:t>
            </a:r>
            <a:r>
              <a:rPr lang="en-US" altLang="zh-CN" sz="1600" dirty="0"/>
              <a:t>Performance in </a:t>
            </a:r>
            <a:r>
              <a:rPr lang="en-US" altLang="zh-CN" sz="1600" dirty="0" smtClean="0"/>
              <a:t>Virtual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Machines </a:t>
            </a:r>
            <a:r>
              <a:rPr lang="en-US" altLang="zh-CN" sz="1600" dirty="0"/>
              <a:t>using QDR </a:t>
            </a:r>
            <a:r>
              <a:rPr lang="en-US" altLang="zh-CN" sz="1600" dirty="0" err="1"/>
              <a:t>InfiniBand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on</a:t>
            </a:r>
            <a:r>
              <a:rPr lang="zh-CN" altLang="en-US" sz="1600" dirty="0" smtClean="0"/>
              <a:t> </a:t>
            </a:r>
            <a:r>
              <a:rPr lang="en-US" altLang="zh-CN" sz="1600" dirty="0" err="1" smtClean="0"/>
              <a:t>Vmware</a:t>
            </a:r>
            <a:r>
              <a:rPr lang="zh-CN" altLang="en-US" sz="1600" dirty="0" smtClean="0"/>
              <a:t>    </a:t>
            </a:r>
            <a:r>
              <a:rPr lang="en-US" altLang="zh-CN" sz="1600" dirty="0" smtClean="0">
                <a:hlinkClick r:id="rId5"/>
              </a:rPr>
              <a:t>http</a:t>
            </a:r>
            <a:r>
              <a:rPr lang="en-US" altLang="zh-CN" sz="1600" dirty="0">
                <a:hlinkClick r:id="rId5"/>
              </a:rPr>
              <a:t>://www.mellanox.com/related-docs/whitepapers/RDMA_Performance_in_Virtual_Machines_using_QDR_InfiniBand_on_VMware_vSphere5.</a:t>
            </a:r>
            <a:r>
              <a:rPr lang="en-US" altLang="zh-CN" sz="1600" dirty="0" smtClean="0">
                <a:hlinkClick r:id="rId5"/>
              </a:rPr>
              <a:t>pdf</a:t>
            </a:r>
            <a:endParaRPr lang="en-US" altLang="zh-CN" sz="1600" dirty="0" smtClean="0"/>
          </a:p>
          <a:p>
            <a:pPr>
              <a:buAutoNum type="arabicPeriod" startAt="4"/>
            </a:pPr>
            <a:r>
              <a:rPr lang="zh-CN" altLang="zh-CN" sz="1600" dirty="0"/>
              <a:t> </a:t>
            </a:r>
            <a:r>
              <a:rPr lang="en-US" altLang="zh-CN" sz="1600" dirty="0" smtClean="0"/>
              <a:t>Access </a:t>
            </a:r>
            <a:r>
              <a:rPr lang="en-US" altLang="zh-CN" sz="1600" dirty="0"/>
              <a:t>to </a:t>
            </a:r>
            <a:r>
              <a:rPr lang="en-US" altLang="zh-CN" sz="1600" dirty="0" err="1"/>
              <a:t>InfiniBand</a:t>
            </a:r>
            <a:r>
              <a:rPr lang="en-US" altLang="zh-CN" sz="1600" dirty="0"/>
              <a:t>* from Linux</a:t>
            </a:r>
            <a:r>
              <a:rPr lang="en-US" altLang="zh-CN" sz="1600" dirty="0" smtClean="0"/>
              <a:t>*</a:t>
            </a:r>
          </a:p>
          <a:p>
            <a:pPr marL="0" indent="0">
              <a:buNone/>
            </a:pPr>
            <a:r>
              <a:rPr lang="zh-CN" altLang="zh-CN" sz="1600" dirty="0"/>
              <a:t> </a:t>
            </a:r>
            <a:r>
              <a:rPr lang="zh-CN" altLang="en-US" sz="1600" dirty="0" smtClean="0"/>
              <a:t>    </a:t>
            </a:r>
            <a:r>
              <a:rPr lang="en-US" altLang="zh-CN" sz="1600" dirty="0" smtClean="0">
                <a:hlinkClick r:id="rId6"/>
              </a:rPr>
              <a:t>https</a:t>
            </a:r>
            <a:r>
              <a:rPr lang="en-US" altLang="zh-CN" sz="1600" dirty="0">
                <a:hlinkClick r:id="rId6"/>
              </a:rPr>
              <a:t>://software.intel.com/en-us/articles/access-to-infiniband-from-linux</a:t>
            </a:r>
            <a:r>
              <a:rPr lang="en-US" altLang="zh-CN" sz="1600" dirty="0" smtClean="0">
                <a:hlinkClick r:id="rId6"/>
              </a:rPr>
              <a:t>/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zh-CN" sz="2000" dirty="0"/>
              <a:t> </a:t>
            </a:r>
            <a:r>
              <a:rPr lang="zh-CN" alt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4368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 I have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Experimentations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zh-CN" dirty="0"/>
              <a:t> </a:t>
            </a:r>
            <a:r>
              <a:rPr lang="zh-CN" altLang="en-US" dirty="0" smtClean="0"/>
              <a:t> </a:t>
            </a:r>
            <a:r>
              <a:rPr lang="en-US" sz="1800" dirty="0" smtClean="0"/>
              <a:t>tried </a:t>
            </a:r>
            <a:r>
              <a:rPr lang="en-US" sz="1800" dirty="0"/>
              <a:t>to install Open Fabrics Alliance OFED(3.12 and 3.5) but it seems in-compatible with Linux version(</a:t>
            </a:r>
            <a:r>
              <a:rPr lang="en-US" sz="1800" dirty="0" err="1"/>
              <a:t>CentOS</a:t>
            </a:r>
            <a:r>
              <a:rPr lang="en-US" sz="1800" dirty="0"/>
              <a:t> 6.6 and 6.5)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67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SoftR</a:t>
            </a:r>
            <a:r>
              <a:rPr lang="en-US" altLang="zh-CN" dirty="0" err="1" smtClean="0"/>
              <a:t>oCE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Virtualbox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1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752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</a:t>
            </a:r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Work I Have Done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</a:t>
            </a:r>
            <a:r>
              <a:rPr lang="en-US" altLang="zh-CN" dirty="0" smtClean="0"/>
              <a:t>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zh-CN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881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Background: Remote Direct </a:t>
            </a:r>
            <a:r>
              <a:rPr lang="en-US" sz="4000" dirty="0"/>
              <a:t>M</a:t>
            </a:r>
            <a:r>
              <a:rPr lang="en-US" sz="4000" dirty="0" smtClean="0"/>
              <a:t>emory Access(RDMA)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RDMA </a:t>
            </a:r>
            <a:r>
              <a:rPr lang="en-US" dirty="0"/>
              <a:t>provides </a:t>
            </a:r>
            <a:r>
              <a:rPr lang="en-US" dirty="0" smtClean="0"/>
              <a:t>high-throughput, low-latency networking: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en-US" sz="2000" dirty="0"/>
              <a:t> </a:t>
            </a:r>
            <a:r>
              <a:rPr lang="en-US" sz="2000" dirty="0" smtClean="0"/>
              <a:t>Reduce </a:t>
            </a:r>
            <a:r>
              <a:rPr lang="en-US" sz="2000" dirty="0"/>
              <a:t>consumption of CPU cycles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sz="2000" dirty="0" smtClean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en-US" sz="2000" dirty="0" smtClean="0"/>
              <a:t> </a:t>
            </a:r>
            <a:r>
              <a:rPr lang="en-US" sz="2000" dirty="0"/>
              <a:t>Reduce communication </a:t>
            </a:r>
            <a:r>
              <a:rPr lang="en-US" sz="2000" dirty="0" smtClean="0"/>
              <a:t>latency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725" y="2186703"/>
            <a:ext cx="3109075" cy="3939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94" y="3561273"/>
            <a:ext cx="4422580" cy="24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Background: Remote Direct Memory Access(RDMA)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26" y="1025375"/>
            <a:ext cx="7577218" cy="1461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900" dirty="0" smtClean="0"/>
          </a:p>
          <a:p>
            <a:r>
              <a:rPr lang="en-US" sz="2900" dirty="0" smtClean="0"/>
              <a:t>Today</a:t>
            </a:r>
            <a:r>
              <a:rPr lang="en-US" altLang="zh-CN" sz="2900" dirty="0"/>
              <a:t>,</a:t>
            </a:r>
            <a:r>
              <a:rPr lang="zh-CN" altLang="en-US" sz="2900" dirty="0"/>
              <a:t> </a:t>
            </a:r>
            <a:r>
              <a:rPr lang="en-US" altLang="zh-CN" sz="2900" dirty="0"/>
              <a:t>there</a:t>
            </a:r>
            <a:r>
              <a:rPr lang="zh-CN" altLang="en-US" sz="2900" dirty="0"/>
              <a:t> </a:t>
            </a:r>
            <a:r>
              <a:rPr lang="en-US" altLang="zh-CN" sz="2900" dirty="0"/>
              <a:t>are</a:t>
            </a:r>
            <a:r>
              <a:rPr lang="zh-CN" altLang="en-US" sz="2900" dirty="0"/>
              <a:t> </a:t>
            </a:r>
            <a:r>
              <a:rPr lang="en-US" altLang="zh-CN" sz="2900" dirty="0"/>
              <a:t>several</a:t>
            </a:r>
            <a:r>
              <a:rPr lang="zh-CN" altLang="en-US" sz="2900" dirty="0"/>
              <a:t> </a:t>
            </a:r>
            <a:r>
              <a:rPr lang="en-US" altLang="zh-CN" sz="2900" dirty="0"/>
              <a:t>network</a:t>
            </a:r>
            <a:r>
              <a:rPr lang="zh-CN" altLang="en-US" sz="2900" dirty="0"/>
              <a:t> </a:t>
            </a:r>
            <a:r>
              <a:rPr lang="en-US" altLang="zh-CN" sz="2900" dirty="0"/>
              <a:t>protocols</a:t>
            </a:r>
            <a:r>
              <a:rPr lang="zh-CN" altLang="en-US" sz="2900" dirty="0"/>
              <a:t> </a:t>
            </a:r>
            <a:r>
              <a:rPr lang="en-US" altLang="zh-CN" sz="2900" dirty="0"/>
              <a:t>which</a:t>
            </a:r>
            <a:r>
              <a:rPr lang="zh-CN" altLang="en-US" sz="2900" dirty="0"/>
              <a:t> </a:t>
            </a:r>
            <a:r>
              <a:rPr lang="en-US" altLang="zh-CN" sz="2900" dirty="0"/>
              <a:t>support</a:t>
            </a:r>
            <a:r>
              <a:rPr lang="zh-CN" altLang="en-US" sz="2900" dirty="0"/>
              <a:t> </a:t>
            </a:r>
            <a:r>
              <a:rPr lang="en-US" altLang="zh-CN" sz="2900" dirty="0"/>
              <a:t>RDMA</a:t>
            </a:r>
            <a:r>
              <a:rPr lang="en-US" altLang="zh-CN" sz="2900" dirty="0" smtClean="0"/>
              <a:t>:</a:t>
            </a:r>
            <a:endParaRPr lang="en-US" dirty="0"/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 smtClean="0"/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 smtClean="0"/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 smtClean="0"/>
          </a:p>
          <a:p>
            <a:pPr lvl="0">
              <a:buFont typeface="Wingdings" charset="0"/>
              <a:buChar char=" "/>
            </a:pPr>
            <a:endParaRPr lang="en-US" dirty="0"/>
          </a:p>
          <a:p>
            <a:pPr lvl="0">
              <a:buFont typeface="Wingdings" charset="0"/>
              <a:buChar char=" 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39" y="2459789"/>
            <a:ext cx="5233760" cy="393031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48126" y="2646946"/>
            <a:ext cx="3362113" cy="379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900" dirty="0">
                <a:sym typeface="Wingdings"/>
              </a:rPr>
              <a:t> </a:t>
            </a:r>
            <a:r>
              <a:rPr lang="zh-CN" altLang="en-US" sz="2900" dirty="0" smtClean="0">
                <a:sym typeface="Wingdings"/>
              </a:rPr>
              <a:t> 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 </a:t>
            </a:r>
            <a:r>
              <a:rPr lang="en-US" dirty="0" err="1" smtClean="0"/>
              <a:t>InfiniBand</a:t>
            </a:r>
            <a:r>
              <a:rPr lang="en-US" dirty="0" smtClean="0"/>
              <a:t> (IB) </a:t>
            </a:r>
          </a:p>
          <a:p>
            <a:pPr>
              <a:buFont typeface="Wingdings" charset="0"/>
              <a:buChar char=" "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en-US" dirty="0" smtClean="0"/>
              <a:t>RDMA Over Converged Ethernet (</a:t>
            </a:r>
            <a:r>
              <a:rPr lang="en-US" dirty="0" err="1" smtClean="0"/>
              <a:t>RoCE</a:t>
            </a:r>
            <a:r>
              <a:rPr lang="en-US" dirty="0" smtClean="0"/>
              <a:t>) </a:t>
            </a:r>
          </a:p>
          <a:p>
            <a:pPr>
              <a:buFont typeface="Wingdings" charset="0"/>
              <a:buChar char=" "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zh-CN" altLang="en-US" dirty="0" smtClean="0"/>
              <a:t> </a:t>
            </a:r>
            <a:r>
              <a:rPr lang="en-US" altLang="zh-CN" dirty="0" smtClean="0"/>
              <a:t> I</a:t>
            </a:r>
            <a:r>
              <a:rPr lang="en-US" dirty="0" smtClean="0"/>
              <a:t>nternet Wide Area RDMA Protocol (</a:t>
            </a:r>
            <a:r>
              <a:rPr lang="en-US" dirty="0" err="1" smtClean="0"/>
              <a:t>iWARP</a:t>
            </a:r>
            <a:r>
              <a:rPr lang="en-US" dirty="0" smtClean="0"/>
              <a:t>) </a:t>
            </a:r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 smtClean="0"/>
          </a:p>
          <a:p>
            <a:pPr>
              <a:buFont typeface="Wingdings" charset="0"/>
              <a:buChar char=" 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0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282"/>
            <a:ext cx="8229600" cy="1600200"/>
          </a:xfrm>
        </p:spPr>
        <p:txBody>
          <a:bodyPr/>
          <a:lstStyle/>
          <a:p>
            <a:pPr algn="l"/>
            <a:r>
              <a:rPr lang="en-US" sz="4000" dirty="0" smtClean="0"/>
              <a:t>Background:</a:t>
            </a:r>
            <a:r>
              <a:rPr lang="zh-CN" altLang="en-US" sz="4000" dirty="0" smtClean="0"/>
              <a:t> </a:t>
            </a:r>
            <a:r>
              <a:rPr lang="en-US" sz="4000" dirty="0" err="1"/>
              <a:t>InfiniBand</a:t>
            </a:r>
            <a:r>
              <a:rPr lang="en-US" sz="4000" dirty="0"/>
              <a:t> (IB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790"/>
            <a:ext cx="8229600" cy="519037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new generation network protocol which supports RDMA natively from the beginning. it requires NICs and switches which supports this technology.</a:t>
            </a:r>
          </a:p>
          <a:p>
            <a:pPr marL="0" indent="0">
              <a:buNone/>
            </a:pP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zh-CN" altLang="zh-CN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/>
              <a:t>High throughput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</a:t>
            </a:r>
            <a:r>
              <a:rPr lang="zh-CN" altLang="zh-CN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r>
              <a:rPr lang="en-US" dirty="0" smtClean="0"/>
              <a:t>Low latency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Quality </a:t>
            </a:r>
            <a:r>
              <a:rPr lang="en-US" dirty="0"/>
              <a:t>of </a:t>
            </a:r>
            <a:r>
              <a:rPr lang="en-US" dirty="0" smtClean="0"/>
              <a:t>service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Fail over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Scalability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dirty="0" smtClean="0">
                <a:latin typeface="Wingdings"/>
                <a:ea typeface="Wingdings"/>
                <a:cs typeface="Wingdings"/>
                <a:sym typeface="Wingdings"/>
              </a:rPr>
              <a:t> </a:t>
            </a:r>
            <a:r>
              <a:rPr lang="en-US" dirty="0" smtClean="0"/>
              <a:t>Reliable </a:t>
            </a:r>
            <a:r>
              <a:rPr lang="en-US" dirty="0"/>
              <a:t>transport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68" y="2219164"/>
            <a:ext cx="2301374" cy="35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err="1" smtClean="0"/>
              <a:t>Background</a:t>
            </a:r>
            <a:r>
              <a:rPr lang="en-US" altLang="zh-CN" sz="4000" dirty="0" err="1"/>
              <a:t>:RDMA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over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Converged</a:t>
            </a:r>
            <a:r>
              <a:rPr lang="zh-CN" altLang="zh-CN" sz="4000" dirty="0"/>
              <a:t> </a:t>
            </a:r>
            <a:r>
              <a:rPr lang="en-US" altLang="zh-CN" sz="4000" dirty="0" smtClean="0"/>
              <a:t>Ethernet </a:t>
            </a:r>
            <a:r>
              <a:rPr lang="en-US" altLang="zh-CN" sz="4000" dirty="0"/>
              <a:t>(</a:t>
            </a:r>
            <a:r>
              <a:rPr lang="en-US" altLang="zh-CN" sz="4000" dirty="0" err="1" smtClean="0"/>
              <a:t>RoCE</a:t>
            </a:r>
            <a:r>
              <a:rPr lang="en-US" altLang="zh-CN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21424" cy="4525963"/>
          </a:xfrm>
        </p:spPr>
        <p:txBody>
          <a:bodyPr/>
          <a:lstStyle/>
          <a:p>
            <a:pPr lvl="0"/>
            <a:r>
              <a:rPr lang="en-US" dirty="0"/>
              <a:t>a network protocol which allows performing RDMA over Ethernet network. </a:t>
            </a:r>
            <a:endParaRPr lang="en-US" dirty="0" smtClean="0"/>
          </a:p>
          <a:p>
            <a:pPr lvl="0"/>
            <a:r>
              <a:rPr lang="en-US" dirty="0" smtClean="0"/>
              <a:t>Its </a:t>
            </a:r>
            <a:r>
              <a:rPr lang="en-US" dirty="0"/>
              <a:t>lower network headers are Ethernet headers and its upper network headers (including the data) are </a:t>
            </a:r>
            <a:r>
              <a:rPr lang="en-US" dirty="0" err="1"/>
              <a:t>InfiniBand</a:t>
            </a:r>
            <a:r>
              <a:rPr lang="en-US" dirty="0"/>
              <a:t> headers. This allows using RDMA over standard Ethernet infrastructure (switches). Only the NICs should be special and support </a:t>
            </a:r>
            <a:r>
              <a:rPr lang="en-US" dirty="0" err="1"/>
              <a:t>RoCE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624" y="1760615"/>
            <a:ext cx="2514600" cy="448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3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Background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I</a:t>
            </a:r>
            <a:r>
              <a:rPr lang="en-US" sz="4000" dirty="0"/>
              <a:t>nternet Wide Area RDMA Protocol (</a:t>
            </a:r>
            <a:r>
              <a:rPr lang="en-US" sz="4000" dirty="0" err="1"/>
              <a:t>iWARP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0" y="1600200"/>
            <a:ext cx="8018379" cy="9130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network </a:t>
            </a:r>
            <a:r>
              <a:rPr lang="en-US" normalizeH="1" dirty="0"/>
              <a:t>protocol</a:t>
            </a:r>
            <a:r>
              <a:rPr lang="en-US" dirty="0"/>
              <a:t> which allows performing RDMA over TCP</a:t>
            </a:r>
            <a:r>
              <a:rPr lang="en-US" sz="20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643" y="2124240"/>
            <a:ext cx="2451100" cy="451986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8421" y="2446427"/>
            <a:ext cx="5066632" cy="4130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There are features that exist in IB and </a:t>
            </a:r>
            <a:r>
              <a:rPr lang="en-US" dirty="0" err="1"/>
              <a:t>RoCE</a:t>
            </a:r>
            <a:r>
              <a:rPr lang="en-US" dirty="0"/>
              <a:t> and aren't supported in </a:t>
            </a:r>
            <a:r>
              <a:rPr lang="en-US" dirty="0" err="1"/>
              <a:t>iWARP</a:t>
            </a:r>
            <a:r>
              <a:rPr lang="en-US" dirty="0"/>
              <a:t>. This allows using RDMA over standard Ethernet infrastructure (switches).</a:t>
            </a:r>
          </a:p>
          <a:p>
            <a:pPr lvl="0"/>
            <a:r>
              <a:rPr lang="en-US" dirty="0"/>
              <a:t>Only the NICs should be special and support </a:t>
            </a:r>
            <a:r>
              <a:rPr lang="en-US" dirty="0" err="1"/>
              <a:t>iWARP</a:t>
            </a:r>
            <a:r>
              <a:rPr lang="en-US" dirty="0"/>
              <a:t> (if CPU offloads are used) otherwise, all </a:t>
            </a:r>
            <a:r>
              <a:rPr lang="en-US" dirty="0" err="1"/>
              <a:t>iWARP</a:t>
            </a:r>
            <a:r>
              <a:rPr lang="en-US" dirty="0"/>
              <a:t> stacks can be implemented in SW and loosing most of the RDMA performance advantages </a:t>
            </a:r>
          </a:p>
        </p:txBody>
      </p:sp>
    </p:spTree>
    <p:extLst>
      <p:ext uri="{BB962C8B-B14F-4D97-AF65-F5344CB8AC3E}">
        <p14:creationId xmlns:p14="http://schemas.microsoft.com/office/powerpoint/2010/main" val="58995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Experimentation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paths</a:t>
            </a:r>
            <a:r>
              <a:rPr lang="zh-CN" alt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07" y="199302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(1).</a:t>
            </a:r>
            <a:r>
              <a:rPr lang="zh-CN" altLang="en-US" sz="1800" dirty="0" smtClean="0"/>
              <a:t> </a:t>
            </a:r>
            <a:r>
              <a:rPr lang="en-US" sz="1800" dirty="0" smtClean="0"/>
              <a:t>Two </a:t>
            </a:r>
            <a:r>
              <a:rPr lang="en-US" sz="1800" dirty="0"/>
              <a:t>Linux (Ubuntu) hosts: single data transfer using TCP and four data transfers using TCP. Each transfer is 1 GB file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2</a:t>
            </a:r>
            <a:r>
              <a:rPr lang="en-US" sz="1800" dirty="0" smtClean="0"/>
              <a:t>)</a:t>
            </a:r>
            <a:r>
              <a:rPr lang="en-US" altLang="zh-CN" sz="1800" dirty="0" smtClean="0"/>
              <a:t>.</a:t>
            </a:r>
            <a:r>
              <a:rPr lang="en-US" sz="1800" dirty="0" smtClean="0"/>
              <a:t> </a:t>
            </a:r>
            <a:r>
              <a:rPr lang="en-US" sz="1800" dirty="0"/>
              <a:t>Two Linux (Ubuntu) hosts: single data transfer using RDMA and four data transfers using RDMA. Each transfer is 1GB file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3</a:t>
            </a:r>
            <a:r>
              <a:rPr lang="en-US" sz="1800" dirty="0" smtClean="0"/>
              <a:t>)</a:t>
            </a:r>
            <a:r>
              <a:rPr lang="en-US" altLang="zh-CN" sz="1800" dirty="0" smtClean="0"/>
              <a:t>.</a:t>
            </a:r>
            <a:r>
              <a:rPr lang="en-US" sz="1800" dirty="0" smtClean="0"/>
              <a:t> </a:t>
            </a:r>
            <a:r>
              <a:rPr lang="en-US" sz="1800" dirty="0"/>
              <a:t>Two Linux hosts (Ubuntu) single guest VM on each: data transfer using TCP and four data transfers using TCP . Each transfer is 1GB file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4</a:t>
            </a:r>
            <a:r>
              <a:rPr lang="en-US" sz="1800" dirty="0" smtClean="0"/>
              <a:t>)</a:t>
            </a:r>
            <a:r>
              <a:rPr lang="en-US" altLang="zh-CN" sz="1800" dirty="0" smtClean="0"/>
              <a:t>.</a:t>
            </a:r>
            <a:r>
              <a:rPr lang="en-US" sz="1800" dirty="0" smtClean="0"/>
              <a:t> </a:t>
            </a:r>
            <a:r>
              <a:rPr lang="en-US" sz="1800" dirty="0"/>
              <a:t>Two Linux hosts (Ubuntu) single guest VM on each: data transfer using RDMA and four data transfers using RDMA. Each transfer is 1GB file. </a:t>
            </a:r>
          </a:p>
        </p:txBody>
      </p:sp>
    </p:spTree>
    <p:extLst>
      <p:ext uri="{BB962C8B-B14F-4D97-AF65-F5344CB8AC3E}">
        <p14:creationId xmlns:p14="http://schemas.microsoft.com/office/powerpoint/2010/main" val="4124812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Experimentation</a:t>
            </a:r>
            <a:r>
              <a:rPr lang="zh-CN" altLang="en-US" sz="4000" dirty="0"/>
              <a:t> </a:t>
            </a:r>
            <a:r>
              <a:rPr lang="en-US" altLang="zh-CN" sz="4000" dirty="0"/>
              <a:t>paths</a:t>
            </a:r>
            <a:r>
              <a:rPr lang="zh-CN" altLang="en-US" sz="4000" dirty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302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(5</a:t>
            </a:r>
            <a:r>
              <a:rPr lang="en-US" dirty="0" smtClean="0"/>
              <a:t>). </a:t>
            </a:r>
            <a:r>
              <a:rPr lang="en-US" dirty="0"/>
              <a:t>Two Linux hosts (Ubuntu) single LXC on each: data transfer using TCP and four data transfers using TCP . Each transfer is 1GB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6</a:t>
            </a:r>
            <a:r>
              <a:rPr lang="en-US" dirty="0" smtClean="0"/>
              <a:t>). </a:t>
            </a:r>
            <a:r>
              <a:rPr lang="en-US" dirty="0"/>
              <a:t>Two Linux hosts (Ubuntu) single LXC on each: data transfer using RDMA and four data transfers using RDMA. Each transfer is 1GB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7</a:t>
            </a:r>
            <a:r>
              <a:rPr lang="en-US" dirty="0" smtClean="0"/>
              <a:t>). </a:t>
            </a:r>
            <a:r>
              <a:rPr lang="en-US" dirty="0"/>
              <a:t>Two Linux hosts (Ubuntu) four guest VMs on each: single data transfer using TCP from single guest on one host to a single guest on other host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8</a:t>
            </a:r>
            <a:r>
              <a:rPr lang="en-US" dirty="0" smtClean="0"/>
              <a:t>). </a:t>
            </a:r>
            <a:r>
              <a:rPr lang="en-US" dirty="0"/>
              <a:t>Two Linux hosts (Ubuntu) four guest VMs on each: single data transfer using RDMA from single guest on one host to a single guest on other host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9</a:t>
            </a:r>
            <a:r>
              <a:rPr lang="en-US" dirty="0" smtClean="0"/>
              <a:t>). </a:t>
            </a:r>
            <a:r>
              <a:rPr lang="en-US" dirty="0"/>
              <a:t>Two Linux hosts (Ubuntu) four LXC containers/</a:t>
            </a:r>
            <a:r>
              <a:rPr lang="en-US" dirty="0" err="1"/>
              <a:t>dockers</a:t>
            </a:r>
            <a:r>
              <a:rPr lang="en-US" dirty="0"/>
              <a:t> on each: single data transfer using TCP from single LXC/</a:t>
            </a:r>
            <a:r>
              <a:rPr lang="en-US" dirty="0" err="1"/>
              <a:t>Docker</a:t>
            </a:r>
            <a:r>
              <a:rPr lang="en-US" dirty="0"/>
              <a:t> on one host to a single LXC/</a:t>
            </a:r>
            <a:r>
              <a:rPr lang="en-US" dirty="0" err="1"/>
              <a:t>Docker</a:t>
            </a:r>
            <a:r>
              <a:rPr lang="en-US" dirty="0"/>
              <a:t> on other host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10</a:t>
            </a:r>
            <a:r>
              <a:rPr lang="en-US" dirty="0" smtClean="0"/>
              <a:t>). </a:t>
            </a:r>
            <a:r>
              <a:rPr lang="en-US" dirty="0"/>
              <a:t>Two Linux hosts (Ubuntu) four LXC containers/</a:t>
            </a:r>
            <a:r>
              <a:rPr lang="en-US" dirty="0" err="1"/>
              <a:t>dockers</a:t>
            </a:r>
            <a:r>
              <a:rPr lang="en-US" dirty="0"/>
              <a:t> on each: single data transfer using RDMA from single LXC/</a:t>
            </a:r>
            <a:r>
              <a:rPr lang="en-US" dirty="0" err="1"/>
              <a:t>Docker</a:t>
            </a:r>
            <a:r>
              <a:rPr lang="en-US" dirty="0"/>
              <a:t> on one host to a single LXC/</a:t>
            </a:r>
            <a:r>
              <a:rPr lang="en-US" dirty="0" err="1"/>
              <a:t>Docker</a:t>
            </a:r>
            <a:r>
              <a:rPr lang="en-US" dirty="0"/>
              <a:t> on other host.</a:t>
            </a:r>
          </a:p>
        </p:txBody>
      </p:sp>
    </p:spTree>
    <p:extLst>
      <p:ext uri="{BB962C8B-B14F-4D97-AF65-F5344CB8AC3E}">
        <p14:creationId xmlns:p14="http://schemas.microsoft.com/office/powerpoint/2010/main" val="334296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1810</TotalTime>
  <Words>1111</Words>
  <Application>Microsoft Macintosh PowerPoint</Application>
  <PresentationFormat>On-screen Show (4:3)</PresentationFormat>
  <Paragraphs>117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Implementation of RDMA over Ethernet </vt:lpstr>
      <vt:lpstr>Summary</vt:lpstr>
      <vt:lpstr>Background: Remote Direct Memory Access(RDMA)</vt:lpstr>
      <vt:lpstr>Background: Remote Direct Memory Access(RDMA)</vt:lpstr>
      <vt:lpstr>Background: InfiniBand (IB) </vt:lpstr>
      <vt:lpstr>Background:RDMA over Converged Ethernet (RoCE)</vt:lpstr>
      <vt:lpstr>Background: Internet Wide Area RDMA Protocol (iWARP)</vt:lpstr>
      <vt:lpstr>Experimentation paths </vt:lpstr>
      <vt:lpstr>Experimentation paths </vt:lpstr>
      <vt:lpstr>Testing Environment</vt:lpstr>
      <vt:lpstr>Methodology</vt:lpstr>
      <vt:lpstr>Work I have done</vt:lpstr>
      <vt:lpstr>Work I have done</vt:lpstr>
      <vt:lpstr>Work I have done</vt:lpstr>
      <vt:lpstr>Work I have done</vt:lpstr>
      <vt:lpstr>Further work &amp;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Implementation of RDMA over Ethernet_x0013_</dc:title>
  <dc:creator>Zhuangdi ZHU</dc:creator>
  <cp:lastModifiedBy>Zhuangdi ZHU</cp:lastModifiedBy>
  <cp:revision>26</cp:revision>
  <dcterms:created xsi:type="dcterms:W3CDTF">2014-12-08T01:15:18Z</dcterms:created>
  <dcterms:modified xsi:type="dcterms:W3CDTF">2014-12-31T01:10:48Z</dcterms:modified>
</cp:coreProperties>
</file>