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311" r:id="rId4"/>
    <p:sldId id="274" r:id="rId5"/>
    <p:sldId id="308" r:id="rId6"/>
    <p:sldId id="306" r:id="rId7"/>
    <p:sldId id="314" r:id="rId8"/>
    <p:sldId id="278" r:id="rId9"/>
    <p:sldId id="296" r:id="rId10"/>
    <p:sldId id="309" r:id="rId11"/>
    <p:sldId id="310" r:id="rId12"/>
    <p:sldId id="297" r:id="rId13"/>
    <p:sldId id="313" r:id="rId14"/>
    <p:sldId id="312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9EADE-5216-DF4F-99D2-AACD096BE422}">
          <p14:sldIdLst>
            <p14:sldId id="256"/>
          </p14:sldIdLst>
        </p14:section>
        <p14:section name="Untitled Section" id="{3E74BBA0-C5D3-7349-A366-1D5035C8F38C}">
          <p14:sldIdLst>
            <p14:sldId id="307"/>
            <p14:sldId id="311"/>
            <p14:sldId id="274"/>
            <p14:sldId id="308"/>
            <p14:sldId id="306"/>
            <p14:sldId id="314"/>
            <p14:sldId id="278"/>
            <p14:sldId id="296"/>
            <p14:sldId id="309"/>
            <p14:sldId id="310"/>
            <p14:sldId id="297"/>
            <p14:sldId id="313"/>
            <p14:sldId id="312"/>
            <p14:sldId id="3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uangdi ZH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4" autoAdjust="0"/>
    <p:restoredTop sz="89945" autoAdjust="0"/>
  </p:normalViewPr>
  <p:slideViewPr>
    <p:cSldViewPr snapToGrid="0" snapToObjects="1">
      <p:cViewPr>
        <p:scale>
          <a:sx n="100" d="100"/>
          <a:sy n="100" d="100"/>
        </p:scale>
        <p:origin x="-85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:Desktop:NCI:RDMA:qperf_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:Desktop:NCI:RDMA:qperf_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zhuangdi:Downloads:qperf_te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zhuangdi:Downloads:qperf_te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zhuangdi:Downloads:qperf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latency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Sheet1!$B$33:$D$33</c:f>
              <c:strCache>
                <c:ptCount val="3"/>
                <c:pt idx="0">
                  <c:v>tcp</c:v>
                </c:pt>
                <c:pt idx="1">
                  <c:v>rc_rdma_read</c:v>
                </c:pt>
                <c:pt idx="2">
                  <c:v>rc_rdma_write</c:v>
                </c:pt>
              </c:strCache>
            </c:strRef>
          </c:cat>
          <c:val>
            <c:numRef>
              <c:f>Sheet1!$B$34:$D$34</c:f>
              <c:numCache>
                <c:formatCode>General</c:formatCode>
                <c:ptCount val="3"/>
                <c:pt idx="0">
                  <c:v>36.81</c:v>
                </c:pt>
                <c:pt idx="1">
                  <c:v>4.03</c:v>
                </c:pt>
                <c:pt idx="2">
                  <c:v>10.76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930984"/>
        <c:axId val="2119932456"/>
      </c:barChart>
      <c:catAx>
        <c:axId val="2119930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19932456"/>
        <c:crosses val="autoZero"/>
        <c:auto val="1"/>
        <c:lblAlgn val="ctr"/>
        <c:lblOffset val="100"/>
        <c:noMultiLvlLbl val="0"/>
      </c:catAx>
      <c:valAx>
        <c:axId val="21199324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Latency (us)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9930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 of bandwidth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Sheet1!$B$20:$D$20</c:f>
              <c:strCache>
                <c:ptCount val="3"/>
                <c:pt idx="0">
                  <c:v>tcp</c:v>
                </c:pt>
                <c:pt idx="1">
                  <c:v>rc_rdma_read</c:v>
                </c:pt>
                <c:pt idx="2">
                  <c:v>rc_rdma_write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0.011</c:v>
                </c:pt>
                <c:pt idx="1">
                  <c:v>3.818999999999999</c:v>
                </c:pt>
                <c:pt idx="2">
                  <c:v>3.746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490552"/>
        <c:axId val="2129493496"/>
      </c:barChart>
      <c:catAx>
        <c:axId val="212949055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9493496"/>
        <c:crosses val="autoZero"/>
        <c:auto val="1"/>
        <c:lblAlgn val="ctr"/>
        <c:lblOffset val="100"/>
        <c:noMultiLvlLbl val="0"/>
      </c:catAx>
      <c:valAx>
        <c:axId val="21294934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(GB/sec)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9490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RDMA</a:t>
            </a:r>
            <a:r>
              <a:rPr lang="zh-CN" altLang="en-US"/>
              <a:t> </a:t>
            </a:r>
            <a:r>
              <a:rPr lang="en-US" altLang="zh-CN"/>
              <a:t>bandwidth</a:t>
            </a:r>
            <a:r>
              <a:rPr lang="zh-CN" altLang="en-US"/>
              <a:t> </a:t>
            </a:r>
            <a:r>
              <a:rPr lang="en-US" sz="1800" b="1" i="0" u="none" strike="noStrike" baseline="0">
                <a:effectLst/>
              </a:rPr>
              <a:t>Comparison</a:t>
            </a:r>
            <a:r>
              <a:rPr lang="en-US" altLang="zh-CN" sz="1800" b="1" i="0" u="none" strike="noStrike" baseline="0">
                <a:effectLst/>
              </a:rPr>
              <a:t> </a:t>
            </a:r>
            <a:r>
              <a:rPr lang="en-US" sz="1800" b="1" i="0" u="none" strike="noStrike" baseline="0"/>
              <a:t> </a:t>
            </a:r>
            <a:r>
              <a:rPr lang="zh-CN" altLang="en-US"/>
              <a:t> </a:t>
            </a:r>
            <a:endParaRPr lang="en-US" altLang="zh-CN"/>
          </a:p>
          <a:p>
            <a:pPr>
              <a:defRPr/>
            </a:pPr>
            <a:r>
              <a:rPr lang="en-US"/>
              <a:t>using</a:t>
            </a:r>
            <a:r>
              <a:rPr lang="zh-CN" altLang="en-US"/>
              <a:t> </a:t>
            </a:r>
            <a:r>
              <a:rPr lang="en-US" altLang="zh-CN"/>
              <a:t>qperf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container-container</c:v>
          </c:tx>
          <c:invertIfNegative val="0"/>
          <c:cat>
            <c:strRef>
              <c:f>Sheet1!$B$20:$C$20</c:f>
              <c:strCache>
                <c:ptCount val="2"/>
                <c:pt idx="0">
                  <c:v>rc_rdma_read</c:v>
                </c:pt>
                <c:pt idx="1">
                  <c:v>rc_rdma_write</c:v>
                </c:pt>
              </c:strCache>
            </c:strRef>
          </c:cat>
          <c:val>
            <c:numRef>
              <c:f>Sheet1!$B$21:$C$21</c:f>
              <c:numCache>
                <c:formatCode>General</c:formatCode>
                <c:ptCount val="2"/>
                <c:pt idx="0">
                  <c:v>3.69</c:v>
                </c:pt>
                <c:pt idx="1">
                  <c:v>3.74</c:v>
                </c:pt>
              </c:numCache>
            </c:numRef>
          </c:val>
        </c:ser>
        <c:ser>
          <c:idx val="1"/>
          <c:order val="1"/>
          <c:tx>
            <c:v>host-host</c:v>
          </c:tx>
          <c:invertIfNegative val="0"/>
          <c:cat>
            <c:strRef>
              <c:f>Sheet1!$B$20:$C$20</c:f>
              <c:strCache>
                <c:ptCount val="2"/>
                <c:pt idx="0">
                  <c:v>rc_rdma_read</c:v>
                </c:pt>
                <c:pt idx="1">
                  <c:v>rc_rdma_write</c:v>
                </c:pt>
              </c:strCache>
            </c:strRef>
          </c:cat>
          <c:val>
            <c:numRef>
              <c:f>Sheet1!$B$22:$C$22</c:f>
              <c:numCache>
                <c:formatCode>General</c:formatCode>
                <c:ptCount val="2"/>
                <c:pt idx="0">
                  <c:v>3.75</c:v>
                </c:pt>
                <c:pt idx="1">
                  <c:v>3.72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850968"/>
        <c:axId val="2119844360"/>
      </c:barChart>
      <c:catAx>
        <c:axId val="2119850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9844360"/>
        <c:crosses val="autoZero"/>
        <c:auto val="1"/>
        <c:lblAlgn val="ctr"/>
        <c:lblOffset val="100"/>
        <c:noMultiLvlLbl val="0"/>
      </c:catAx>
      <c:valAx>
        <c:axId val="2119844360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GB</a:t>
                </a:r>
                <a:r>
                  <a:rPr lang="en-US" altLang="zh-CN"/>
                  <a:t>/S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850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RDMA</a:t>
            </a:r>
            <a:r>
              <a:rPr lang="zh-CN" altLang="en-US"/>
              <a:t> </a:t>
            </a:r>
            <a:r>
              <a:rPr lang="en-US" altLang="zh-CN"/>
              <a:t>latency</a:t>
            </a:r>
            <a:r>
              <a:rPr lang="zh-CN" altLang="en-US"/>
              <a:t> </a:t>
            </a:r>
            <a:r>
              <a:rPr lang="en-US" sz="1800" b="1" i="0" u="none" strike="noStrike" baseline="0">
                <a:effectLst/>
              </a:rPr>
              <a:t>Comparison</a:t>
            </a:r>
            <a:r>
              <a:rPr lang="zh-CN" altLang="en-US" sz="1800" b="1" i="0" u="none" strike="noStrike" baseline="0">
                <a:effectLst/>
              </a:rPr>
              <a:t> </a:t>
            </a:r>
            <a:endParaRPr lang="en-US" altLang="zh-CN" sz="1800" b="1" i="0" u="none" strike="noStrike" baseline="0">
              <a:effectLst/>
            </a:endParaRPr>
          </a:p>
          <a:p>
            <a:pPr>
              <a:defRPr/>
            </a:pPr>
            <a:r>
              <a:rPr lang="en-US"/>
              <a:t>using</a:t>
            </a:r>
            <a:r>
              <a:rPr lang="zh-CN" altLang="en-US"/>
              <a:t> </a:t>
            </a:r>
            <a:r>
              <a:rPr lang="en-US" altLang="zh-CN"/>
              <a:t>qperf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container-container</c:v>
          </c:tx>
          <c:invertIfNegative val="0"/>
          <c:cat>
            <c:strRef>
              <c:f>Sheet1!$B$24:$C$24</c:f>
              <c:strCache>
                <c:ptCount val="2"/>
                <c:pt idx="0">
                  <c:v>rc_rdma_read</c:v>
                </c:pt>
                <c:pt idx="1">
                  <c:v>rc_rdma_write</c:v>
                </c:pt>
              </c:strCache>
            </c:strRef>
          </c:cat>
          <c:val>
            <c:numRef>
              <c:f>Sheet1!$B$25:$C$25</c:f>
              <c:numCache>
                <c:formatCode>General</c:formatCode>
                <c:ptCount val="2"/>
                <c:pt idx="0">
                  <c:v>4.13</c:v>
                </c:pt>
                <c:pt idx="1">
                  <c:v>12.01</c:v>
                </c:pt>
              </c:numCache>
            </c:numRef>
          </c:val>
        </c:ser>
        <c:ser>
          <c:idx val="1"/>
          <c:order val="1"/>
          <c:tx>
            <c:v>host-host</c:v>
          </c:tx>
          <c:invertIfNegative val="0"/>
          <c:cat>
            <c:strRef>
              <c:f>Sheet1!$B$24:$C$24</c:f>
              <c:strCache>
                <c:ptCount val="2"/>
                <c:pt idx="0">
                  <c:v>rc_rdma_read</c:v>
                </c:pt>
                <c:pt idx="1">
                  <c:v>rc_rdma_write</c:v>
                </c:pt>
              </c:strCache>
            </c:strRef>
          </c:cat>
          <c:val>
            <c:numRef>
              <c:f>Sheet1!$B$26:$C$26</c:f>
              <c:numCache>
                <c:formatCode>General</c:formatCode>
                <c:ptCount val="2"/>
                <c:pt idx="0">
                  <c:v>4.119999999999997</c:v>
                </c:pt>
                <c:pt idx="1">
                  <c:v>11.2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548104"/>
        <c:axId val="2129551080"/>
      </c:barChart>
      <c:catAx>
        <c:axId val="2129548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551080"/>
        <c:crosses val="autoZero"/>
        <c:auto val="1"/>
        <c:lblAlgn val="ctr"/>
        <c:lblOffset val="100"/>
        <c:noMultiLvlLbl val="0"/>
      </c:catAx>
      <c:valAx>
        <c:axId val="2129551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548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AU" sz="1400" b="1" i="0" u="none" strike="noStrike" baseline="0">
                <a:effectLst/>
              </a:rPr>
              <a:t>Testing Results</a:t>
            </a:r>
            <a:r>
              <a:rPr lang="zh-CN" altLang="en-US" sz="1400" b="1" i="0" u="none" strike="noStrike" baseline="0">
                <a:effectLst/>
              </a:rPr>
              <a:t> </a:t>
            </a:r>
            <a:r>
              <a:rPr lang="en-US" altLang="zh-CN" sz="1400" b="1" i="0" u="none" strike="noStrike" baseline="0">
                <a:effectLst/>
              </a:rPr>
              <a:t>Using</a:t>
            </a:r>
            <a:r>
              <a:rPr lang="zh-CN" altLang="en-US" sz="1400" b="1" i="0" u="none" strike="noStrike" baseline="0">
                <a:effectLst/>
              </a:rPr>
              <a:t> </a:t>
            </a:r>
            <a:r>
              <a:rPr lang="en-US" altLang="zh-CN" sz="1400" b="1" i="0" u="none" strike="noStrike" baseline="0">
                <a:effectLst/>
              </a:rPr>
              <a:t>MPI</a:t>
            </a:r>
            <a:r>
              <a:rPr lang="zh-CN" altLang="en-US" sz="1400" b="1" i="0" u="none" strike="noStrike" baseline="0">
                <a:effectLst/>
              </a:rPr>
              <a:t> </a:t>
            </a:r>
            <a:r>
              <a:rPr lang="en-US" altLang="zh-CN" sz="1400" b="1" i="0" u="none" strike="noStrike" baseline="0">
                <a:effectLst/>
              </a:rPr>
              <a:t>Programming</a:t>
            </a:r>
            <a:r>
              <a:rPr lang="zh-CN" altLang="en-US" sz="1400" b="1" i="0" u="none" strike="noStrike" baseline="0">
                <a:effectLst/>
              </a:rPr>
              <a:t> </a:t>
            </a:r>
            <a:endParaRPr lang="en-US" altLang="zh-CN" sz="1400" b="1" i="0" u="none" strike="noStrike" baseline="0">
              <a:effectLst/>
            </a:endParaRPr>
          </a:p>
          <a:p>
            <a:pPr algn="ctr">
              <a:defRPr/>
            </a:pPr>
            <a:r>
              <a:rPr lang="en-US" sz="1400" b="1" i="0" u="none" strike="noStrike" baseline="0">
                <a:effectLst/>
              </a:rPr>
              <a:t>Transferring</a:t>
            </a:r>
            <a:r>
              <a:rPr lang="zh-CN" altLang="en-US" sz="1400" b="1" i="0" u="none" strike="noStrike" baseline="0">
                <a:effectLst/>
              </a:rPr>
              <a:t> </a:t>
            </a:r>
            <a:r>
              <a:rPr lang="zh-CN" altLang="zh-CN" sz="1400" b="1" i="0" u="none" strike="noStrike" baseline="0">
                <a:effectLst/>
              </a:rPr>
              <a:t>1</a:t>
            </a:r>
            <a:r>
              <a:rPr lang="en-US" altLang="zh-CN" sz="1400" b="1" i="0" u="none" strike="noStrike" baseline="0">
                <a:effectLst/>
              </a:rPr>
              <a:t>GB</a:t>
            </a:r>
            <a:r>
              <a:rPr lang="zh-CN" altLang="en-US" sz="1400" b="1" i="0" u="none" strike="noStrike" baseline="0">
                <a:effectLst/>
              </a:rPr>
              <a:t> </a:t>
            </a:r>
            <a:r>
              <a:rPr lang="en-US" altLang="zh-CN" sz="1400" b="1" i="0" u="none" strike="noStrike" baseline="0">
                <a:effectLst/>
              </a:rPr>
              <a:t>File</a:t>
            </a:r>
            <a:r>
              <a:rPr lang="en-AU" sz="1400" b="1" i="0" u="none" strike="noStrike" baseline="0">
                <a:effectLst/>
              </a:rPr>
              <a:t> </a:t>
            </a:r>
            <a:endParaRPr lang="en-US" sz="1400"/>
          </a:p>
        </c:rich>
      </c:tx>
      <c:layout>
        <c:manualLayout>
          <c:xMode val="edge"/>
          <c:yMode val="edge"/>
          <c:x val="0.239166911267372"/>
          <c:y val="0.030219780219780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host-host</c:v>
          </c:tx>
          <c:invertIfNegative val="0"/>
          <c:cat>
            <c:strRef>
              <c:f>(Sheet2!$B$19,Sheet2!$D$19,Sheet2!$G$19,Sheet2!$K$19)</c:f>
              <c:strCache>
                <c:ptCount val="4"/>
                <c:pt idx="0">
                  <c:v>rdma-single-transfer</c:v>
                </c:pt>
                <c:pt idx="1">
                  <c:v>tcp-single-transfer</c:v>
                </c:pt>
                <c:pt idx="2">
                  <c:v>tcp-4data-transfer</c:v>
                </c:pt>
                <c:pt idx="3">
                  <c:v>rdma-4data-transfer</c:v>
                </c:pt>
              </c:strCache>
            </c:strRef>
          </c:cat>
          <c:val>
            <c:numRef>
              <c:f>(Sheet2!$B$20,Sheet2!$D$20,Sheet2!$G$20,Sheet2!$K$20)</c:f>
              <c:numCache>
                <c:formatCode>General</c:formatCode>
                <c:ptCount val="4"/>
                <c:pt idx="0">
                  <c:v>0.173</c:v>
                </c:pt>
                <c:pt idx="1">
                  <c:v>1.097</c:v>
                </c:pt>
                <c:pt idx="2">
                  <c:v>1.2335</c:v>
                </c:pt>
                <c:pt idx="3">
                  <c:v>0.41825</c:v>
                </c:pt>
              </c:numCache>
            </c:numRef>
          </c:val>
        </c:ser>
        <c:ser>
          <c:idx val="1"/>
          <c:order val="1"/>
          <c:tx>
            <c:v>VM-VM</c:v>
          </c:tx>
          <c:invertIfNegative val="0"/>
          <c:cat>
            <c:strRef>
              <c:f>(Sheet2!$B$19,Sheet2!$D$19,Sheet2!$G$19,Sheet2!$K$19)</c:f>
              <c:strCache>
                <c:ptCount val="4"/>
                <c:pt idx="0">
                  <c:v>rdma-single-transfer</c:v>
                </c:pt>
                <c:pt idx="1">
                  <c:v>tcp-single-transfer</c:v>
                </c:pt>
                <c:pt idx="2">
                  <c:v>tcp-4data-transfer</c:v>
                </c:pt>
                <c:pt idx="3">
                  <c:v>rdma-4data-transfer</c:v>
                </c:pt>
              </c:strCache>
            </c:strRef>
          </c:cat>
          <c:val>
            <c:numRef>
              <c:f>(Sheet2!$B$25,Sheet2!$D$25,Sheet2!$G$25,Sheet2!$K$25)</c:f>
              <c:numCache>
                <c:formatCode>General</c:formatCode>
                <c:ptCount val="4"/>
                <c:pt idx="0">
                  <c:v>0.23</c:v>
                </c:pt>
                <c:pt idx="1">
                  <c:v>0.982</c:v>
                </c:pt>
                <c:pt idx="2">
                  <c:v>1.1945</c:v>
                </c:pt>
                <c:pt idx="3">
                  <c:v>0.6045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625560"/>
        <c:axId val="2129628568"/>
      </c:barChart>
      <c:catAx>
        <c:axId val="2129625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29628568"/>
        <c:crosses val="autoZero"/>
        <c:auto val="1"/>
        <c:lblAlgn val="ctr"/>
        <c:lblOffset val="100"/>
        <c:noMultiLvlLbl val="0"/>
      </c:catAx>
      <c:valAx>
        <c:axId val="2129628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b="1" i="0" baseline="0">
                    <a:effectLst/>
                  </a:rPr>
                  <a:t>Time</a:t>
                </a:r>
                <a:r>
                  <a:rPr lang="zh-CN" altLang="en-US" sz="1100" b="1" i="0" baseline="0">
                    <a:effectLst/>
                  </a:rPr>
                  <a:t> </a:t>
                </a:r>
                <a:r>
                  <a:rPr lang="en-US" altLang="zh-CN" sz="1100" b="1" i="0" baseline="0">
                    <a:effectLst/>
                  </a:rPr>
                  <a:t>(Sec)</a:t>
                </a:r>
                <a:r>
                  <a:rPr lang="zh-CN" altLang="en-US" sz="1100" b="1" i="0" baseline="0">
                    <a:effectLst/>
                  </a:rPr>
                  <a:t> </a:t>
                </a:r>
                <a:r>
                  <a:rPr lang="en-US" altLang="zh-CN" sz="1100" b="1" i="0" baseline="0">
                    <a:effectLst/>
                  </a:rPr>
                  <a:t>Used</a:t>
                </a:r>
                <a:r>
                  <a:rPr lang="zh-CN" altLang="en-US" sz="1100" b="1" i="0" baseline="0">
                    <a:effectLst/>
                  </a:rPr>
                  <a:t> </a:t>
                </a:r>
                <a:r>
                  <a:rPr lang="en-US" altLang="zh-CN" sz="1100" b="1" i="0" baseline="0">
                    <a:effectLst/>
                  </a:rPr>
                  <a:t>for</a:t>
                </a:r>
              </a:p>
              <a:p>
                <a:pPr>
                  <a:defRPr/>
                </a:pPr>
                <a:r>
                  <a:rPr lang="en-US" sz="1100" b="1" i="0" baseline="0">
                    <a:effectLst/>
                  </a:rPr>
                  <a:t>Transferring</a:t>
                </a:r>
                <a:r>
                  <a:rPr lang="en-US" altLang="zh-CN" sz="1100" b="1" i="0" baseline="0">
                    <a:effectLst/>
                  </a:rPr>
                  <a:t> 1</a:t>
                </a:r>
                <a:r>
                  <a:rPr lang="en-US" sz="1100" b="1" i="0" baseline="0">
                    <a:effectLst/>
                  </a:rPr>
                  <a:t>GB</a:t>
                </a:r>
                <a:r>
                  <a:rPr lang="en-US" altLang="zh-CN" sz="1100" b="1" i="0" baseline="0">
                    <a:effectLst/>
                  </a:rPr>
                  <a:t> F</a:t>
                </a:r>
                <a:r>
                  <a:rPr lang="en-US" sz="1100" b="1" i="0" baseline="0">
                    <a:effectLst/>
                  </a:rPr>
                  <a:t>ile 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80608413531642"/>
              <c:y val="0.24233152433344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9625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11A-CB73-AA41-B3FB-6DCD3077B9E6}" type="datetimeFigureOut">
              <a:rPr lang="en-US" smtClean="0"/>
              <a:t>23/02/15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028D-6F4A-BC48-A758-27CF096B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23/02/15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23/02/15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23/02/15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23/02/15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k.intel.com/search/advanced?VTD=true" TargetMode="External"/><Relationship Id="rId4" Type="http://schemas.openxmlformats.org/officeDocument/2006/relationships/hyperlink" Target="http://www.cpu-upgrade.com/CPUs/Intel/Xeon/E5-2670_motherboar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1500" y="4442331"/>
            <a:ext cx="6362700" cy="155473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</a:t>
            </a:r>
            <a:r>
              <a:rPr lang="zh-CN" altLang="en-US" dirty="0" smtClean="0"/>
              <a:t> </a:t>
            </a:r>
            <a:r>
              <a:rPr lang="en-US" dirty="0" smtClean="0"/>
              <a:t>Zhuangdi Zhu  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Salman A </a:t>
            </a:r>
            <a:r>
              <a:rPr lang="en-US" dirty="0" err="1" smtClean="0"/>
              <a:t>Baset</a:t>
            </a:r>
            <a:r>
              <a:rPr lang="en-US" altLang="zh-CN" dirty="0" smtClean="0"/>
              <a:t>, </a:t>
            </a:r>
            <a:r>
              <a:rPr lang="en-US" dirty="0" smtClean="0"/>
              <a:t>Michael R Hines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Supervisor: Alex 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r>
              <a:rPr lang="zh-CN" altLang="en-US" dirty="0"/>
              <a:t> </a:t>
            </a:r>
            <a:r>
              <a:rPr lang="en-US" altLang="zh-CN" dirty="0" err="1"/>
              <a:t>Tian</a:t>
            </a:r>
            <a:endParaRPr lang="en-US" dirty="0"/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Feb</a:t>
            </a:r>
            <a:r>
              <a:rPr lang="en-US" dirty="0" smtClean="0"/>
              <a:t> 24</a:t>
            </a:r>
            <a:r>
              <a:rPr lang="en-US" baseline="30000" dirty="0" smtClean="0"/>
              <a:t>th</a:t>
            </a:r>
            <a:r>
              <a:rPr lang="en-US" dirty="0" smtClean="0"/>
              <a:t>, 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900"/>
            <a:ext cx="8229600" cy="749300"/>
          </a:xfrm>
        </p:spPr>
        <p:txBody>
          <a:bodyPr/>
          <a:lstStyle/>
          <a:p>
            <a:r>
              <a:rPr lang="en-AU" sz="4000" dirty="0" smtClean="0"/>
              <a:t>Host-Host RDMA test using </a:t>
            </a:r>
            <a:r>
              <a:rPr lang="en-AU" sz="4000" dirty="0" err="1" smtClean="0"/>
              <a:t>qperf</a:t>
            </a:r>
            <a:endParaRPr lang="en-AU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31599"/>
              </p:ext>
            </p:extLst>
          </p:nvPr>
        </p:nvGraphicFramePr>
        <p:xfrm>
          <a:off x="457200" y="2165350"/>
          <a:ext cx="8255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Document" r:id="rId3" imgW="6350000" imgH="2857500" progId="Word.Document.12">
                  <p:embed/>
                </p:oleObj>
              </mc:Choice>
              <mc:Fallback>
                <p:oleObj name="Document" r:id="rId3" imgW="63500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165350"/>
                        <a:ext cx="8255000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74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Container-Container RDMA test using </a:t>
            </a:r>
            <a:r>
              <a:rPr lang="en-AU" sz="3200" dirty="0" err="1" smtClean="0"/>
              <a:t>qperf</a:t>
            </a:r>
            <a:endParaRPr lang="en-AU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79656"/>
              </p:ext>
            </p:extLst>
          </p:nvPr>
        </p:nvGraphicFramePr>
        <p:xfrm>
          <a:off x="382050" y="1892300"/>
          <a:ext cx="8304750" cy="402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3" imgW="6337300" imgH="3073400" progId="Word.Document.12">
                  <p:embed/>
                </p:oleObj>
              </mc:Choice>
              <mc:Fallback>
                <p:oleObj name="Document" r:id="rId3" imgW="6337300" imgH="307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50" y="1892300"/>
                        <a:ext cx="8304750" cy="402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46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1529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73124" y="5292726"/>
            <a:ext cx="729615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Preliminary Conclusion: </a:t>
            </a:r>
            <a:br>
              <a:rPr lang="en-AU" dirty="0" smtClean="0"/>
            </a:br>
            <a:r>
              <a:rPr lang="en-AU" dirty="0" smtClean="0"/>
              <a:t>                   Performance of Host and Container is very similar</a:t>
            </a:r>
            <a:endParaRPr lang="en-AU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02497568"/>
              </p:ext>
            </p:extLst>
          </p:nvPr>
        </p:nvGraphicFramePr>
        <p:xfrm>
          <a:off x="-50800" y="1524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55463214"/>
              </p:ext>
            </p:extLst>
          </p:nvPr>
        </p:nvGraphicFramePr>
        <p:xfrm>
          <a:off x="4521200" y="1600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227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rdma_cm</a:t>
            </a:r>
            <a:r>
              <a:rPr lang="en-AU" dirty="0" smtClean="0"/>
              <a:t> test on host-host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rdma_cm</a:t>
            </a:r>
            <a:r>
              <a:rPr lang="en-US" b="1" dirty="0" smtClean="0"/>
              <a:t> </a:t>
            </a:r>
            <a:r>
              <a:rPr lang="en-US" b="1" dirty="0"/>
              <a:t>Server/Client Program Testing Results on Host to </a:t>
            </a:r>
            <a:r>
              <a:rPr lang="en-US" b="1" dirty="0" smtClean="0"/>
              <a:t>Host transferring 1GB file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37174"/>
              </p:ext>
            </p:extLst>
          </p:nvPr>
        </p:nvGraphicFramePr>
        <p:xfrm>
          <a:off x="95424" y="3308350"/>
          <a:ext cx="8985076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6337300" imgH="927100" progId="Word.Document.12">
                  <p:embed/>
                </p:oleObj>
              </mc:Choice>
              <mc:Fallback>
                <p:oleObj name="Document" r:id="rId3" imgW="63373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24" y="3308350"/>
                        <a:ext cx="8985076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95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2400" dirty="0" smtClean="0"/>
              <a:t>Previous Results with MPI on ANU’s cloud and HPC</a:t>
            </a:r>
            <a:endParaRPr lang="en-AU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80645819"/>
              </p:ext>
            </p:extLst>
          </p:nvPr>
        </p:nvGraphicFramePr>
        <p:xfrm>
          <a:off x="1828800" y="1455102"/>
          <a:ext cx="5486400" cy="3236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396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271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Performance testing </a:t>
            </a:r>
            <a:r>
              <a:rPr lang="en-US" dirty="0" smtClean="0"/>
              <a:t>methods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  <a:p>
            <a:pPr lvl="0"/>
            <a:r>
              <a:rPr lang="en-US" dirty="0"/>
              <a:t>SR-IOV and IOMMU Support</a:t>
            </a:r>
            <a:br>
              <a:rPr lang="en-US" dirty="0"/>
            </a:br>
            <a:endParaRPr lang="en-US" dirty="0" smtClean="0"/>
          </a:p>
          <a:p>
            <a:pPr lvl="0"/>
            <a:r>
              <a:rPr lang="en-US" dirty="0" smtClean="0"/>
              <a:t>Comparison of TCP and RDMA tests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58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99331"/>
              </p:ext>
            </p:extLst>
          </p:nvPr>
        </p:nvGraphicFramePr>
        <p:xfrm>
          <a:off x="262770" y="1181186"/>
          <a:ext cx="8576429" cy="509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14"/>
                <a:gridCol w="1543762"/>
                <a:gridCol w="1706262"/>
                <a:gridCol w="1673959"/>
                <a:gridCol w="2793032"/>
              </a:tblGrid>
              <a:tr h="4627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Experimental Methods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 err="1">
                <a:solidFill>
                  <a:schemeClr val="accent2"/>
                </a:solidFill>
              </a:rPr>
              <a:t>qperf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qperf</a:t>
            </a:r>
            <a:r>
              <a:rPr lang="en-US" dirty="0"/>
              <a:t> is a Linux utility to measure bandwidth and latency between two </a:t>
            </a:r>
            <a:r>
              <a:rPr lang="en-US" dirty="0" smtClean="0"/>
              <a:t>nodes. </a:t>
            </a:r>
            <a:r>
              <a:rPr lang="en-US" dirty="0"/>
              <a:t>It can work over TCP/IP as well as RDMA transports. Hence it is a convenient tool for performance testing in our experiments. </a:t>
            </a:r>
            <a:endParaRPr lang="en-US" dirty="0" smtClean="0"/>
          </a:p>
          <a:p>
            <a:endParaRPr lang="en-US" dirty="0"/>
          </a:p>
          <a:p>
            <a:r>
              <a:rPr lang="en-US" sz="3200" b="1" dirty="0" err="1">
                <a:solidFill>
                  <a:srgbClr val="9C5252"/>
                </a:solidFill>
              </a:rPr>
              <a:t>rdma_cm</a:t>
            </a:r>
            <a:r>
              <a:rPr lang="en-US" sz="3200" b="1" dirty="0">
                <a:solidFill>
                  <a:srgbClr val="9C5252"/>
                </a:solidFill>
              </a:rPr>
              <a:t> server/client program</a:t>
            </a:r>
            <a:br>
              <a:rPr lang="en-US" sz="3200" b="1" dirty="0">
                <a:solidFill>
                  <a:srgbClr val="9C5252"/>
                </a:solidFill>
              </a:rPr>
            </a:br>
            <a:r>
              <a:rPr lang="en-US" dirty="0" err="1"/>
              <a:t>rdma_cm</a:t>
            </a:r>
            <a:r>
              <a:rPr lang="en-US" dirty="0"/>
              <a:t> server/client program is adjusted form a sample </a:t>
            </a:r>
            <a:r>
              <a:rPr lang="en-US" dirty="0" smtClean="0"/>
              <a:t>code </a:t>
            </a:r>
            <a:r>
              <a:rPr lang="en-US" dirty="0"/>
              <a:t>for the transfer of large messages between hosts using the </a:t>
            </a:r>
            <a:r>
              <a:rPr lang="en-US" dirty="0" err="1"/>
              <a:t>InfiniBand</a:t>
            </a:r>
            <a:r>
              <a:rPr lang="en-US" dirty="0"/>
              <a:t> verbs </a:t>
            </a:r>
            <a:r>
              <a:rPr lang="en-US" dirty="0" smtClean="0"/>
              <a:t>library. </a:t>
            </a:r>
            <a:r>
              <a:rPr lang="en-US" dirty="0"/>
              <a:t>The inner basic flow-control protocol breaks messages into segments and then uses the RDMA-write-with-immediate-data (IBV_WR_RDMA_WRITE_WITH_IMM) operation to transfer these </a:t>
            </a:r>
            <a:r>
              <a:rPr lang="en-US" dirty="0" smtClean="0"/>
              <a:t>segments. </a:t>
            </a:r>
            <a:r>
              <a:rPr lang="en-US" dirty="0"/>
              <a:t>And I may evaluate/consider whether this is useful for future tests. </a:t>
            </a:r>
            <a:endParaRPr lang="en-US" dirty="0" smtClean="0"/>
          </a:p>
          <a:p>
            <a:endParaRPr lang="en-US" dirty="0"/>
          </a:p>
          <a:p>
            <a:r>
              <a:rPr lang="en-US" sz="3200" b="1" dirty="0">
                <a:solidFill>
                  <a:srgbClr val="9C5252"/>
                </a:solidFill>
              </a:rPr>
              <a:t>MPI send/receive program in C</a:t>
            </a:r>
            <a:br>
              <a:rPr lang="en-US" sz="3200" b="1" dirty="0">
                <a:solidFill>
                  <a:srgbClr val="9C5252"/>
                </a:solidFill>
              </a:rPr>
            </a:br>
            <a:r>
              <a:rPr lang="en-US" dirty="0"/>
              <a:t>MPI programming provides a high-level communication interface for operating multiple hosts/VMs to transfer messages concurrently. As the proposed experiments are finally carried out for multi- tenants, it is convenient to have tests using MPI libraries. Basic MPI send/receive codes are used in the earlier tests. And I may valuate/consider whether this is useful for future tests as well. </a:t>
            </a:r>
          </a:p>
        </p:txBody>
      </p:sp>
    </p:spTree>
    <p:extLst>
      <p:ext uri="{BB962C8B-B14F-4D97-AF65-F5344CB8AC3E}">
        <p14:creationId xmlns:p14="http://schemas.microsoft.com/office/powerpoint/2010/main" val="41851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37294"/>
              </p:ext>
            </p:extLst>
          </p:nvPr>
        </p:nvGraphicFramePr>
        <p:xfrm>
          <a:off x="262770" y="1181186"/>
          <a:ext cx="8703430" cy="5484524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22635"/>
                <a:gridCol w="982254"/>
                <a:gridCol w="1123789"/>
                <a:gridCol w="1166387"/>
                <a:gridCol w="2063781"/>
                <a:gridCol w="2944584"/>
              </a:tblGrid>
              <a:tr h="73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done but very poor bandwidth</a:t>
                      </a:r>
                    </a:p>
                    <a:p>
                      <a:r>
                        <a:rPr lang="en-US" b="1" baseline="0" dirty="0" smtClean="0"/>
                        <a:t>4 transfers to do</a:t>
                      </a:r>
                      <a:endParaRPr lang="en-US" b="1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 </a:t>
                      </a:r>
                      <a:r>
                        <a:rPr lang="en-US" dirty="0" err="1" smtClean="0"/>
                        <a:t>qperf</a:t>
                      </a:r>
                      <a:r>
                        <a:rPr lang="en-US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 transfer </a:t>
                      </a:r>
                      <a:r>
                        <a:rPr lang="en-US" b="1" baseline="0" dirty="0" err="1" smtClean="0"/>
                        <a:t>rdma_cm</a:t>
                      </a:r>
                      <a:r>
                        <a:rPr lang="en-US" b="1" baseline="0" dirty="0" smtClean="0"/>
                        <a:t> done</a:t>
                      </a:r>
                    </a:p>
                    <a:p>
                      <a:r>
                        <a:rPr lang="en-US" dirty="0" smtClean="0"/>
                        <a:t>4 transfers</a:t>
                      </a:r>
                      <a:r>
                        <a:rPr lang="en-US" baseline="0" dirty="0" smtClean="0"/>
                        <a:t> to 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t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en-US" baseline="0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tranfers</a:t>
                      </a:r>
                      <a:r>
                        <a:rPr lang="en-US" baseline="0" dirty="0" smtClean="0"/>
                        <a:t> to do 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en-US" baseline="0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 transfers to do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8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94209"/>
              </p:ext>
            </p:extLst>
          </p:nvPr>
        </p:nvGraphicFramePr>
        <p:xfrm>
          <a:off x="368300" y="2525766"/>
          <a:ext cx="8322009" cy="1851132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11480"/>
                <a:gridCol w="918103"/>
                <a:gridCol w="918103"/>
                <a:gridCol w="906780"/>
                <a:gridCol w="1167043"/>
                <a:gridCol w="4000500"/>
              </a:tblGrid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t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</a:t>
                      </a:r>
                      <a:endParaRPr lang="en-US" baseline="0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1900"/>
          </a:xfrm>
        </p:spPr>
        <p:txBody>
          <a:bodyPr/>
          <a:lstStyle/>
          <a:p>
            <a:r>
              <a:rPr lang="en-AU" dirty="0" smtClean="0"/>
              <a:t>Current Testing Platform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103290"/>
            <a:ext cx="8229600" cy="13398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Problems</a:t>
            </a:r>
            <a:r>
              <a:rPr lang="en-AU" dirty="0" smtClean="0"/>
              <a:t>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CPU i7-3770K does not support Intel VT-d (IOMMU) that IB sharing by multi-VMs through SR-IOV is not supported;</a:t>
            </a:r>
          </a:p>
          <a:p>
            <a:r>
              <a:rPr lang="en-AU" dirty="0" smtClean="0"/>
              <a:t>Current testing result of Ethernet bandwidth is much lower than IB, Salman suggested that dedicated Ethernet cards (10G) should be used.</a:t>
            </a: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4067"/>
              </p:ext>
            </p:extLst>
          </p:nvPr>
        </p:nvGraphicFramePr>
        <p:xfrm>
          <a:off x="800100" y="1586370"/>
          <a:ext cx="7715250" cy="347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r:id="rId3" imgW="6337300" imgH="2857500" progId="Word.Document.12">
                  <p:embed/>
                </p:oleObj>
              </mc:Choice>
              <mc:Fallback>
                <p:oleObj name="Document" r:id="rId3" imgW="6337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1586370"/>
                        <a:ext cx="7715250" cy="347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9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Previous ANU cloud system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00"/>
            <a:ext cx="8229600" cy="538163"/>
          </a:xfrm>
        </p:spPr>
        <p:txBody>
          <a:bodyPr/>
          <a:lstStyle/>
          <a:p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42471"/>
              </p:ext>
            </p:extLst>
          </p:nvPr>
        </p:nvGraphicFramePr>
        <p:xfrm>
          <a:off x="552450" y="1777999"/>
          <a:ext cx="8134350" cy="366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6337300" imgH="2857500" progId="Word.Document.12">
                  <p:embed/>
                </p:oleObj>
              </mc:Choice>
              <mc:Fallback>
                <p:oleObj name="Document" r:id="rId3" imgW="6337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777999"/>
                        <a:ext cx="8134350" cy="366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91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Proposed Test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Environment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13075"/>
              </p:ext>
            </p:extLst>
          </p:nvPr>
        </p:nvGraphicFramePr>
        <p:xfrm>
          <a:off x="457200" y="1958204"/>
          <a:ext cx="8229600" cy="3134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24100"/>
                <a:gridCol w="59055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Processor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Intel Processor supporting Intel VT-d</a:t>
                      </a:r>
                    </a:p>
                    <a:p>
                      <a:r>
                        <a:rPr lang="en-US" sz="1800" kern="1200" dirty="0" smtClean="0"/>
                        <a:t>e.g., Xeon E5</a:t>
                      </a:r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dirty="0" smtClean="0"/>
                        <a:t>or</a:t>
                      </a:r>
                      <a:r>
                        <a:rPr lang="en-US" sz="1800" kern="1200" baseline="0" dirty="0" smtClean="0"/>
                        <a:t> i7 series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Motherboard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smtClean="0"/>
                        <a:t>Compatible motherboard (ASUS or </a:t>
                      </a:r>
                      <a:r>
                        <a:rPr lang="en-AU" sz="1800" kern="1200" dirty="0" err="1" smtClean="0"/>
                        <a:t>Gigatech</a:t>
                      </a:r>
                      <a:r>
                        <a:rPr lang="en-AU" sz="1800" kern="1200" dirty="0" smtClean="0"/>
                        <a:t>)</a:t>
                      </a:r>
                    </a:p>
                    <a:p>
                      <a:r>
                        <a:rPr lang="en-AU" sz="1800" kern="1200" dirty="0" smtClean="0"/>
                        <a:t>with Intel Chipset (e.g.,</a:t>
                      </a:r>
                      <a:r>
                        <a:rPr lang="en-AU" sz="1800" kern="1200" baseline="0" dirty="0" smtClean="0"/>
                        <a:t> Z77</a:t>
                      </a:r>
                      <a:r>
                        <a:rPr lang="en-AU" sz="1800" kern="1200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16GB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32 GB 1600 MHz DDR3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10G dedicated Ethernet 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Infiniband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Mellanox QDR (available now)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Ethernet and IB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-90384"/>
            <a:ext cx="1749813" cy="8166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900" y="5157212"/>
            <a:ext cx="8394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</a:t>
            </a:r>
            <a:endParaRPr lang="en-AU" dirty="0"/>
          </a:p>
          <a:p>
            <a:r>
              <a:rPr lang="en-US" dirty="0"/>
              <a:t>1. The list of processors supporting Intel VT-d (IOMMU)</a:t>
            </a:r>
            <a:endParaRPr lang="en-AU" dirty="0"/>
          </a:p>
          <a:p>
            <a:r>
              <a:rPr lang="en-US" u="sng" dirty="0">
                <a:hlinkClick r:id="rId3"/>
              </a:rPr>
              <a:t>http://ark.intel.com/search/advanced?VTD=true</a:t>
            </a:r>
            <a:endParaRPr lang="en-AU" dirty="0"/>
          </a:p>
          <a:p>
            <a:r>
              <a:rPr lang="en-US" dirty="0"/>
              <a:t>2. The list of motherboards, compatible with Intel Xeon E5-2670</a:t>
            </a:r>
            <a:br>
              <a:rPr lang="en-US" dirty="0"/>
            </a:br>
            <a:r>
              <a:rPr lang="en-US" u="sng" dirty="0">
                <a:hlinkClick r:id="rId4"/>
              </a:rPr>
              <a:t>http://www.cpu-upgrade.com/CPUs/Intel/Xeon/E5-2670_motherboards.html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8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332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47288"/>
              </p:ext>
            </p:extLst>
          </p:nvPr>
        </p:nvGraphicFramePr>
        <p:xfrm>
          <a:off x="164357" y="1273709"/>
          <a:ext cx="8667792" cy="310574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91762"/>
                <a:gridCol w="449580"/>
                <a:gridCol w="538079"/>
                <a:gridCol w="538079"/>
                <a:gridCol w="538079"/>
                <a:gridCol w="538079"/>
                <a:gridCol w="538079"/>
                <a:gridCol w="538079"/>
                <a:gridCol w="538079"/>
                <a:gridCol w="538079"/>
                <a:gridCol w="538079"/>
                <a:gridCol w="983739"/>
              </a:tblGrid>
              <a:tr h="338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6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8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endParaRPr lang="en-US" sz="1200" dirty="0"/>
                    </a:p>
                  </a:txBody>
                  <a:tcPr/>
                </a:tc>
              </a:tr>
              <a:tr h="4465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Rdma</a:t>
                      </a:r>
                      <a:r>
                        <a:rPr lang="en-US" altLang="zh-CN" sz="1200" dirty="0" err="1" smtClean="0"/>
                        <a:t>_read-lantency</a:t>
                      </a:r>
                      <a:r>
                        <a:rPr lang="zh-CN" altLang="zh-CN" sz="1200" dirty="0" smtClean="0"/>
                        <a:t>(</a:t>
                      </a:r>
                      <a:r>
                        <a:rPr lang="en-US" altLang="zh-CN" sz="1200" dirty="0" smtClean="0"/>
                        <a:t>us)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3.98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kern="1200" dirty="0"/>
                        <a:t>4.08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3.91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4.03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72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Rdma</a:t>
                      </a:r>
                      <a:r>
                        <a:rPr lang="en-US" altLang="zh-CN" sz="1200" dirty="0" err="1" smtClean="0"/>
                        <a:t>_read</a:t>
                      </a:r>
                      <a:r>
                        <a:rPr lang="en-US" altLang="zh-CN" sz="1200" dirty="0" smtClean="0"/>
                        <a:t>-bandwidth</a:t>
                      </a:r>
                      <a:r>
                        <a:rPr lang="zh-CN" altLang="zh-CN" sz="1200" dirty="0" smtClean="0"/>
                        <a:t>(</a:t>
                      </a:r>
                      <a:r>
                        <a:rPr lang="en-US" altLang="zh-CN" sz="1200" dirty="0" smtClean="0"/>
                        <a:t>GB/sec</a:t>
                      </a:r>
                      <a:r>
                        <a:rPr lang="zh-CN" altLang="zh-CN" sz="120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3.82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3.82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3.82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3.819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</a:tr>
              <a:tr h="472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Rdma</a:t>
                      </a:r>
                      <a:r>
                        <a:rPr lang="en-US" altLang="zh-CN" sz="1200" dirty="0" err="1" smtClean="0"/>
                        <a:t>_write-lantency</a:t>
                      </a:r>
                      <a:r>
                        <a:rPr lang="zh-CN" altLang="zh-CN" sz="1200" dirty="0" smtClean="0"/>
                        <a:t>(</a:t>
                      </a:r>
                      <a:r>
                        <a:rPr lang="en-US" altLang="zh-CN" sz="1200" dirty="0" smtClean="0"/>
                        <a:t>us)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10.7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10.76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</a:tr>
              <a:tr h="472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Rdma</a:t>
                      </a:r>
                      <a:r>
                        <a:rPr lang="en-US" altLang="zh-CN" sz="1200" dirty="0" err="1" smtClean="0"/>
                        <a:t>_write</a:t>
                      </a:r>
                      <a:r>
                        <a:rPr lang="en-US" altLang="zh-CN" sz="1200" dirty="0" smtClean="0"/>
                        <a:t>-bandwidth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dirty="0" smtClean="0"/>
                        <a:t>(</a:t>
                      </a:r>
                      <a:r>
                        <a:rPr lang="en-US" altLang="zh-CN" sz="1200" dirty="0" smtClean="0"/>
                        <a:t>GB/sec</a:t>
                      </a:r>
                      <a:r>
                        <a:rPr lang="zh-CN" altLang="zh-CN" sz="120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4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Tcp</a:t>
                      </a:r>
                      <a:r>
                        <a:rPr lang="en-US" altLang="zh-CN" sz="1200" dirty="0" err="1" smtClean="0"/>
                        <a:t>_bandwidth</a:t>
                      </a:r>
                      <a:r>
                        <a:rPr lang="zh-CN" altLang="zh-CN" sz="1200" dirty="0" smtClean="0"/>
                        <a:t>(</a:t>
                      </a:r>
                      <a:r>
                        <a:rPr lang="en-US" altLang="zh-CN" sz="1200" dirty="0" smtClean="0"/>
                        <a:t>MB/sec</a:t>
                      </a:r>
                      <a:r>
                        <a:rPr lang="zh-CN" altLang="zh-CN" sz="120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11.9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</a:t>
                      </a:r>
                      <a:endParaRPr lang="en-US" sz="1200" dirty="0" smtClean="0"/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11.90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465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Tcp</a:t>
                      </a:r>
                      <a:r>
                        <a:rPr lang="en-US" altLang="zh-CN" sz="1200" dirty="0" err="1" smtClean="0"/>
                        <a:t>_latency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AU" altLang="zh-CN" sz="1200" dirty="0" smtClean="0"/>
                        <a:t>(</a:t>
                      </a:r>
                      <a:r>
                        <a:rPr lang="en-US" altLang="zh-CN" sz="1200" dirty="0" smtClean="0"/>
                        <a:t>us)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36.8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36.81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0243" y="850969"/>
            <a:ext cx="586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Host-Host RDMA and TCP using </a:t>
            </a:r>
            <a:r>
              <a:rPr lang="en-US" b="1" dirty="0" err="1" smtClean="0"/>
              <a:t>qperf</a:t>
            </a:r>
            <a:endParaRPr lang="en-US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910991"/>
              </p:ext>
            </p:extLst>
          </p:nvPr>
        </p:nvGraphicFramePr>
        <p:xfrm>
          <a:off x="4482357" y="4597400"/>
          <a:ext cx="4572000" cy="226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816565"/>
              </p:ext>
            </p:extLst>
          </p:nvPr>
        </p:nvGraphicFramePr>
        <p:xfrm>
          <a:off x="164357" y="4597400"/>
          <a:ext cx="4572000" cy="226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32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46307</TotalTime>
  <Words>675</Words>
  <Application>Microsoft Macintosh PowerPoint</Application>
  <PresentationFormat>On-screen Show (4:3)</PresentationFormat>
  <Paragraphs>277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Executive</vt:lpstr>
      <vt:lpstr>Document</vt:lpstr>
      <vt:lpstr>A Measurement Study of RDMA Performance In Multi-Tenant Environment - VMs and Containers</vt:lpstr>
      <vt:lpstr>Proposed Experiment Paths</vt:lpstr>
      <vt:lpstr>Experimental Methods</vt:lpstr>
      <vt:lpstr>Proposed Experiment Paths</vt:lpstr>
      <vt:lpstr>PowerPoint Presentation</vt:lpstr>
      <vt:lpstr>Current Testing Platform</vt:lpstr>
      <vt:lpstr>Previous ANU cloud system</vt:lpstr>
      <vt:lpstr>Proposed Test Environment</vt:lpstr>
      <vt:lpstr>Work I Have Done</vt:lpstr>
      <vt:lpstr>Host-Host RDMA test using qperf</vt:lpstr>
      <vt:lpstr>Container-Container RDMA test using qperf</vt:lpstr>
      <vt:lpstr>Work I Have Done</vt:lpstr>
      <vt:lpstr>rdma_cm test on host-host</vt:lpstr>
      <vt:lpstr>Previous Results with MPI on ANU’s cloud and HPC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RDMA over Ethernet_x0013_</dc:title>
  <dc:creator>Zhuangdi ZHU</dc:creator>
  <cp:lastModifiedBy>Zhuangdi ZHU</cp:lastModifiedBy>
  <cp:revision>268</cp:revision>
  <dcterms:created xsi:type="dcterms:W3CDTF">2014-12-08T01:15:18Z</dcterms:created>
  <dcterms:modified xsi:type="dcterms:W3CDTF">2015-02-23T14:47:55Z</dcterms:modified>
</cp:coreProperties>
</file>