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7" r:id="rId3"/>
    <p:sldId id="274" r:id="rId4"/>
    <p:sldId id="308" r:id="rId5"/>
    <p:sldId id="306" r:id="rId6"/>
    <p:sldId id="314" r:id="rId7"/>
    <p:sldId id="278" r:id="rId8"/>
    <p:sldId id="318" r:id="rId9"/>
    <p:sldId id="31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39EADE-5216-DF4F-99D2-AACD096BE422}">
          <p14:sldIdLst>
            <p14:sldId id="256"/>
          </p14:sldIdLst>
        </p14:section>
        <p14:section name="Untitled Section" id="{3E74BBA0-C5D3-7349-A366-1D5035C8F38C}">
          <p14:sldIdLst>
            <p14:sldId id="307"/>
            <p14:sldId id="274"/>
            <p14:sldId id="308"/>
            <p14:sldId id="306"/>
            <p14:sldId id="314"/>
            <p14:sldId id="278"/>
            <p14:sldId id="318"/>
            <p14:sldId id="31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uangdi ZHU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64" autoAdjust="0"/>
    <p:restoredTop sz="89945" autoAdjust="0"/>
  </p:normalViewPr>
  <p:slideViewPr>
    <p:cSldViewPr snapToGrid="0" snapToObjects="1">
      <p:cViewPr>
        <p:scale>
          <a:sx n="100" d="100"/>
          <a:sy n="100" d="100"/>
        </p:scale>
        <p:origin x="-856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3211A-CB73-AA41-B3FB-6DCD3077B9E6}" type="datetimeFigureOut">
              <a:rPr lang="en-US" smtClean="0"/>
              <a:t>24/02/15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9028D-6F4A-BC48-A758-27CF096B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8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24/02/15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24/02/15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24/02/15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24/02/15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24/02/15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k.intel.com/search/advanced?VTD=true" TargetMode="External"/><Relationship Id="rId3" Type="http://schemas.openxmlformats.org/officeDocument/2006/relationships/hyperlink" Target="http://www.cpu-upgrade.com/CPUs/Intel/Xeon/E5-2670_motherboard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k.intel.com/products/65719/Intel-Core-i7-3770-Processor-8M-Cache-up-to-3_90-GHz%23@compatibility" TargetMode="External"/><Relationship Id="rId4" Type="http://schemas.openxmlformats.org/officeDocument/2006/relationships/hyperlink" Target="http://www.asus.com/us/Motherboard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sus.com/us/Motherboards/P8H77M_PR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8661"/>
            <a:ext cx="7772400" cy="2716283"/>
          </a:xfrm>
        </p:spPr>
        <p:txBody>
          <a:bodyPr/>
          <a:lstStyle/>
          <a:p>
            <a:r>
              <a:rPr lang="en-US" sz="3600" b="1" dirty="0"/>
              <a:t>A Measurement Study of RDMA Performance In Multi-Tenant Environment - VMs and 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051299"/>
            <a:ext cx="7188200" cy="194576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/>
              <a:t>Student: Zhuangdi Zhu  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Mentors: Salman A </a:t>
            </a:r>
            <a:r>
              <a:rPr lang="en-US" dirty="0" err="1" smtClean="0"/>
              <a:t>Baset</a:t>
            </a:r>
            <a:r>
              <a:rPr lang="en-US" altLang="zh-CN" dirty="0" smtClean="0"/>
              <a:t>, </a:t>
            </a:r>
            <a:r>
              <a:rPr lang="en-US" dirty="0" smtClean="0"/>
              <a:t>Michael R Hines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Supervisor: Alex Liu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Tian</a:t>
            </a:r>
            <a:endParaRPr lang="en-US" dirty="0" smtClean="0"/>
          </a:p>
          <a:p>
            <a:pPr algn="l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7981" y="6180384"/>
            <a:ext cx="259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Feb</a:t>
            </a:r>
            <a:r>
              <a:rPr lang="en-US" dirty="0" smtClean="0"/>
              <a:t> 24</a:t>
            </a:r>
            <a:r>
              <a:rPr lang="en-US" baseline="30000" dirty="0" smtClean="0"/>
              <a:t>th</a:t>
            </a:r>
            <a:r>
              <a:rPr lang="en-US" dirty="0" smtClean="0"/>
              <a:t>, 201</a:t>
            </a:r>
            <a:r>
              <a:rPr lang="en-US" altLang="zh-CN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940"/>
            <a:ext cx="8229600" cy="798736"/>
          </a:xfrm>
        </p:spPr>
        <p:txBody>
          <a:bodyPr/>
          <a:lstStyle/>
          <a:p>
            <a:r>
              <a:rPr lang="en-US" sz="4400" dirty="0" smtClean="0"/>
              <a:t>Proposed Experiment Paths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999331"/>
              </p:ext>
            </p:extLst>
          </p:nvPr>
        </p:nvGraphicFramePr>
        <p:xfrm>
          <a:off x="262770" y="1181186"/>
          <a:ext cx="8576429" cy="5090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414"/>
                <a:gridCol w="1543762"/>
                <a:gridCol w="1706262"/>
                <a:gridCol w="1673959"/>
                <a:gridCol w="2793032"/>
              </a:tblGrid>
              <a:tr h="4627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receiver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and 4 transfers</a:t>
                      </a:r>
                      <a:endParaRPr lang="en-US" dirty="0"/>
                    </a:p>
                  </a:txBody>
                  <a:tcPr/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and 4 transfers</a:t>
                      </a:r>
                      <a:endParaRPr lang="en-US" dirty="0"/>
                    </a:p>
                  </a:txBody>
                  <a:tcPr/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/>
                    </a:p>
                  </a:txBody>
                  <a:tcPr/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 smtClean="0"/>
                    </a:p>
                  </a:txBody>
                  <a:tcPr/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 smtClean="0"/>
                    </a:p>
                  </a:txBody>
                  <a:tcPr/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 smtClean="0"/>
                    </a:p>
                  </a:txBody>
                  <a:tcPr/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940"/>
            <a:ext cx="8229600" cy="798736"/>
          </a:xfrm>
        </p:spPr>
        <p:txBody>
          <a:bodyPr/>
          <a:lstStyle/>
          <a:p>
            <a:r>
              <a:rPr lang="en-US" sz="4400" dirty="0" smtClean="0"/>
              <a:t>Proposed Experiment Paths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137294"/>
              </p:ext>
            </p:extLst>
          </p:nvPr>
        </p:nvGraphicFramePr>
        <p:xfrm>
          <a:off x="262770" y="1181186"/>
          <a:ext cx="8703430" cy="5484524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22635"/>
                <a:gridCol w="982254"/>
                <a:gridCol w="1123789"/>
                <a:gridCol w="1166387"/>
                <a:gridCol w="2063781"/>
                <a:gridCol w="2944584"/>
              </a:tblGrid>
              <a:tr h="7311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receiver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>
                    <a:solidFill>
                      <a:srgbClr val="E68422"/>
                    </a:solidFill>
                  </a:tcPr>
                </a:tc>
              </a:tr>
              <a:tr h="73114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and 4 transfers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transfer </a:t>
                      </a:r>
                      <a:r>
                        <a:rPr lang="en-US" baseline="0" dirty="0" err="1" smtClean="0"/>
                        <a:t>qperf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done but very poor bandwidth</a:t>
                      </a:r>
                    </a:p>
                    <a:p>
                      <a:r>
                        <a:rPr lang="en-US" b="1" baseline="0" dirty="0" smtClean="0"/>
                        <a:t>4 transfers to do</a:t>
                      </a:r>
                      <a:endParaRPr lang="en-US" b="1" dirty="0"/>
                    </a:p>
                  </a:txBody>
                  <a:tcPr>
                    <a:solidFill>
                      <a:srgbClr val="E68422"/>
                    </a:solidFill>
                  </a:tcPr>
                </a:tc>
              </a:tr>
              <a:tr h="73114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and 4 transfers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 </a:t>
                      </a:r>
                      <a:r>
                        <a:rPr lang="en-US" dirty="0" err="1" smtClean="0"/>
                        <a:t>qperf</a:t>
                      </a:r>
                      <a:r>
                        <a:rPr lang="en-US" dirty="0" smtClean="0"/>
                        <a:t> done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 transfer </a:t>
                      </a:r>
                      <a:r>
                        <a:rPr lang="en-US" b="1" baseline="0" dirty="0" err="1" smtClean="0"/>
                        <a:t>rdma_cm</a:t>
                      </a:r>
                      <a:r>
                        <a:rPr lang="en-US" b="1" baseline="0" dirty="0" smtClean="0"/>
                        <a:t> done</a:t>
                      </a:r>
                    </a:p>
                    <a:p>
                      <a:r>
                        <a:rPr lang="en-US" dirty="0" smtClean="0"/>
                        <a:t>4 transfers</a:t>
                      </a:r>
                      <a:r>
                        <a:rPr lang="en-US" baseline="0" dirty="0" smtClean="0"/>
                        <a:t> to do</a:t>
                      </a:r>
                      <a:endParaRPr lang="en-US" dirty="0"/>
                    </a:p>
                  </a:txBody>
                  <a:tcPr>
                    <a:solidFill>
                      <a:srgbClr val="E68422"/>
                    </a:solidFill>
                  </a:tcPr>
                </a:tc>
              </a:tr>
              <a:tr h="73114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-to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do</a:t>
                      </a:r>
                      <a:endParaRPr lang="en-US" dirty="0"/>
                    </a:p>
                  </a:txBody>
                  <a:tcPr>
                    <a:solidFill>
                      <a:srgbClr val="E68422"/>
                    </a:solidFill>
                  </a:tcPr>
                </a:tc>
              </a:tr>
              <a:tr h="73114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t</a:t>
                      </a:r>
                      <a:r>
                        <a:rPr lang="en-US" altLang="zh-CN" dirty="0" smtClean="0"/>
                        <a:t>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do</a:t>
                      </a:r>
                      <a:endParaRPr lang="en-US" dirty="0" smtClean="0"/>
                    </a:p>
                  </a:txBody>
                  <a:tcPr>
                    <a:solidFill>
                      <a:srgbClr val="E68422"/>
                    </a:solidFill>
                  </a:tcPr>
                </a:tc>
              </a:tr>
              <a:tr h="73114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transfer </a:t>
                      </a:r>
                      <a:r>
                        <a:rPr lang="en-US" baseline="0" dirty="0" err="1" smtClean="0"/>
                        <a:t>qperf</a:t>
                      </a:r>
                      <a:r>
                        <a:rPr lang="en-US" baseline="0" dirty="0" smtClean="0"/>
                        <a:t> done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4 </a:t>
                      </a:r>
                      <a:r>
                        <a:rPr lang="en-US" baseline="0" dirty="0" err="1" smtClean="0"/>
                        <a:t>tranfers</a:t>
                      </a:r>
                      <a:r>
                        <a:rPr lang="en-US" baseline="0" dirty="0" smtClean="0"/>
                        <a:t> to do </a:t>
                      </a:r>
                      <a:endParaRPr lang="en-US" dirty="0" smtClean="0"/>
                    </a:p>
                  </a:txBody>
                  <a:tcPr>
                    <a:solidFill>
                      <a:srgbClr val="E68422"/>
                    </a:solidFill>
                  </a:tcPr>
                </a:tc>
              </a:tr>
              <a:tr h="73114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and 4</a:t>
                      </a:r>
                      <a:r>
                        <a:rPr lang="en-US" baseline="0" dirty="0" smtClean="0"/>
                        <a:t> transfers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transfer </a:t>
                      </a:r>
                      <a:r>
                        <a:rPr lang="en-US" baseline="0" dirty="0" err="1" smtClean="0"/>
                        <a:t>qperf</a:t>
                      </a:r>
                      <a:r>
                        <a:rPr lang="en-US" baseline="0" dirty="0" smtClean="0"/>
                        <a:t> done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4 transfers to do</a:t>
                      </a:r>
                      <a:endParaRPr lang="en-US" dirty="0" smtClean="0"/>
                    </a:p>
                  </a:txBody>
                  <a:tcPr>
                    <a:solidFill>
                      <a:srgbClr val="E6842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381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557385"/>
              </p:ext>
            </p:extLst>
          </p:nvPr>
        </p:nvGraphicFramePr>
        <p:xfrm>
          <a:off x="368300" y="1611366"/>
          <a:ext cx="8322009" cy="1851132"/>
        </p:xfrm>
        <a:graphic>
          <a:graphicData uri="http://schemas.openxmlformats.org/drawingml/2006/table">
            <a:tbl>
              <a:tblPr lastCol="1" bandRow="1">
                <a:tableStyleId>{5C22544A-7EE6-4342-B048-85BDC9FD1C3A}</a:tableStyleId>
              </a:tblPr>
              <a:tblGrid>
                <a:gridCol w="411480"/>
                <a:gridCol w="918103"/>
                <a:gridCol w="918103"/>
                <a:gridCol w="906780"/>
                <a:gridCol w="1167043"/>
                <a:gridCol w="4000500"/>
              </a:tblGrid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to do</a:t>
                      </a:r>
                      <a:endParaRPr lang="en-US" dirty="0"/>
                    </a:p>
                  </a:txBody>
                  <a:tcPr>
                    <a:solidFill>
                      <a:srgbClr val="E68422"/>
                    </a:solidFill>
                  </a:tcPr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VMs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do</a:t>
                      </a:r>
                      <a:endParaRPr lang="en-US" dirty="0"/>
                    </a:p>
                  </a:txBody>
                  <a:tcPr>
                    <a:solidFill>
                      <a:srgbClr val="E68422"/>
                    </a:solidFill>
                  </a:tcPr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t</a:t>
                      </a:r>
                      <a:r>
                        <a:rPr lang="en-US" altLang="zh-CN" dirty="0" smtClean="0"/>
                        <a:t>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do</a:t>
                      </a:r>
                      <a:endParaRPr lang="en-US" dirty="0"/>
                    </a:p>
                  </a:txBody>
                  <a:tcPr>
                    <a:solidFill>
                      <a:srgbClr val="E68422"/>
                    </a:solidFill>
                  </a:tcPr>
                </a:tc>
              </a:tr>
              <a:tr h="462783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LXCs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 to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do</a:t>
                      </a:r>
                      <a:endParaRPr lang="en-US" baseline="0" dirty="0"/>
                    </a:p>
                  </a:txBody>
                  <a:tcPr>
                    <a:solidFill>
                      <a:srgbClr val="E6842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03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31900"/>
          </a:xfrm>
        </p:spPr>
        <p:txBody>
          <a:bodyPr/>
          <a:lstStyle/>
          <a:p>
            <a:r>
              <a:rPr lang="en-AU" dirty="0" smtClean="0"/>
              <a:t>Current Testing Platform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5103290"/>
            <a:ext cx="8229600" cy="13398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b="1" dirty="0" smtClean="0"/>
              <a:t>Problems</a:t>
            </a:r>
            <a:r>
              <a:rPr lang="en-AU" dirty="0" smtClean="0"/>
              <a:t>: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CPU i7-3770K does not support Intel VT-d (IOMMU) that IB sharing by multi-VMs through SR-IOV is not supported;</a:t>
            </a:r>
          </a:p>
          <a:p>
            <a:r>
              <a:rPr lang="en-AU" dirty="0" smtClean="0"/>
              <a:t>Current testing result of Ethernet bandwidth is much lower than IB, Salman suggested that dedicated Ethernet cards (10G) should be used.</a:t>
            </a:r>
            <a:endParaRPr lang="en-A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34067"/>
              </p:ext>
            </p:extLst>
          </p:nvPr>
        </p:nvGraphicFramePr>
        <p:xfrm>
          <a:off x="800100" y="1586370"/>
          <a:ext cx="7715250" cy="347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Document" r:id="rId3" imgW="6337300" imgH="2857500" progId="Word.Document.12">
                  <p:embed/>
                </p:oleObj>
              </mc:Choice>
              <mc:Fallback>
                <p:oleObj name="Document" r:id="rId3" imgW="6337300" imgH="285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100" y="1586370"/>
                        <a:ext cx="7715250" cy="3478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539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dirty="0" smtClean="0"/>
              <a:t>Previous ANU cloud system</a:t>
            </a:r>
            <a:endParaRPr lang="en-AU" sz="4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742471"/>
              </p:ext>
            </p:extLst>
          </p:nvPr>
        </p:nvGraphicFramePr>
        <p:xfrm>
          <a:off x="552450" y="1777999"/>
          <a:ext cx="8134350" cy="3667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Document" r:id="rId3" imgW="6337300" imgH="2857500" progId="Word.Document.12">
                  <p:embed/>
                </p:oleObj>
              </mc:Choice>
              <mc:Fallback>
                <p:oleObj name="Document" r:id="rId3" imgW="6337300" imgH="285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450" y="1777999"/>
                        <a:ext cx="8134350" cy="3667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291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Proposed Test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Environment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67959"/>
              </p:ext>
            </p:extLst>
          </p:nvPr>
        </p:nvGraphicFramePr>
        <p:xfrm>
          <a:off x="457200" y="1755004"/>
          <a:ext cx="8229600" cy="28651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324100"/>
                <a:gridCol w="59055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Processor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Intel(R) Xeon(R) CPU E5-2670  @ 2.60GHz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Sandy Bridge Architecture [1]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  （CNY </a:t>
                      </a:r>
                      <a:r>
                        <a:rPr lang="en-US" altLang="zh-CN" dirty="0" smtClean="0">
                          <a:effectLst/>
                        </a:rPr>
                        <a:t>8800.0</a:t>
                      </a:r>
                      <a:r>
                        <a:rPr lang="en-US" dirty="0" smtClean="0">
                          <a:effectLst/>
                        </a:rPr>
                        <a:t>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Motherboard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 smtClean="0"/>
                        <a:t>Compatible motherboard with Intel Chipset [2]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32 </a:t>
                      </a:r>
                      <a:r>
                        <a:rPr lang="de-DE" sz="1800" kern="1200" dirty="0" smtClean="0"/>
                        <a:t>GB 1600 MHz DDR3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Ethernet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10G dedicated Ethernet NICs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Infiniband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Mellanox QDR (available now)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Compatible Ethernet and IB</a:t>
                      </a:r>
                      <a:r>
                        <a:rPr lang="en-US" baseline="0" dirty="0" smtClean="0"/>
                        <a:t> cables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68300" y="4661912"/>
            <a:ext cx="83947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Reference:</a:t>
            </a:r>
            <a:endParaRPr lang="en-AU" dirty="0"/>
          </a:p>
          <a:p>
            <a:r>
              <a:rPr lang="en-US" dirty="0"/>
              <a:t>1. The list of processors supporting Intel VT-d (IOMMU)</a:t>
            </a:r>
            <a:endParaRPr lang="en-AU" dirty="0"/>
          </a:p>
          <a:p>
            <a:r>
              <a:rPr lang="en-US" u="sng" dirty="0">
                <a:hlinkClick r:id="rId2"/>
              </a:rPr>
              <a:t>http://ark.intel.com/search/advanced?VTD=true</a:t>
            </a:r>
            <a:endParaRPr lang="en-AU" dirty="0"/>
          </a:p>
          <a:p>
            <a:r>
              <a:rPr lang="en-US" dirty="0"/>
              <a:t>2. The list of motherboards, compatible with Intel Xeon E5-2670</a:t>
            </a:r>
            <a:br>
              <a:rPr lang="en-US" dirty="0"/>
            </a:br>
            <a:r>
              <a:rPr lang="en-US" u="sng" dirty="0">
                <a:hlinkClick r:id="rId3"/>
              </a:rPr>
              <a:t>http://www.cpu-upgrade.com/CPUs/Intel/Xeon/E5-</a:t>
            </a:r>
            <a:r>
              <a:rPr lang="en-US" u="sng" dirty="0" smtClean="0">
                <a:hlinkClick r:id="rId3"/>
              </a:rPr>
              <a:t>2670_motherboards.html</a:t>
            </a:r>
            <a:endParaRPr lang="en-US" u="sng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384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Proposed Test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Environment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638375"/>
              </p:ext>
            </p:extLst>
          </p:nvPr>
        </p:nvGraphicFramePr>
        <p:xfrm>
          <a:off x="457200" y="1793104"/>
          <a:ext cx="8229600" cy="2595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324100"/>
                <a:gridCol w="59055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Processor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Intel® Core™ i7-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3770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800" kern="1200" dirty="0" smtClean="0"/>
                        <a:t>[</a:t>
                      </a:r>
                      <a:r>
                        <a:rPr lang="en-US" altLang="zh-CN" sz="1800" kern="1200" dirty="0" smtClean="0"/>
                        <a:t>2</a:t>
                      </a:r>
                      <a:r>
                        <a:rPr lang="en-AU" sz="1800" kern="1200" dirty="0" smtClean="0"/>
                        <a:t>]</a:t>
                      </a:r>
                      <a:r>
                        <a:rPr lang="zh-CN" altLang="en-US" sz="1800" kern="1200" dirty="0" smtClean="0"/>
                        <a:t>                   </a:t>
                      </a:r>
                      <a:r>
                        <a:rPr lang="en-US" altLang="zh-CN" sz="1800" kern="1200" dirty="0" smtClean="0"/>
                        <a:t>(CNY</a:t>
                      </a:r>
                      <a:r>
                        <a:rPr lang="zh-CN" altLang="en-US" sz="1800" kern="1200" dirty="0" smtClean="0"/>
                        <a:t> </a:t>
                      </a:r>
                      <a:r>
                        <a:rPr lang="en-US" altLang="zh-CN" sz="1800" kern="1200" dirty="0" smtClean="0"/>
                        <a:t>1894.0)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Motherboard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 smtClean="0"/>
                        <a:t>P8H77-M </a:t>
                      </a:r>
                      <a:r>
                        <a:rPr lang="en-A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</a:t>
                      </a:r>
                      <a:r>
                        <a:rPr lang="en-AU" sz="1800" kern="1200" dirty="0" smtClean="0"/>
                        <a:t> </a:t>
                      </a:r>
                      <a:r>
                        <a:rPr lang="en-AU" sz="1800" kern="1200" dirty="0" smtClean="0"/>
                        <a:t>[1</a:t>
                      </a:r>
                      <a:r>
                        <a:rPr lang="en-AU" sz="1800" kern="1200" dirty="0" smtClean="0"/>
                        <a:t>]</a:t>
                      </a:r>
                      <a:r>
                        <a:rPr lang="zh-CN" altLang="en-US" sz="1800" kern="1200" dirty="0" smtClean="0"/>
                        <a:t>                               </a:t>
                      </a:r>
                      <a:r>
                        <a:rPr lang="en-US" altLang="zh-CN" sz="1800" kern="1200" dirty="0" smtClean="0"/>
                        <a:t>(CNY</a:t>
                      </a:r>
                      <a:r>
                        <a:rPr lang="zh-CN" altLang="en-US" sz="1800" kern="1200" dirty="0" smtClean="0"/>
                        <a:t> </a:t>
                      </a:r>
                      <a:r>
                        <a:rPr lang="en-US" altLang="zh-CN" sz="1800" kern="1200" dirty="0" smtClean="0"/>
                        <a:t>1049.0)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32 </a:t>
                      </a:r>
                      <a:r>
                        <a:rPr lang="de-DE" sz="1800" kern="1200" dirty="0" smtClean="0"/>
                        <a:t>GB 1600 MHz DDR3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Ethernet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10G dedicated Ethernet NICs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Infiniband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Mellanox QDR (available now)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Compatible Ethernet and IB</a:t>
                      </a:r>
                      <a:r>
                        <a:rPr lang="en-US" baseline="0" dirty="0" smtClean="0"/>
                        <a:t> cables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68300" y="4407912"/>
            <a:ext cx="83947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Reference:</a:t>
            </a:r>
            <a:endParaRPr lang="en-AU" dirty="0"/>
          </a:p>
          <a:p>
            <a:r>
              <a:rPr lang="en-US" dirty="0"/>
              <a:t>1. </a:t>
            </a:r>
            <a:r>
              <a:rPr lang="en-US" dirty="0" smtClean="0"/>
              <a:t>P8H77</a:t>
            </a:r>
            <a:r>
              <a:rPr lang="en-US" dirty="0"/>
              <a:t>-M </a:t>
            </a:r>
            <a:r>
              <a:rPr lang="en-US" dirty="0" smtClean="0"/>
              <a:t>PRO </a:t>
            </a:r>
            <a:r>
              <a:rPr lang="en-US" dirty="0"/>
              <a:t>Motherboard</a:t>
            </a:r>
            <a:r>
              <a:rPr lang="en-AU" u="sng" dirty="0" smtClean="0">
                <a:hlinkClick r:id="rId2"/>
              </a:rPr>
              <a:t>http</a:t>
            </a:r>
            <a:r>
              <a:rPr lang="en-AU" u="sng" dirty="0">
                <a:hlinkClick r:id="rId2"/>
              </a:rPr>
              <a:t>://www.asus.com/us/Motherboards/P8H77M_PRO</a:t>
            </a:r>
            <a:r>
              <a:rPr lang="en-AU" u="sng" dirty="0" smtClean="0">
                <a:hlinkClick r:id="rId2"/>
              </a:rPr>
              <a:t>/</a:t>
            </a:r>
            <a:endParaRPr lang="en-AU" u="sng" dirty="0" smtClean="0"/>
          </a:p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The list of chipsets supporting i7-3770</a:t>
            </a:r>
          </a:p>
          <a:p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://ark.intel.com/products/65719/Intel-Core-i7-3770-Processor-8M-Cache-up-to-3_90-GHz#@</a:t>
            </a:r>
            <a:r>
              <a:rPr lang="en-US" u="sng" dirty="0" smtClean="0">
                <a:hlinkClick r:id="rId3"/>
              </a:rPr>
              <a:t>compatibility</a:t>
            </a:r>
            <a:endParaRPr lang="en-US" u="sng" dirty="0"/>
          </a:p>
          <a:p>
            <a:r>
              <a:rPr lang="en-US" dirty="0" smtClean="0"/>
              <a:t>3 Asus motherboard homepage</a:t>
            </a:r>
          </a:p>
          <a:p>
            <a:r>
              <a:rPr lang="en-US" dirty="0">
                <a:hlinkClick r:id="rId4"/>
              </a:rPr>
              <a:t>http://www.asus.com/us/Motherboards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7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4200"/>
            <a:ext cx="8229600" cy="4271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Performance testing </a:t>
            </a:r>
            <a:r>
              <a:rPr lang="en-US" dirty="0" smtClean="0"/>
              <a:t>methods</a:t>
            </a:r>
            <a:r>
              <a:rPr lang="en-US" dirty="0"/>
              <a:t/>
            </a:r>
            <a:br>
              <a:rPr lang="en-US" dirty="0"/>
            </a:br>
            <a:endParaRPr lang="en-AU" dirty="0"/>
          </a:p>
          <a:p>
            <a:pPr lvl="0"/>
            <a:r>
              <a:rPr lang="en-US" dirty="0"/>
              <a:t>SR-IOV and IOMMU Support</a:t>
            </a:r>
            <a:br>
              <a:rPr lang="en-US" dirty="0"/>
            </a:br>
            <a:endParaRPr lang="en-US" dirty="0" smtClean="0"/>
          </a:p>
          <a:p>
            <a:pPr lvl="0"/>
            <a:r>
              <a:rPr lang="en-US" dirty="0" smtClean="0"/>
              <a:t>Comparison of TCP and RDMA tests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5839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46388</TotalTime>
  <Words>570</Words>
  <Application>Microsoft Macintosh PowerPoint</Application>
  <PresentationFormat>On-screen Show (4:3)</PresentationFormat>
  <Paragraphs>181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Executive</vt:lpstr>
      <vt:lpstr>Document</vt:lpstr>
      <vt:lpstr>A Measurement Study of RDMA Performance In Multi-Tenant Environment - VMs and Containers</vt:lpstr>
      <vt:lpstr>Proposed Experiment Paths</vt:lpstr>
      <vt:lpstr>Proposed Experiment Paths</vt:lpstr>
      <vt:lpstr>PowerPoint Presentation</vt:lpstr>
      <vt:lpstr>Current Testing Platform</vt:lpstr>
      <vt:lpstr>Previous ANU cloud system</vt:lpstr>
      <vt:lpstr>Proposed Test Environment</vt:lpstr>
      <vt:lpstr>Proposed Test Environment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Implementation of RDMA over Ethernet_x0013_</dc:title>
  <dc:creator>Zhuangdi ZHU</dc:creator>
  <cp:lastModifiedBy>Zhuangdi ZHU</cp:lastModifiedBy>
  <cp:revision>276</cp:revision>
  <dcterms:created xsi:type="dcterms:W3CDTF">2014-12-08T01:15:18Z</dcterms:created>
  <dcterms:modified xsi:type="dcterms:W3CDTF">2015-02-24T01:22:10Z</dcterms:modified>
</cp:coreProperties>
</file>