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29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80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8D43-9C28-420A-BCB5-3CD34488763B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3C01-EA25-4109-9F6D-4DAFB0F77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88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8D43-9C28-420A-BCB5-3CD34488763B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3C01-EA25-4109-9F6D-4DAFB0F77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4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8D43-9C28-420A-BCB5-3CD34488763B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3C01-EA25-4109-9F6D-4DAFB0F7745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1328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8D43-9C28-420A-BCB5-3CD34488763B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3C01-EA25-4109-9F6D-4DAFB0F77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946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8D43-9C28-420A-BCB5-3CD34488763B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3C01-EA25-4109-9F6D-4DAFB0F7745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7877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8D43-9C28-420A-BCB5-3CD34488763B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3C01-EA25-4109-9F6D-4DAFB0F77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560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8D43-9C28-420A-BCB5-3CD34488763B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3C01-EA25-4109-9F6D-4DAFB0F77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555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8D43-9C28-420A-BCB5-3CD34488763B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3C01-EA25-4109-9F6D-4DAFB0F77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81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8D43-9C28-420A-BCB5-3CD34488763B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3C01-EA25-4109-9F6D-4DAFB0F77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46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8D43-9C28-420A-BCB5-3CD34488763B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3C01-EA25-4109-9F6D-4DAFB0F77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36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8D43-9C28-420A-BCB5-3CD34488763B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3C01-EA25-4109-9F6D-4DAFB0F77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86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8D43-9C28-420A-BCB5-3CD34488763B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3C01-EA25-4109-9F6D-4DAFB0F77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78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8D43-9C28-420A-BCB5-3CD34488763B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3C01-EA25-4109-9F6D-4DAFB0F77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32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8D43-9C28-420A-BCB5-3CD34488763B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3C01-EA25-4109-9F6D-4DAFB0F77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05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8D43-9C28-420A-BCB5-3CD34488763B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3C01-EA25-4109-9F6D-4DAFB0F77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3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8D43-9C28-420A-BCB5-3CD34488763B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3C01-EA25-4109-9F6D-4DAFB0F77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5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F8D43-9C28-420A-BCB5-3CD34488763B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423C01-EA25-4109-9F6D-4DAFB0F77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09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9A65C9-BBE1-0B22-739E-B8CD32303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697" y="2404534"/>
            <a:ext cx="8730306" cy="1646302"/>
          </a:xfrm>
        </p:spPr>
        <p:txBody>
          <a:bodyPr/>
          <a:lstStyle/>
          <a:p>
            <a:r>
              <a:rPr lang="ru-RU" sz="4400" dirty="0"/>
              <a:t>Архитектура программ на </a:t>
            </a:r>
            <a:r>
              <a:rPr lang="en-US" sz="4400" dirty="0"/>
              <a:t>AVR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E132F7-C9F7-DFDD-ACCF-3B87E900F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Пшеничников Артём, </a:t>
            </a:r>
            <a:r>
              <a:rPr lang="en-US" dirty="0"/>
              <a:t>P3107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58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3E741-007F-9FF6-3058-12856061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/>
              <a:t>Суперцикл</a:t>
            </a:r>
            <a:endParaRPr lang="ru-RU" dirty="0"/>
          </a:p>
        </p:txBody>
      </p:sp>
      <p:sp>
        <p:nvSpPr>
          <p:cNvPr id="35" name="Объект 2">
            <a:extLst>
              <a:ext uri="{FF2B5EF4-FFF2-40B4-BE49-F238E27FC236}">
                <a16:creationId xmlns:a16="http://schemas.microsoft.com/office/drawing/2014/main" id="{6A502C08-911D-9BB5-5426-7E1C2A241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880773"/>
          </a:xfrm>
        </p:spPr>
        <p:txBody>
          <a:bodyPr>
            <a:normAutofit/>
          </a:bodyPr>
          <a:lstStyle/>
          <a:p>
            <a:r>
              <a:rPr lang="ru-RU" dirty="0"/>
              <a:t>Идеально для простых задач</a:t>
            </a:r>
          </a:p>
          <a:p>
            <a:r>
              <a:rPr lang="ru-RU" dirty="0"/>
              <a:t>Программа крайне монолитна</a:t>
            </a:r>
          </a:p>
          <a:p>
            <a:r>
              <a:rPr lang="ru-RU" dirty="0"/>
              <a:t>Сложно расширять</a:t>
            </a:r>
          </a:p>
          <a:p>
            <a:r>
              <a:rPr lang="ru-RU" dirty="0"/>
              <a:t>Желательна прозрачность цикла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BD1F7F-4E2D-C88B-18FC-2104435B72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793" b="1"/>
          <a:stretch/>
        </p:blipFill>
        <p:spPr>
          <a:xfrm>
            <a:off x="4857451" y="2159331"/>
            <a:ext cx="4415050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0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24CE5-F2FD-CDF5-B82B-AB470CBF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ru-RU" dirty="0" err="1"/>
              <a:t>Суперцикл</a:t>
            </a:r>
            <a:r>
              <a:rPr lang="ru-RU" dirty="0"/>
              <a:t> + прерывания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6F29AE-7049-BBDE-AA03-E19134B96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ru-RU" dirty="0"/>
              <a:t>Часть простых процессов можно выделить в прерывания</a:t>
            </a:r>
          </a:p>
          <a:p>
            <a:r>
              <a:rPr lang="ru-RU" dirty="0"/>
              <a:t>В дальнейшем код прерываний сильно разрастается, что плохо</a:t>
            </a:r>
          </a:p>
          <a:p>
            <a:r>
              <a:rPr lang="ru-RU" dirty="0"/>
              <a:t>Прерывания выполняются не моментально =</a:t>
            </a:r>
            <a:r>
              <a:rPr lang="en-US" dirty="0"/>
              <a:t>&gt;</a:t>
            </a:r>
            <a:r>
              <a:rPr lang="ru-RU" dirty="0"/>
              <a:t> смещение таймеров и т. д.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DD2FF9-D0FF-1DB2-01B4-327CEE77E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624" y="632145"/>
            <a:ext cx="3917568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7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0DBDF-071F-0CDC-BAEF-D2F5465B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dirty="0"/>
              <a:t>Флаговый автомат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45E68E-C468-D60F-9E5E-9B707244D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ru-RU" dirty="0"/>
              <a:t>Управление задачами не напрямую, а постановка «в очередь»</a:t>
            </a:r>
          </a:p>
          <a:p>
            <a:r>
              <a:rPr lang="ru-RU" dirty="0"/>
              <a:t>Необходимость тратить память на управляющие конструкции</a:t>
            </a:r>
          </a:p>
          <a:p>
            <a:r>
              <a:rPr lang="ru-RU" dirty="0"/>
              <a:t>Возможность запускать задачи из других задач</a:t>
            </a:r>
          </a:p>
          <a:p>
            <a:r>
              <a:rPr lang="ru-RU" dirty="0"/>
              <a:t>Лёгкая расширяемость </a:t>
            </a:r>
          </a:p>
          <a:p>
            <a:r>
              <a:rPr lang="ru-RU" dirty="0"/>
              <a:t>Сложная реализация задержек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43556A-A27A-DCB6-3CA9-F3C141CE1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7" y="2159331"/>
            <a:ext cx="4204989" cy="27542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EDDDE2-B730-6BFB-F82A-3F12A4130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137" y="4933670"/>
            <a:ext cx="4286865" cy="77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0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28F6F6-AE0C-D0BB-98C6-57A61CB2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83" y="610199"/>
            <a:ext cx="8596668" cy="1320800"/>
          </a:xfrm>
        </p:spPr>
        <p:txBody>
          <a:bodyPr>
            <a:normAutofit/>
          </a:bodyPr>
          <a:lstStyle/>
          <a:p>
            <a:r>
              <a:rPr lang="ru-RU" dirty="0"/>
              <a:t>Флаговый автомат + </a:t>
            </a:r>
            <a:br>
              <a:rPr lang="ru-RU" dirty="0"/>
            </a:br>
            <a:r>
              <a:rPr lang="ru-RU" dirty="0"/>
              <a:t>программный таймер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69B6C-24A0-E3DC-23EE-8F006EC4D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3" y="2160589"/>
            <a:ext cx="4410718" cy="3880773"/>
          </a:xfrm>
        </p:spPr>
        <p:txBody>
          <a:bodyPr>
            <a:normAutofit/>
          </a:bodyPr>
          <a:lstStyle/>
          <a:p>
            <a:r>
              <a:rPr lang="ru-RU" dirty="0"/>
              <a:t>Системный таймер устанавливается в режим прерывания с периодом (например) 1 мс</a:t>
            </a:r>
          </a:p>
          <a:p>
            <a:r>
              <a:rPr lang="ru-RU" dirty="0"/>
              <a:t>Нельзя использовать </a:t>
            </a:r>
            <a:r>
              <a:rPr lang="en-US" dirty="0"/>
              <a:t>delay</a:t>
            </a:r>
            <a:endParaRPr lang="ru-RU" dirty="0"/>
          </a:p>
          <a:p>
            <a:r>
              <a:rPr lang="ru-RU" dirty="0"/>
              <a:t>Очередь таймеров в массиве</a:t>
            </a:r>
          </a:p>
          <a:p>
            <a:r>
              <a:rPr lang="ru-RU" dirty="0"/>
              <a:t>Установка таймера из любого места в коде</a:t>
            </a:r>
          </a:p>
          <a:p>
            <a:r>
              <a:rPr lang="ru-RU" dirty="0"/>
              <a:t>Простые периодичные задачи (запуск таймера в конце задачи)</a:t>
            </a:r>
          </a:p>
          <a:p>
            <a:r>
              <a:rPr lang="ru-RU" dirty="0"/>
              <a:t>Очень простое расширение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79FF70-B81B-882F-0771-D1CBA488F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026" y="1005233"/>
            <a:ext cx="3944549" cy="151865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D1BF9B-418B-713B-DB32-878082306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026" y="2718981"/>
            <a:ext cx="3944549" cy="71001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CB90C4-A0F2-99CE-872D-92DF08153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026" y="3744098"/>
            <a:ext cx="3944549" cy="221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5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0AEC7-D89F-11DA-301B-7EF54EDA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07" y="238539"/>
            <a:ext cx="3729076" cy="1320800"/>
          </a:xfrm>
        </p:spPr>
        <p:txBody>
          <a:bodyPr anchor="ctr">
            <a:normAutofit/>
          </a:bodyPr>
          <a:lstStyle/>
          <a:p>
            <a:r>
              <a:rPr lang="ru-RU" dirty="0"/>
              <a:t>Диспетчер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28A3C1-5201-BE20-EC12-35012D72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1648633"/>
            <a:ext cx="3720916" cy="3560733"/>
          </a:xfrm>
        </p:spPr>
        <p:txBody>
          <a:bodyPr>
            <a:normAutofit/>
          </a:bodyPr>
          <a:lstStyle/>
          <a:p>
            <a:r>
              <a:rPr lang="ru-RU" dirty="0"/>
              <a:t>Динамическая очередь задач</a:t>
            </a:r>
          </a:p>
          <a:p>
            <a:r>
              <a:rPr lang="ru-RU" dirty="0"/>
              <a:t>Постановка в очередь путём записи адреса функции</a:t>
            </a:r>
          </a:p>
          <a:p>
            <a:r>
              <a:rPr lang="ru-RU" dirty="0"/>
              <a:t>Количество кода не увеличивается по мере разрастания программы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1A7A78-A066-E994-BDB1-5DDD7A634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174" y="486370"/>
            <a:ext cx="4055428" cy="555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4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4F51D-58AC-4E28-6000-32A47F3C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100"/>
              <a:t>Диспетчер + очередь таймеров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AD5B0B-3B36-B200-CA54-2D0DF4160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ru-RU" dirty="0"/>
              <a:t>Аналогично флаговому автомату, таймер генерирует прерывание каждую 1 мс</a:t>
            </a:r>
          </a:p>
          <a:p>
            <a:r>
              <a:rPr lang="ru-RU" dirty="0"/>
              <a:t>Даёт возможность используя меньше кода реализовать любые задачи с задержками в виде конвейера</a:t>
            </a:r>
          </a:p>
          <a:p>
            <a:r>
              <a:rPr lang="ru-RU" dirty="0"/>
              <a:t>Невозможность постановки двух одинаковых задач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E3ECD00-3308-ED80-7635-90FFA6E0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910" y="704193"/>
            <a:ext cx="4602747" cy="17260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A8E93B-DA1A-8449-1271-88A30F592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911" y="2694826"/>
            <a:ext cx="4602747" cy="310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7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076DF-1C15-BF5C-793B-B28DECBE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dirty="0"/>
              <a:t>Кооперативная </a:t>
            </a:r>
            <a:r>
              <a:rPr lang="en-US" dirty="0"/>
              <a:t>RTOS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0A70B3-9505-A7BB-170E-6C5AE024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ru-RU" dirty="0"/>
              <a:t>Вместо разделения одной задачи на много мелких, передающих друг другу управления, одни большие</a:t>
            </a:r>
          </a:p>
          <a:p>
            <a:r>
              <a:rPr lang="en-US" dirty="0"/>
              <a:t>Dispatch</a:t>
            </a:r>
            <a:r>
              <a:rPr lang="ru-RU" dirty="0"/>
              <a:t> передаёт управление Диспетчеру на выполнение других задач на указанное время</a:t>
            </a:r>
          </a:p>
          <a:p>
            <a:r>
              <a:rPr lang="ru-RU" dirty="0"/>
              <a:t>Также сюда могут быть добавлены приоритеты задач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C9DC73-E89E-FB78-4C41-4E629601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204" y="2159331"/>
            <a:ext cx="3664854" cy="375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9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BAA6A-5E26-E919-2281-D31AC8EC2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dirty="0"/>
              <a:t>Вытесняющая </a:t>
            </a:r>
            <a:r>
              <a:rPr lang="en-US" dirty="0"/>
              <a:t>RTOS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EFDD5A-82BC-EF43-62B6-68EA8DE01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4556818" cy="370127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Зацикленная задача не вешает всю программу</a:t>
            </a:r>
          </a:p>
          <a:p>
            <a:r>
              <a:rPr lang="ru-RU" dirty="0"/>
              <a:t>Все задачи выполняются «рывками», определенными прерываниями диспетчера</a:t>
            </a:r>
          </a:p>
          <a:p>
            <a:r>
              <a:rPr lang="ru-RU" dirty="0"/>
              <a:t>Но приходится сохранять все состояние прерванных задач =</a:t>
            </a:r>
            <a:r>
              <a:rPr lang="en-US" dirty="0"/>
              <a:t>&gt;</a:t>
            </a:r>
            <a:r>
              <a:rPr lang="ru-RU" dirty="0"/>
              <a:t> необходимо своё адресное пространство каждой задаче</a:t>
            </a:r>
          </a:p>
          <a:p>
            <a:r>
              <a:rPr lang="ru-RU" dirty="0"/>
              <a:t>Очень большие требования к ресурсам, минимум </a:t>
            </a:r>
            <a:r>
              <a:rPr lang="en-US" dirty="0"/>
              <a:t>ATmega128, </a:t>
            </a:r>
            <a:r>
              <a:rPr lang="ru-RU" dirty="0"/>
              <a:t>в некоторых случаях Кооперативная </a:t>
            </a:r>
            <a:r>
              <a:rPr lang="en-US" dirty="0"/>
              <a:t>RTOS</a:t>
            </a:r>
            <a:r>
              <a:rPr lang="ru-RU" dirty="0"/>
              <a:t> предпочтительнее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9CFB3B-C578-C789-D966-CBFBE90188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343"/>
          <a:stretch/>
        </p:blipFill>
        <p:spPr>
          <a:xfrm>
            <a:off x="5709827" y="1172954"/>
            <a:ext cx="3222941" cy="468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782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262</Words>
  <Application>Microsoft Office PowerPoint</Application>
  <PresentationFormat>Широкоэкранный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Архитектура программ на AVR</vt:lpstr>
      <vt:lpstr>Суперцикл</vt:lpstr>
      <vt:lpstr>Суперцикл + прерывания</vt:lpstr>
      <vt:lpstr>Флаговый автомат</vt:lpstr>
      <vt:lpstr>Флаговый автомат +  программный таймер</vt:lpstr>
      <vt:lpstr>Диспетчер</vt:lpstr>
      <vt:lpstr>Диспетчер + очередь таймеров</vt:lpstr>
      <vt:lpstr>Кооперативная RTOS</vt:lpstr>
      <vt:lpstr>Вытесняющая RTOS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Артём Пшеничников</dc:creator>
  <cp:lastModifiedBy>Артём Пшеничников</cp:lastModifiedBy>
  <cp:revision>1</cp:revision>
  <dcterms:created xsi:type="dcterms:W3CDTF">2025-05-06T10:11:31Z</dcterms:created>
  <dcterms:modified xsi:type="dcterms:W3CDTF">2025-05-06T11:06:45Z</dcterms:modified>
</cp:coreProperties>
</file>