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76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676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7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B3E4-27D8-8CA9-A1F3-CAA04218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7282706" cy="2369093"/>
          </a:xfrm>
        </p:spPr>
        <p:txBody>
          <a:bodyPr>
            <a:normAutofit/>
          </a:bodyPr>
          <a:lstStyle/>
          <a:p>
            <a:r>
              <a:rPr lang="ru-RU" sz="4800" dirty="0"/>
              <a:t>Оптимизации функций при компиляции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CB22F-6590-1201-EC8F-5B327EEC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7274238" cy="1096901"/>
          </a:xfrm>
        </p:spPr>
        <p:txBody>
          <a:bodyPr>
            <a:normAutofit/>
          </a:bodyPr>
          <a:lstStyle/>
          <a:p>
            <a:r>
              <a:rPr lang="ru-RU" sz="1600" dirty="0"/>
              <a:t>Пшеничников Артём </a:t>
            </a:r>
            <a:r>
              <a:rPr lang="en-US" sz="1600" dirty="0"/>
              <a:t>P</a:t>
            </a:r>
            <a:r>
              <a:rPr lang="ru-RU" sz="1600" dirty="0"/>
              <a:t>3107</a:t>
            </a:r>
            <a:r>
              <a:rPr lang="en-US" sz="1600" dirty="0"/>
              <a:t>, </a:t>
            </a:r>
            <a:r>
              <a:rPr lang="ru-RU" sz="1600" dirty="0"/>
              <a:t>лаба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09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2C73E-1915-9005-DFE9-FCC2E3BA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Inlining (</a:t>
            </a:r>
            <a:r>
              <a:rPr lang="ru-RU" dirty="0"/>
              <a:t>встраивание)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C8FE5-EF3E-8BF3-A469-B48A229D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Подстановка тела функции в место вызова</a:t>
            </a:r>
          </a:p>
          <a:p>
            <a:r>
              <a:rPr lang="ru-RU" dirty="0"/>
              <a:t>Уменьшение расходов на вызов </a:t>
            </a:r>
            <a:r>
              <a:rPr lang="en-US" dirty="0"/>
              <a:t>call</a:t>
            </a:r>
            <a:r>
              <a:rPr lang="ru-RU" dirty="0"/>
              <a:t> (стек, регистры)</a:t>
            </a:r>
          </a:p>
          <a:p>
            <a:pPr lvl="1"/>
            <a:r>
              <a:rPr lang="ru-RU" dirty="0"/>
              <a:t>Это позволяет реализовать дополнительные оптимизации (константная свёртка кода)</a:t>
            </a:r>
          </a:p>
          <a:p>
            <a:r>
              <a:rPr lang="ru-RU" dirty="0"/>
              <a:t>Применяется когда функция маленькая или когда она используется единожды</a:t>
            </a:r>
          </a:p>
          <a:p>
            <a:r>
              <a:rPr lang="ru-RU" dirty="0"/>
              <a:t>Можно сделать встройку принудительной, </a:t>
            </a:r>
            <a:r>
              <a:rPr lang="en-US" dirty="0"/>
              <a:t>inline</a:t>
            </a:r>
            <a:endParaRPr lang="ru-RU" dirty="0"/>
          </a:p>
          <a:p>
            <a:r>
              <a:rPr lang="ru-RU" dirty="0"/>
              <a:t>Можно отключить эту оптимизацию, например для избегания некорректной работы прерываний, </a:t>
            </a:r>
            <a:r>
              <a:rPr lang="en-US" dirty="0"/>
              <a:t>volatile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49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1957-FBEB-F1A2-287A-D572C031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Call Optimization, TCO</a:t>
            </a:r>
            <a:br>
              <a:rPr lang="en-US" dirty="0"/>
            </a:br>
            <a:r>
              <a:rPr lang="ru-RU" dirty="0"/>
              <a:t>(хвостовая рекурсия)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3429F-3D1F-1515-DE56-2FDF1F14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Применяется, когда вызов функции является последней операцией перед </a:t>
            </a:r>
            <a:r>
              <a:rPr lang="en-US" dirty="0"/>
              <a:t>return</a:t>
            </a:r>
            <a:endParaRPr lang="ru-RU" dirty="0"/>
          </a:p>
          <a:p>
            <a:r>
              <a:rPr lang="ru-RU" dirty="0"/>
              <a:t>Позволяет избежать переполнения стека или сэкономить его использование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BAF406-AAE1-46CC-7261-E94E88F4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100975"/>
            <a:ext cx="4001058" cy="9907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E172BC-C2D3-5204-E05F-C760A8C3E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80" y="3353158"/>
            <a:ext cx="2915057" cy="2486372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961A0E49-D173-4B31-F029-6A7045C15D38}"/>
              </a:ext>
            </a:extLst>
          </p:cNvPr>
          <p:cNvSpPr/>
          <p:nvPr/>
        </p:nvSpPr>
        <p:spPr>
          <a:xfrm>
            <a:off x="4825313" y="4386648"/>
            <a:ext cx="1246702" cy="414941"/>
          </a:xfrm>
          <a:prstGeom prst="rightArrow">
            <a:avLst>
              <a:gd name="adj1" fmla="val 29602"/>
              <a:gd name="adj2" fmla="val 652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7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5AFC7-FCEA-1CE5-71D2-C406126B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не-хвостовой рекурсии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270C4-BB23-94E1-AAC4-26F23C5A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Цели те же – сэкономить стек</a:t>
            </a:r>
          </a:p>
          <a:p>
            <a:r>
              <a:rPr lang="ru-RU" dirty="0"/>
              <a:t>Компилятор производит разворачивание рекурсии в цикл, превращая её в хвостовую там где это возможно и применяет </a:t>
            </a:r>
            <a:r>
              <a:rPr lang="en-US" dirty="0"/>
              <a:t>TCO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Редко может применяться кеширование для одинаковых входных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D94C8-A0BA-8A7B-6C71-3FAD2AD7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266"/>
          <a:stretch/>
        </p:blipFill>
        <p:spPr>
          <a:xfrm>
            <a:off x="956073" y="2909815"/>
            <a:ext cx="3072229" cy="10383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5F1BDD-AF35-0EF9-AABD-018AFD58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20" y="2523998"/>
            <a:ext cx="3305636" cy="1810003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81993067-D180-B6F4-527B-77EB6B24C9E3}"/>
              </a:ext>
            </a:extLst>
          </p:cNvPr>
          <p:cNvSpPr/>
          <p:nvPr/>
        </p:nvSpPr>
        <p:spPr>
          <a:xfrm>
            <a:off x="4164910" y="3221528"/>
            <a:ext cx="1246702" cy="414941"/>
          </a:xfrm>
          <a:prstGeom prst="rightArrow">
            <a:avLst>
              <a:gd name="adj1" fmla="val 29602"/>
              <a:gd name="adj2" fmla="val 652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A06D7-66A4-903C-10E7-8C875CF9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передачи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28CC3-C922-BC3B-063F-E3F66EC1F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ru-RU" dirty="0"/>
              <a:t>В процессорах с дополнительными регистрами общего назначения может быть эффективнее передавать аргументы через них (например, в x86-64: </a:t>
            </a:r>
            <a:r>
              <a:rPr lang="ru-RU" dirty="0" err="1"/>
              <a:t>rdi</a:t>
            </a:r>
            <a:r>
              <a:rPr lang="ru-RU" dirty="0"/>
              <a:t>, </a:t>
            </a:r>
            <a:r>
              <a:rPr lang="ru-RU" dirty="0" err="1"/>
              <a:t>rsi</a:t>
            </a:r>
            <a:r>
              <a:rPr lang="ru-RU" dirty="0"/>
              <a:t>, </a:t>
            </a:r>
            <a:r>
              <a:rPr lang="ru-RU" dirty="0" err="1"/>
              <a:t>rdx</a:t>
            </a:r>
            <a:r>
              <a:rPr lang="ru-RU" dirty="0"/>
              <a:t>, </a:t>
            </a:r>
            <a:r>
              <a:rPr lang="ru-RU" dirty="0" err="1"/>
              <a:t>rcx</a:t>
            </a:r>
            <a:r>
              <a:rPr lang="ru-RU" dirty="0"/>
              <a:t>, r8, r9)</a:t>
            </a:r>
          </a:p>
          <a:p>
            <a:pPr lvl="1"/>
            <a:r>
              <a:rPr lang="ru-RU" dirty="0"/>
              <a:t>Это увеличивает скорость работы и снижает нагрузку на стек</a:t>
            </a:r>
          </a:p>
          <a:p>
            <a:r>
              <a:rPr lang="ru-RU" dirty="0"/>
              <a:t>Если аргумент не используется, компилятор может его удалить (не передавать)</a:t>
            </a:r>
          </a:p>
          <a:p>
            <a:r>
              <a:rPr lang="ru-RU" dirty="0"/>
              <a:t>Если аргумент – константа при всех вызовах функции, компилятор может выполнить предварительные вычисления, уменьшив количество исполняемого кода (свёртка констант)</a:t>
            </a:r>
          </a:p>
          <a:p>
            <a:pPr lvl="1"/>
            <a:r>
              <a:rPr lang="ru-RU" dirty="0"/>
              <a:t>Эти оптимизации также увеличивают </a:t>
            </a:r>
            <a:r>
              <a:rPr lang="ru-RU" dirty="0" err="1"/>
              <a:t>производителньость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77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C93A1-726F-9A2F-56EA-905CDD2C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 работы со стеком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A1BD5-98E6-4D22-8A78-F441CB8B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Распределение регистров для локальных переменных (</a:t>
            </a:r>
            <a:r>
              <a:rPr lang="ru-RU" dirty="0" err="1"/>
              <a:t>Register</a:t>
            </a:r>
            <a:r>
              <a:rPr lang="ru-RU" dirty="0"/>
              <a:t> </a:t>
            </a:r>
            <a:r>
              <a:rPr lang="ru-RU" dirty="0" err="1"/>
              <a:t>Allocation</a:t>
            </a:r>
            <a:r>
              <a:rPr lang="ru-RU" dirty="0"/>
              <a:t>). Компилятор может хранить локальные переменные в регистрах а не в стеке, что повышает быстродействие</a:t>
            </a:r>
          </a:p>
          <a:p>
            <a:r>
              <a:rPr lang="ru-RU" dirty="0"/>
              <a:t>Удаление избыточных сохранений регистров (</a:t>
            </a:r>
            <a:r>
              <a:rPr lang="en-US" dirty="0"/>
              <a:t>Caller-saved Registers</a:t>
            </a:r>
            <a:r>
              <a:rPr lang="ru-RU" dirty="0"/>
              <a:t>). Если какое то значение, сохранённое в регистр затирается, не будучи прочитанным, компилятор удалить команду с его записью</a:t>
            </a:r>
          </a:p>
          <a:p>
            <a:r>
              <a:rPr lang="ru-RU" dirty="0"/>
              <a:t>Пропуск создания стекового фрейма (</a:t>
            </a:r>
            <a:r>
              <a:rPr lang="en-US" dirty="0"/>
              <a:t>Frame Pointer Omission</a:t>
            </a:r>
            <a:r>
              <a:rPr lang="ru-RU" dirty="0"/>
              <a:t>). Компилятор пропускает выделение стекового фрейма, что экономит регистр </a:t>
            </a:r>
            <a:r>
              <a:rPr lang="en-US" dirty="0" err="1"/>
              <a:t>rbp</a:t>
            </a:r>
            <a:r>
              <a:rPr lang="ru-RU" dirty="0"/>
              <a:t> и стек, и увеличивает быстродействие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104188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4E620-7ADF-A065-1139-438683A4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Параметрическая специализация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0174E-8AEE-045F-B23B-9D409D53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/>
              <a:t>Если функция часто вызывается с некоторым паттерном параметров, позволяющем упростить её вычисление, может быть создан её упрощённый дубликат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D38339-3AA1-4C2E-0D53-9E9A312B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65" y="2619262"/>
            <a:ext cx="413442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28539-F69B-DEDF-17CE-22BB1223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Очевидные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DAD6F-20DE-5DFD-F0CC-B62C2F36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91438"/>
          </a:xfrm>
        </p:spPr>
        <p:txBody>
          <a:bodyPr>
            <a:normAutofit/>
          </a:bodyPr>
          <a:lstStyle/>
          <a:p>
            <a:r>
              <a:rPr lang="ru-RU" dirty="0"/>
              <a:t>Если две функции имеют одинаковое тело (возможно после некоторых промежуточных оптимизаций), они могут быть объединены в одну функцию</a:t>
            </a:r>
          </a:p>
          <a:p>
            <a:r>
              <a:rPr lang="ru-RU" dirty="0"/>
              <a:t>Если две функции ведут себя одинаково при всех аргументов, они также будут объединены</a:t>
            </a:r>
          </a:p>
          <a:p>
            <a:r>
              <a:rPr lang="ru-RU" dirty="0"/>
              <a:t>Если функция нигде не вызывается, она будет удалена</a:t>
            </a:r>
          </a:p>
          <a:p>
            <a:r>
              <a:rPr lang="ru-RU" dirty="0" err="1"/>
              <a:t>Инлайнинг</a:t>
            </a:r>
            <a:r>
              <a:rPr lang="ru-RU" dirty="0"/>
              <a:t> виртуальных методов (</a:t>
            </a:r>
            <a:r>
              <a:rPr lang="en-US" dirty="0" err="1"/>
              <a:t>Devirtualization</a:t>
            </a:r>
            <a:r>
              <a:rPr lang="en-US" dirty="0"/>
              <a:t>)</a:t>
            </a:r>
            <a:r>
              <a:rPr lang="ru-RU" dirty="0"/>
              <a:t> – если компилятор может определить тип данных, он подставляет конкретную реализацию</a:t>
            </a:r>
          </a:p>
          <a:p>
            <a:r>
              <a:rPr lang="ru-RU" dirty="0"/>
              <a:t>Распространение констант – известные константы подставляются в выражения напрямую</a:t>
            </a:r>
          </a:p>
          <a:p>
            <a:r>
              <a:rPr lang="ru-RU" dirty="0"/>
              <a:t>Оптимизация общих подвыражений (с = </a:t>
            </a:r>
            <a:r>
              <a:rPr lang="en-US" dirty="0"/>
              <a:t>(a + b)*(a + b)</a:t>
            </a:r>
            <a:r>
              <a:rPr lang="ru-RU" dirty="0"/>
              <a:t> -</a:t>
            </a:r>
            <a:r>
              <a:rPr lang="en-US" dirty="0"/>
              <a:t>&gt;</a:t>
            </a:r>
            <a:r>
              <a:rPr lang="ru-RU" dirty="0"/>
              <a:t> с = </a:t>
            </a:r>
            <a:r>
              <a:rPr lang="en-US" dirty="0"/>
              <a:t>d*d ; d = a + 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Оптимизация возврата, избегает дублирования при возврате идентичных объектов</a:t>
            </a:r>
          </a:p>
          <a:p>
            <a:r>
              <a:rPr lang="ru-RU" dirty="0"/>
              <a:t>Удаление избыточных ветвлений</a:t>
            </a:r>
          </a:p>
          <a:p>
            <a:r>
              <a:rPr lang="ru-RU" dirty="0"/>
              <a:t>Разворачивание мелких циклов для уменьшения «накладных»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15892702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D822276-2360-41C5-ADA2-8AC9789D780B}">
  <we:reference id="wa200006067" version="1.0.0.9" store="ru-RU" storeType="OMEX"/>
  <we:alternateReferences>
    <we:reference id="wa200006067" version="1.0.0.9" store="WA200006067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441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Оптимизации функций при компиляции</vt:lpstr>
      <vt:lpstr>Inlining (встраивание)</vt:lpstr>
      <vt:lpstr>Tail Call Optimization, TCO (хвостовая рекурсия)</vt:lpstr>
      <vt:lpstr>Оптимизация не-хвостовой рекурсии</vt:lpstr>
      <vt:lpstr>Оптимизация передачи аргументов</vt:lpstr>
      <vt:lpstr>Оптимизации работы со стеком</vt:lpstr>
      <vt:lpstr>Параметрическая специализация</vt:lpstr>
      <vt:lpstr>Очевидные оптимизации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Пшеничников</dc:creator>
  <cp:lastModifiedBy>Артём Пшеничников</cp:lastModifiedBy>
  <cp:revision>1</cp:revision>
  <dcterms:created xsi:type="dcterms:W3CDTF">2025-05-10T11:59:48Z</dcterms:created>
  <dcterms:modified xsi:type="dcterms:W3CDTF">2025-05-10T13:34:25Z</dcterms:modified>
</cp:coreProperties>
</file>