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79" r:id="rId4"/>
    <p:sldId id="281" r:id="rId5"/>
    <p:sldId id="282" r:id="rId6"/>
    <p:sldId id="257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8866" y="1220774"/>
            <a:ext cx="7375383" cy="2369093"/>
          </a:xfrm>
        </p:spPr>
        <p:txBody>
          <a:bodyPr>
            <a:normAutofit/>
          </a:bodyPr>
          <a:lstStyle/>
          <a:p>
            <a:r>
              <a:rPr lang="ru-RU" sz="4800" dirty="0"/>
              <a:t>Прерывания в </a:t>
            </a:r>
            <a:r>
              <a:rPr lang="en-US" sz="4800" dirty="0"/>
              <a:t>AVR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70011" y="3589867"/>
            <a:ext cx="7274238" cy="1096901"/>
          </a:xfrm>
        </p:spPr>
        <p:txBody>
          <a:bodyPr>
            <a:normAutofit/>
          </a:bodyPr>
          <a:lstStyle/>
          <a:p>
            <a:r>
              <a:rPr lang="ru-RU" sz="1600" dirty="0"/>
              <a:t>Пшеничников Артём </a:t>
            </a:r>
            <a:r>
              <a:rPr lang="en-US" sz="1600" dirty="0"/>
              <a:t>P</a:t>
            </a:r>
            <a:r>
              <a:rPr lang="ru-RU" sz="1600" dirty="0"/>
              <a:t>3107</a:t>
            </a:r>
            <a:r>
              <a:rPr lang="en-US" sz="1600" dirty="0"/>
              <a:t>, </a:t>
            </a:r>
            <a:r>
              <a:rPr lang="ru-RU" sz="1600" dirty="0"/>
              <a:t>лаба</a:t>
            </a:r>
            <a:r>
              <a:rPr lang="en-US" altLang="ru-RU" sz="1600" dirty="0"/>
              <a:t> </a:t>
            </a:r>
            <a:r>
              <a:rPr lang="ru-RU" altLang="ru-RU" sz="1600" dirty="0"/>
              <a:t>6</a:t>
            </a:r>
            <a:endParaRPr lang="en-US" altLang="ru-RU" sz="1600" dirty="0"/>
          </a:p>
        </p:txBody>
      </p:sp>
      <p:cxnSp>
        <p:nvCxnSpPr>
          <p:cNvPr id="6" name="Straight Connector 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5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7" name="Isosceles Tri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9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1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3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5" name="Isosceles Tri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Внешние аппаратные прерывания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>
            <a:normAutofit/>
          </a:bodyPr>
          <a:lstStyle/>
          <a:p>
            <a:r>
              <a:rPr lang="ru-RU" dirty="0"/>
              <a:t>Ядро не занимается опросом пина и не тратит на это время, но как только напряжение сменяется – микроконтроллер получает сигнал</a:t>
            </a:r>
          </a:p>
          <a:p>
            <a:r>
              <a:rPr lang="ru-RU" dirty="0"/>
              <a:t>Используется для детектирования кратковременных событий, импульсов, подсчёта их количества, обработки кнопок или других устройств ввода в нагруженном коде</a:t>
            </a:r>
          </a:p>
          <a:p>
            <a:r>
              <a:rPr lang="ru-RU" dirty="0"/>
              <a:t>Возможность вывода МК из режима энергосбережения</a:t>
            </a:r>
          </a:p>
          <a:p>
            <a:r>
              <a:rPr lang="ru-RU" dirty="0"/>
              <a:t>С помощью </a:t>
            </a:r>
            <a:r>
              <a:rPr lang="en-US" dirty="0"/>
              <a:t>PCINT </a:t>
            </a:r>
            <a:r>
              <a:rPr lang="ru-RU" dirty="0"/>
              <a:t>можно подключить прерывания на любом пине. Также есть </a:t>
            </a:r>
            <a:r>
              <a:rPr lang="en-US" dirty="0"/>
              <a:t>INT, </a:t>
            </a:r>
            <a:r>
              <a:rPr lang="ru-RU" dirty="0"/>
              <a:t>они проще в настройке, но их гораздо меньше </a:t>
            </a:r>
          </a:p>
          <a:p>
            <a:r>
              <a:rPr lang="ru-RU" dirty="0"/>
              <a:t>Для прерывания нужна функция-обработчик</a:t>
            </a:r>
          </a:p>
          <a:p>
            <a:r>
              <a:rPr lang="ru-RU" dirty="0"/>
              <a:t>В функции крайне не желательно совершать тяжёлые расчёты и долгие действия, это будет тормозить работу МК</a:t>
            </a:r>
          </a:p>
          <a:p>
            <a:r>
              <a:rPr lang="ru-RU" dirty="0"/>
              <a:t>4 режима </a:t>
            </a:r>
            <a:r>
              <a:rPr lang="en-US" dirty="0"/>
              <a:t>RISING</a:t>
            </a:r>
            <a:r>
              <a:rPr lang="ru-RU" dirty="0"/>
              <a:t>,                                                                                </a:t>
            </a:r>
            <a:r>
              <a:rPr lang="en-US" dirty="0"/>
              <a:t>FALLING</a:t>
            </a:r>
            <a:r>
              <a:rPr lang="ru-RU" dirty="0"/>
              <a:t>, </a:t>
            </a:r>
            <a:r>
              <a:rPr lang="en-US" dirty="0"/>
              <a:t>CHANGE</a:t>
            </a:r>
            <a:r>
              <a:rPr lang="ru-RU" dirty="0"/>
              <a:t>, </a:t>
            </a:r>
            <a:r>
              <a:rPr lang="en-US" dirty="0"/>
              <a:t>LOW</a:t>
            </a:r>
            <a:endParaRPr lang="ru-RU" dirty="0"/>
          </a:p>
          <a:p>
            <a:r>
              <a:rPr lang="ru-RU" dirty="0"/>
              <a:t>Отключение прерываний                                                                     ломает функции                                                                                     времени, </a:t>
            </a:r>
            <a:r>
              <a:rPr lang="ru-RU" dirty="0" err="1"/>
              <a:t>шим</a:t>
            </a:r>
            <a:r>
              <a:rPr lang="ru-RU" dirty="0"/>
              <a:t> и т. д.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689399-29D8-724C-F42E-41ACD208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859" y="5252564"/>
            <a:ext cx="4921715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1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Прерывания по таймеру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>
            <a:normAutofit/>
          </a:bodyPr>
          <a:lstStyle/>
          <a:p>
            <a:r>
              <a:rPr lang="ru-RU" dirty="0"/>
              <a:t>Можно использовать для генерации сигналов, измерения времени, параллельного выполнения задач, выполнения задач со строго заданной частотой</a:t>
            </a:r>
          </a:p>
          <a:p>
            <a:r>
              <a:rPr lang="ru-RU" dirty="0"/>
              <a:t>Таймер – считает такты МК и выдаёт сигнал на ядро</a:t>
            </a:r>
            <a:r>
              <a:rPr lang="en-US" dirty="0"/>
              <a:t>/</a:t>
            </a:r>
            <a:r>
              <a:rPr lang="ru-RU" dirty="0"/>
              <a:t>дёргает пинами</a:t>
            </a:r>
          </a:p>
          <a:p>
            <a:r>
              <a:rPr lang="ru-RU" dirty="0"/>
              <a:t>Два режима работы таймера, </a:t>
            </a:r>
            <a:r>
              <a:rPr lang="en-US" dirty="0"/>
              <a:t>Overflow</a:t>
            </a:r>
            <a:r>
              <a:rPr lang="ru-RU" dirty="0"/>
              <a:t> и </a:t>
            </a:r>
            <a:r>
              <a:rPr lang="en-US" dirty="0"/>
              <a:t>Compare Match</a:t>
            </a:r>
            <a:endParaRPr lang="ru-RU" dirty="0"/>
          </a:p>
          <a:p>
            <a:r>
              <a:rPr lang="ru-RU" dirty="0"/>
              <a:t>Можно использовать </a:t>
            </a:r>
            <a:r>
              <a:rPr lang="ru-RU" dirty="0" err="1"/>
              <a:t>предделитель</a:t>
            </a:r>
            <a:r>
              <a:rPr lang="ru-RU" dirty="0"/>
              <a:t> для изменения частоты таймера</a:t>
            </a:r>
          </a:p>
          <a:p>
            <a:endParaRPr lang="ru-RU" dirty="0"/>
          </a:p>
          <a:p>
            <a:r>
              <a:rPr lang="ru-RU" dirty="0"/>
              <a:t>Обработчик прерывания таймера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F59D5C-651E-4710-81D2-9A1B2968E9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8448"/>
          <a:stretch/>
        </p:blipFill>
        <p:spPr>
          <a:xfrm>
            <a:off x="1102600" y="3447758"/>
            <a:ext cx="7843692" cy="3155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331123D-7428-CC16-904E-0DF9B5FF0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87" y="4361637"/>
            <a:ext cx="3872018" cy="70400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870C452-2F0A-86B7-DFCE-CAD818C6C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981" y="3875570"/>
            <a:ext cx="4547274" cy="269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4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Прерывания АЦП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588000"/>
          </a:xfrm>
        </p:spPr>
        <p:txBody>
          <a:bodyPr>
            <a:normAutofit/>
          </a:bodyPr>
          <a:lstStyle/>
          <a:p>
            <a:r>
              <a:rPr lang="ru-RU" dirty="0"/>
              <a:t>Генерируется по завершении преобразования АЦП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Срабатывает, когда напряжение на </a:t>
            </a:r>
            <a:r>
              <a:rPr lang="en-US" dirty="0"/>
              <a:t>AIN0 </a:t>
            </a:r>
            <a:r>
              <a:rPr lang="ru-RU" dirty="0"/>
              <a:t>превышает </a:t>
            </a:r>
            <a:r>
              <a:rPr lang="en-US" dirty="0"/>
              <a:t>AIN1 </a:t>
            </a:r>
            <a:r>
              <a:rPr lang="ru-RU" dirty="0"/>
              <a:t>(опорное)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2C4453-AE32-4854-CD1B-619C505DA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84" y="1686902"/>
            <a:ext cx="4772691" cy="7716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843E74-ED78-F581-9D5A-54EF571B5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984" y="2527202"/>
            <a:ext cx="4772691" cy="800212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0719240-FEB6-FA4C-4F90-67668EE51C05}"/>
              </a:ext>
            </a:extLst>
          </p:cNvPr>
          <p:cNvSpPr txBox="1">
            <a:spLocks/>
          </p:cNvSpPr>
          <p:nvPr/>
        </p:nvSpPr>
        <p:spPr>
          <a:xfrm>
            <a:off x="677334" y="342488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Прерывания аналогового компаратора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9F52D5-8B0A-F584-82D0-12A732A77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984" y="4536105"/>
            <a:ext cx="5730908" cy="62067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41B24A7-086A-8B51-2247-732514928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985" y="5224004"/>
            <a:ext cx="2864140" cy="76377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FB2B489-6A9B-65EA-48E7-2178799704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2124" y="5224004"/>
            <a:ext cx="2864140" cy="76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6644" y="441936"/>
            <a:ext cx="8596668" cy="1320800"/>
          </a:xfrm>
        </p:spPr>
        <p:txBody>
          <a:bodyPr/>
          <a:lstStyle/>
          <a:p>
            <a:r>
              <a:rPr lang="ru-RU" dirty="0"/>
              <a:t>Прерывания </a:t>
            </a:r>
            <a:r>
              <a:rPr lang="en-US" dirty="0"/>
              <a:t>UART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6644" y="1102336"/>
            <a:ext cx="8596668" cy="5588000"/>
          </a:xfrm>
        </p:spPr>
        <p:txBody>
          <a:bodyPr>
            <a:normAutofit/>
          </a:bodyPr>
          <a:lstStyle/>
          <a:p>
            <a:r>
              <a:rPr lang="en-US" dirty="0" err="1"/>
              <a:t>USART_RX_vect</a:t>
            </a:r>
            <a:r>
              <a:rPr lang="en-US" dirty="0"/>
              <a:t>, </a:t>
            </a:r>
            <a:r>
              <a:rPr lang="en-US" dirty="0" err="1"/>
              <a:t>USART_TX_vect</a:t>
            </a:r>
            <a:r>
              <a:rPr lang="en-US" dirty="0"/>
              <a:t>, </a:t>
            </a:r>
            <a:r>
              <a:rPr lang="en-US" dirty="0" err="1"/>
              <a:t>USART_UDRE_vect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Срабатывает после завершения передачи/приема данных по SP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0719240-FEB6-FA4C-4F90-67668EE51C05}"/>
              </a:ext>
            </a:extLst>
          </p:cNvPr>
          <p:cNvSpPr txBox="1">
            <a:spLocks/>
          </p:cNvSpPr>
          <p:nvPr/>
        </p:nvSpPr>
        <p:spPr>
          <a:xfrm>
            <a:off x="296644" y="402963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Прерывания </a:t>
            </a:r>
            <a:r>
              <a:rPr lang="en-US" dirty="0"/>
              <a:t>SPI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E3AD70-A1D3-21EE-B00E-1DAE5D15F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55" y="1683426"/>
            <a:ext cx="5144218" cy="51442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FF44FCB-4FD6-6201-82B4-909B80C4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370"/>
          <a:stretch/>
        </p:blipFill>
        <p:spPr>
          <a:xfrm>
            <a:off x="727456" y="2265071"/>
            <a:ext cx="5144218" cy="77163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A2AD879-0FD9-5825-1007-3FAB91860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55" y="5138807"/>
            <a:ext cx="4696480" cy="49536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DF320CE-B08C-DA9C-FD07-E8CEBE44C59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4847"/>
          <a:stretch/>
        </p:blipFill>
        <p:spPr>
          <a:xfrm>
            <a:off x="727455" y="5680630"/>
            <a:ext cx="4696480" cy="800212"/>
          </a:xfrm>
          <a:prstGeom prst="rect">
            <a:avLst/>
          </a:prstGeom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C3F70D1C-CB3D-6903-0ED0-B7891D064E6E}"/>
              </a:ext>
            </a:extLst>
          </p:cNvPr>
          <p:cNvSpPr txBox="1">
            <a:spLocks/>
          </p:cNvSpPr>
          <p:nvPr/>
        </p:nvSpPr>
        <p:spPr>
          <a:xfrm>
            <a:off x="6553199" y="985822"/>
            <a:ext cx="324850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Прерывания </a:t>
            </a:r>
            <a:r>
              <a:rPr lang="en-US" dirty="0"/>
              <a:t>TWI (I2C)</a:t>
            </a:r>
            <a:endParaRPr lang="ru-RU" dirty="0"/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CBDCEC46-0EF1-3BCF-C266-FCF716E57429}"/>
              </a:ext>
            </a:extLst>
          </p:cNvPr>
          <p:cNvSpPr txBox="1">
            <a:spLocks/>
          </p:cNvSpPr>
          <p:nvPr/>
        </p:nvSpPr>
        <p:spPr>
          <a:xfrm>
            <a:off x="6105797" y="2173635"/>
            <a:ext cx="4885792" cy="196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anose="05040102010807070707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Используется для обработки </a:t>
            </a:r>
            <a:r>
              <a:rPr lang="en-US" dirty="0"/>
              <a:t>                                                                        </a:t>
            </a:r>
            <a:r>
              <a:rPr lang="ru-RU" dirty="0"/>
              <a:t>событий I</a:t>
            </a:r>
            <a:r>
              <a:rPr lang="en-US" dirty="0"/>
              <a:t>2</a:t>
            </a:r>
            <a:r>
              <a:rPr lang="ru-RU" dirty="0"/>
              <a:t>C (начало/стоп, </a:t>
            </a:r>
            <a:r>
              <a:rPr lang="en-US" dirty="0"/>
              <a:t>                                                                </a:t>
            </a:r>
            <a:r>
              <a:rPr lang="ru-RU" dirty="0"/>
              <a:t>передача/прием)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05AB280-AF1A-3EAC-B98E-1A047540E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454" y="3252140"/>
            <a:ext cx="4515480" cy="56205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C86B0C17-46E8-C1C7-3F9C-C5F61B7D9EE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32092"/>
          <a:stretch/>
        </p:blipFill>
        <p:spPr>
          <a:xfrm>
            <a:off x="4533454" y="3896336"/>
            <a:ext cx="4515480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Сторожевой таймер (</a:t>
            </a:r>
            <a:r>
              <a:rPr lang="en-US" dirty="0"/>
              <a:t>watchdog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5492383"/>
          </a:xfrm>
        </p:spPr>
        <p:txBody>
          <a:bodyPr>
            <a:normAutofit/>
          </a:bodyPr>
          <a:lstStyle/>
          <a:p>
            <a:r>
              <a:rPr lang="ru-RU" dirty="0"/>
              <a:t>Позволяет перезагрузить МК при зависании вследствие программной или аппаратной ошибки</a:t>
            </a:r>
          </a:p>
          <a:p>
            <a:r>
              <a:rPr lang="ru-RU" dirty="0"/>
              <a:t>Для сброса таймаута нужно внутри программы периодически вызывать инструкцию </a:t>
            </a:r>
            <a:r>
              <a:rPr lang="en-US" dirty="0"/>
              <a:t>WDR</a:t>
            </a:r>
            <a:endParaRPr lang="ru-RU" dirty="0"/>
          </a:p>
          <a:p>
            <a:r>
              <a:rPr lang="ru-RU" dirty="0"/>
              <a:t>Есть 10 </a:t>
            </a:r>
            <a:r>
              <a:rPr lang="ru-RU" dirty="0" err="1"/>
              <a:t>предделителей</a:t>
            </a:r>
            <a:r>
              <a:rPr lang="ru-RU" dirty="0"/>
              <a:t> частоты, </a:t>
            </a:r>
            <a:r>
              <a:rPr lang="en-US" dirty="0"/>
              <a:t>WDT_PRESCALER_2</a:t>
            </a:r>
            <a:r>
              <a:rPr lang="ru-RU" dirty="0"/>
              <a:t>-1024, 16 </a:t>
            </a:r>
            <a:r>
              <a:rPr lang="en-US" dirty="0" err="1"/>
              <a:t>ms</a:t>
            </a:r>
            <a:r>
              <a:rPr lang="en-US" dirty="0"/>
              <a:t> – 8 s </a:t>
            </a:r>
            <a:r>
              <a:rPr lang="ru-RU" dirty="0"/>
              <a:t>соотв.</a:t>
            </a:r>
          </a:p>
          <a:p>
            <a:r>
              <a:rPr lang="ru-RU" dirty="0"/>
              <a:t>Частота имеет достаточно высокий разброс с завода, +</a:t>
            </a:r>
            <a:r>
              <a:rPr lang="en-US" dirty="0"/>
              <a:t>/-</a:t>
            </a:r>
            <a:r>
              <a:rPr lang="ru-RU" dirty="0"/>
              <a:t> 10</a:t>
            </a:r>
            <a:r>
              <a:rPr lang="en-US" dirty="0"/>
              <a:t>%</a:t>
            </a:r>
            <a:endParaRPr lang="ru-RU" dirty="0"/>
          </a:p>
          <a:p>
            <a:r>
              <a:rPr lang="ru-RU" dirty="0"/>
              <a:t>При переполнении таймера может вызываться прерывание, функция обработчик, или инициироваться сброс МК (самый простой способ </a:t>
            </a:r>
            <a:r>
              <a:rPr lang="ru-RU" dirty="0" err="1"/>
              <a:t>самоперезагрузки</a:t>
            </a:r>
            <a:r>
              <a:rPr lang="ru-RU" dirty="0"/>
              <a:t>)</a:t>
            </a:r>
          </a:p>
          <a:p>
            <a:r>
              <a:rPr lang="ru-RU" dirty="0"/>
              <a:t>Есть комбинированный режим,                                                                                      сначала вызов функции и                                                                перенастройка на перезагрузку                                                                    по таймауту, если не                                                                            получилось исправить                                                                               программную ошибку,                                                                                    в следующий таймаут                                                                                       произойдет перезагрузка </a:t>
            </a:r>
          </a:p>
        </p:txBody>
      </p:sp>
      <p:pic>
        <p:nvPicPr>
          <p:cNvPr id="6" name="Рисунок 5" descr="Изображение выглядит как текст, диаграмма, План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A1B77897-A2D0-8300-422E-09520768B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314" y="4096502"/>
            <a:ext cx="4579505" cy="26658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Приоритет прерываний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Прерывания могут быть вложенными (включить </a:t>
            </a:r>
            <a:r>
              <a:rPr lang="en-US" dirty="0"/>
              <a:t>sei(); </a:t>
            </a:r>
            <a:r>
              <a:rPr lang="ru-RU" dirty="0"/>
              <a:t>в обработчике)</a:t>
            </a:r>
          </a:p>
          <a:p>
            <a:r>
              <a:rPr lang="ru-RU" dirty="0"/>
              <a:t>Из неглубокого сна МК может вывести что угодно (прерываний довольно много, интерфейсы, </a:t>
            </a:r>
            <a:r>
              <a:rPr lang="ru-RU" dirty="0" err="1"/>
              <a:t>ацп</a:t>
            </a:r>
            <a:r>
              <a:rPr lang="ru-RU" dirty="0"/>
              <a:t> и т. д.)</a:t>
            </a:r>
          </a:p>
          <a:p>
            <a:r>
              <a:rPr lang="ru-RU" dirty="0"/>
              <a:t>В </a:t>
            </a:r>
            <a:r>
              <a:rPr lang="en-US" dirty="0"/>
              <a:t>AVR </a:t>
            </a:r>
            <a:r>
              <a:rPr lang="ru-RU" dirty="0"/>
              <a:t>нет аппаратного приоритета, он задаётся положением вектора в таблице прерываний</a:t>
            </a:r>
          </a:p>
          <a:p>
            <a:pPr>
              <a:buFont typeface="+mj-lt"/>
              <a:buAutoNum type="arabicPeriod"/>
            </a:pPr>
            <a:r>
              <a:rPr lang="en-US" dirty="0"/>
              <a:t>RESET</a:t>
            </a:r>
          </a:p>
          <a:p>
            <a:pPr>
              <a:buFont typeface="+mj-lt"/>
              <a:buAutoNum type="arabicPeriod"/>
            </a:pPr>
            <a:r>
              <a:rPr lang="en-US" dirty="0"/>
              <a:t>INT0</a:t>
            </a:r>
          </a:p>
          <a:p>
            <a:pPr>
              <a:buFont typeface="+mj-lt"/>
              <a:buAutoNum type="arabicPeriod"/>
            </a:pPr>
            <a:r>
              <a:rPr lang="en-US" dirty="0"/>
              <a:t>IN1</a:t>
            </a:r>
          </a:p>
          <a:p>
            <a:pPr>
              <a:buFont typeface="+mj-lt"/>
              <a:buAutoNum type="arabicPeriod"/>
            </a:pPr>
            <a:r>
              <a:rPr lang="en-US" dirty="0"/>
              <a:t>TIMER2_COMPA</a:t>
            </a:r>
          </a:p>
          <a:p>
            <a:pPr>
              <a:buFont typeface="+mj-lt"/>
              <a:buAutoNum type="arabicPeriod"/>
            </a:pPr>
            <a:r>
              <a:rPr lang="en-US" dirty="0"/>
              <a:t>TIMER2_COMPB</a:t>
            </a:r>
          </a:p>
          <a:p>
            <a:pPr>
              <a:buFont typeface="+mj-lt"/>
              <a:buAutoNum type="arabicPeriod"/>
            </a:pPr>
            <a:r>
              <a:rPr lang="en-US" dirty="0"/>
              <a:t>...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8853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EDCEEEF-B3B7-4C32-8C95-3700C9E0BCF9}">
  <we:reference id="wa200005107" version="1.1.0.0" store="ru-RU" storeType="OMEX"/>
  <we:alternateReferences>
    <we:reference id="WA200005107" version="1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217</TotalTime>
  <Words>412</Words>
  <Application>Microsoft Office PowerPoint</Application>
  <PresentationFormat>Широкоэкранный</PresentationFormat>
  <Paragraphs>59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Прерывания в AVR</vt:lpstr>
      <vt:lpstr>Внешние аппаратные прерывания</vt:lpstr>
      <vt:lpstr>Прерывания по таймеру</vt:lpstr>
      <vt:lpstr>Прерывания АЦП</vt:lpstr>
      <vt:lpstr>Прерывания UART</vt:lpstr>
      <vt:lpstr>Сторожевой таймер (watchdog)</vt:lpstr>
      <vt:lpstr>Приоритет прерываний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Пшеничников</dc:creator>
  <cp:lastModifiedBy>Артём Пшеничников</cp:lastModifiedBy>
  <cp:revision>5</cp:revision>
  <dcterms:created xsi:type="dcterms:W3CDTF">2025-05-21T12:49:30Z</dcterms:created>
  <dcterms:modified xsi:type="dcterms:W3CDTF">2025-05-23T23:24:06Z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1049-11.1.0.11723</vt:lpwstr>
  </property>
</Properties>
</file>