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952D2-8649-A496-6BA2-FD31C7C7F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23299"/>
            <a:ext cx="7766936" cy="1646302"/>
          </a:xfrm>
        </p:spPr>
        <p:txBody>
          <a:bodyPr/>
          <a:lstStyle/>
          <a:p>
            <a:pPr algn="ctr"/>
            <a:r>
              <a:rPr lang="ru-RU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Здоровьесберегающий режим жизни студента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608ED8-1F7C-13A6-B79A-A47A31A88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022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Пшеничников Артем Дмитриевич</a:t>
            </a:r>
          </a:p>
          <a:p>
            <a:r>
              <a:rPr lang="ru-RU" dirty="0"/>
              <a:t>Группа </a:t>
            </a:r>
            <a:r>
              <a:rPr lang="en-US" dirty="0"/>
              <a:t>P3107</a:t>
            </a:r>
            <a:endParaRPr lang="ru-RU" dirty="0"/>
          </a:p>
          <a:p>
            <a:r>
              <a:rPr lang="ru-RU" dirty="0"/>
              <a:t>Факультет</a:t>
            </a:r>
            <a:r>
              <a:rPr lang="en-US" dirty="0"/>
              <a:t> </a:t>
            </a:r>
            <a:r>
              <a:rPr lang="ru-RU" dirty="0" err="1"/>
              <a:t>ПИиКТ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52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B9BCE-0315-5179-889B-A0E8727F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/>
              <a:t>Сохранение здоровья</a:t>
            </a:r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2DBDF45F-52C5-FDFE-EDEB-172FF153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2046689"/>
            <a:ext cx="8596668" cy="3519610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Правильный режим учебы и отдыха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Достаточное время для сна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Регулярные занятия спортом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Постоянное выполнение гимнастики для глаз, перерывы от использования гаджетов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Повседневное здоровое питание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Избегание вредных привычек 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Ежедневная личная гигиена</a:t>
            </a:r>
          </a:p>
          <a:p>
            <a:r>
              <a:rPr lang="ru-RU" sz="22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Регулярное прохождение профосмотров, посещение стоматолога и окулиста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50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4DD1F-540F-B015-9F8B-372BBF5F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69617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Формирование правильных навыков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8CDDD-372B-AE99-7694-83758599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56769"/>
            <a:ext cx="8596668" cy="376413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Постепенное смещение времени засыпания к 23.00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Увеличение времени ночного сна до 7-8 часов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Выработка одинакового режима сна на протяжении всех дней недели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Перераспределение учебной нагрузки на утреннее время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Регулярные перерывы, отдых в течение дня</a:t>
            </a:r>
            <a:endParaRPr lang="ru-RU" sz="29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Вечерние прогулки, спокойные занятия перед сном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Постепенный переход к более сбалансированному питанию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9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Поддержание эффективного режима дня и здорового питания</a:t>
            </a:r>
            <a:endParaRPr lang="ru-RU" sz="2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2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6E955-E4FC-5EF2-C73E-E72B7C4B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/>
              <a:t>Выводы</a:t>
            </a:r>
            <a:r>
              <a:rPr lang="ru-RU" sz="3600" dirty="0"/>
              <a:t> </a:t>
            </a:r>
            <a:endParaRPr lang="ru-RU" dirty="0"/>
          </a:p>
        </p:txBody>
      </p:sp>
      <p:sp>
        <p:nvSpPr>
          <p:cNvPr id="31" name="Объект 30">
            <a:extLst>
              <a:ext uri="{FF2B5EF4-FFF2-40B4-BE49-F238E27FC236}">
                <a16:creationId xmlns:a16="http://schemas.microsoft.com/office/drawing/2014/main" id="{11FEB051-EC43-3EF6-220B-9A2FA38C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ходе работы определены основные факторы, влияющие на состояние здоровья студента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</a:t>
            </a:r>
            <a:r>
              <a:rPr lang="ru-RU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ассмотрены составляющие здорового образа жизни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Выявлены возможности повышения качества жизни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редложены к использованию здоровьесберегающие навыки</a:t>
            </a:r>
            <a:endParaRPr lang="ru-RU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CADE8-A6E2-E03F-4555-3B018026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66505-865F-49F7-28C8-5007041A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Осознание приоритета сохранения и укрепления здоровья  </a:t>
            </a: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период обучения</a:t>
            </a:r>
          </a:p>
          <a:p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Применение р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ационального распределения времени между обучением, отдыхом, сном,  приемами пищи, физическими нагрузками</a:t>
            </a:r>
          </a:p>
          <a:p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еобходимость выработки студентами здоровьесберегающих навыков, их закрепления в повседневной жизни</a:t>
            </a:r>
            <a:endParaRPr lang="ru-RU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2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FAE3-090D-7ABA-7099-8A23146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451718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Цель проекта: </a:t>
            </a:r>
            <a:br>
              <a:rPr lang="ru-RU" sz="6000" dirty="0"/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определить основные факторы, положительно влияющие на уровень здоровья студентов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EA71F-69FC-0925-655E-0AA4008E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61317"/>
            <a:ext cx="8596668" cy="3444537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1170305" algn="l"/>
              </a:tabLst>
            </a:pPr>
            <a:r>
              <a:rPr lang="ru-RU" sz="54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Рассмотреть составляющие здорового образа жизни </a:t>
            </a:r>
            <a:endParaRPr lang="ru-RU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Выявить возможности повышения качества жизни студентов</a:t>
            </a:r>
            <a:endParaRPr lang="ru-RU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Предложить варианты использования здоровьесберегающих навыков </a:t>
            </a:r>
            <a:endParaRPr lang="ru-RU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2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5640E-3AB1-BB3E-9338-6C55313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CCE86-83D2-C385-D3FD-66A5ACBF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Анализ имеющейся в открытом доступе информации</a:t>
            </a:r>
            <a:endParaRPr lang="ru-RU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Классификация полученной информации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Наблюдение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Самонаблюдение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нализ полученных данных</a:t>
            </a:r>
            <a:endParaRPr lang="ru-RU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34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648A4-0AF2-9B63-ED9B-A93F9A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51860"/>
          </a:xfrm>
        </p:spPr>
        <p:txBody>
          <a:bodyPr>
            <a:noAutofit/>
          </a:bodyPr>
          <a:lstStyle/>
          <a:p>
            <a:r>
              <a:rPr lang="ru-RU" sz="5400" dirty="0"/>
              <a:t>Основные составляющие здорового образа жизни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30F7C-4EE4-C067-0221-AB35026D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6590"/>
            <a:ext cx="8596668" cy="3060629"/>
          </a:xfrm>
        </p:spPr>
        <p:txBody>
          <a:bodyPr/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</a:t>
            </a:r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ежим труда, сна и отдыха</a:t>
            </a:r>
            <a:endParaRPr lang="ru-RU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Питание</a:t>
            </a:r>
          </a:p>
          <a:p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Физическая активность</a:t>
            </a:r>
          </a:p>
          <a:p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Гигиена и з</a:t>
            </a:r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рительный режим</a:t>
            </a:r>
            <a:endParaRPr lang="ru-RU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рофилактика заболеваний и укрепление иммунитета</a:t>
            </a:r>
          </a:p>
          <a:p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</a:t>
            </a:r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тсутствие вредных привычек</a:t>
            </a:r>
          </a:p>
          <a:p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Х</a:t>
            </a:r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орошее настроение</a:t>
            </a:r>
            <a:endParaRPr lang="ru-RU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2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0CD5-DE91-87B8-0D95-B7E8D33E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Режим труда (обучения)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5B39E-CB60-DA27-5F31-FA5494D3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Достаточно просторное рабочее место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Правильно подобранная по росту студента мебель</a:t>
            </a:r>
            <a:endParaRPr lang="ru-R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Наличие о</a:t>
            </a: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свещения, в том числе естественного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Проветривание помещения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Перерывы в работе 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ачественное компьютерное оборудование</a:t>
            </a:r>
            <a:endParaRPr lang="ru-RU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Книги со сплошной заливкой">
            <a:extLst>
              <a:ext uri="{FF2B5EF4-FFF2-40B4-BE49-F238E27FC236}">
                <a16:creationId xmlns:a16="http://schemas.microsoft.com/office/drawing/2014/main" id="{92410F90-4DCF-DA3A-111B-A0071DB08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442" y="5126962"/>
            <a:ext cx="914400" cy="914400"/>
          </a:xfrm>
          <a:prstGeom prst="rect">
            <a:avLst/>
          </a:prstGeom>
        </p:spPr>
      </p:pic>
      <p:pic>
        <p:nvPicPr>
          <p:cNvPr id="17" name="Объект 16" descr="Компьютер со сплошной заливкой">
            <a:extLst>
              <a:ext uri="{FF2B5EF4-FFF2-40B4-BE49-F238E27FC236}">
                <a16:creationId xmlns:a16="http://schemas.microsoft.com/office/drawing/2014/main" id="{8AFAA5F9-80E6-D1A7-DF15-69E16C7A8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7447" y="4993797"/>
            <a:ext cx="1138056" cy="1138056"/>
          </a:xfrm>
          <a:prstGeom prst="rect">
            <a:avLst/>
          </a:prstGeom>
        </p:spPr>
      </p:pic>
      <p:pic>
        <p:nvPicPr>
          <p:cNvPr id="21" name="Объект 20" descr="Термометр со сплошной заливкой">
            <a:extLst>
              <a:ext uri="{FF2B5EF4-FFF2-40B4-BE49-F238E27FC236}">
                <a16:creationId xmlns:a16="http://schemas.microsoft.com/office/drawing/2014/main" id="{66B2016B-BAFD-2BA6-7EFF-0C1E27935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4944" y="5135947"/>
            <a:ext cx="914400" cy="914400"/>
          </a:xfrm>
          <a:prstGeom prst="rect">
            <a:avLst/>
          </a:prstGeom>
        </p:spPr>
      </p:pic>
      <p:pic>
        <p:nvPicPr>
          <p:cNvPr id="4" name="Объект 24" descr="Лампочка со сплошной заливкой">
            <a:extLst>
              <a:ext uri="{FF2B5EF4-FFF2-40B4-BE49-F238E27FC236}">
                <a16:creationId xmlns:a16="http://schemas.microsoft.com/office/drawing/2014/main" id="{BC0CE75A-B216-EE12-2A0A-113CBA77C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3693" y="5135947"/>
            <a:ext cx="914400" cy="914400"/>
          </a:xfrm>
          <a:prstGeom prst="rect">
            <a:avLst/>
          </a:prstGeom>
        </p:spPr>
      </p:pic>
      <p:pic>
        <p:nvPicPr>
          <p:cNvPr id="29" name="Объект 28" descr="Отзыв клиента со сплошной заливкой">
            <a:extLst>
              <a:ext uri="{FF2B5EF4-FFF2-40B4-BE49-F238E27FC236}">
                <a16:creationId xmlns:a16="http://schemas.microsoft.com/office/drawing/2014/main" id="{9FFD9A02-4054-2360-221B-9B2D6BB62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6195" y="51359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8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05286-236E-5D0A-D397-7903A55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Питание студентов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41F33-5E17-A004-C0F4-F4627352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Регулярное, разнообразное, сбалансированное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Включающее белки, жиры, углеводы в пропорции 10-15% - 30% - 50-55%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Дополненное витаминами, минеральными веществами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Исключающее чрезмерно жирное, соленое, копченое, острое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Приемы пищи примерно в одно и то же время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отсутствие отвлекающих факторов и торопливости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" name="Объект 14" descr="Яблоко со сплошной заливкой">
            <a:extLst>
              <a:ext uri="{FF2B5EF4-FFF2-40B4-BE49-F238E27FC236}">
                <a16:creationId xmlns:a16="http://schemas.microsoft.com/office/drawing/2014/main" id="{6D46F81F-CE74-759D-8ECA-3D3589034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1897" y="4927601"/>
            <a:ext cx="914400" cy="914400"/>
          </a:xfrm>
          <a:prstGeom prst="rect">
            <a:avLst/>
          </a:prstGeom>
        </p:spPr>
      </p:pic>
      <p:pic>
        <p:nvPicPr>
          <p:cNvPr id="19" name="Объект 18" descr="Кофе со сплошной заливкой">
            <a:extLst>
              <a:ext uri="{FF2B5EF4-FFF2-40B4-BE49-F238E27FC236}">
                <a16:creationId xmlns:a16="http://schemas.microsoft.com/office/drawing/2014/main" id="{08FBD5DF-3C02-C519-D510-ED4853358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294" y="4927601"/>
            <a:ext cx="914400" cy="914400"/>
          </a:xfrm>
          <a:prstGeom prst="rect">
            <a:avLst/>
          </a:prstGeom>
        </p:spPr>
      </p:pic>
      <p:pic>
        <p:nvPicPr>
          <p:cNvPr id="23" name="Объект 22" descr="Вилка и нож со сплошной заливкой">
            <a:extLst>
              <a:ext uri="{FF2B5EF4-FFF2-40B4-BE49-F238E27FC236}">
                <a16:creationId xmlns:a16="http://schemas.microsoft.com/office/drawing/2014/main" id="{E24A6B29-E0F9-0368-3854-065437089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9943" y="5045507"/>
            <a:ext cx="793056" cy="793056"/>
          </a:xfrm>
          <a:prstGeom prst="rect">
            <a:avLst/>
          </a:prstGeom>
        </p:spPr>
      </p:pic>
      <p:pic>
        <p:nvPicPr>
          <p:cNvPr id="27" name="Объект 26" descr="Гамбургер и напиток со сплошной заливкой">
            <a:extLst>
              <a:ext uri="{FF2B5EF4-FFF2-40B4-BE49-F238E27FC236}">
                <a16:creationId xmlns:a16="http://schemas.microsoft.com/office/drawing/2014/main" id="{9C1D89D8-65C8-C64C-CE9A-FE6195D80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5248" y="4924163"/>
            <a:ext cx="914400" cy="914400"/>
          </a:xfrm>
          <a:prstGeom prst="rect">
            <a:avLst/>
          </a:prstGeom>
        </p:spPr>
      </p:pic>
      <p:pic>
        <p:nvPicPr>
          <p:cNvPr id="31" name="Объект 30" descr="Сервировка стола со сплошной заливкой">
            <a:extLst>
              <a:ext uri="{FF2B5EF4-FFF2-40B4-BE49-F238E27FC236}">
                <a16:creationId xmlns:a16="http://schemas.microsoft.com/office/drawing/2014/main" id="{988CCFAE-4BE0-F439-A9C2-2886D9652C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296" y="4927600"/>
            <a:ext cx="1181749" cy="1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D37BE-0477-328A-56B7-4CAB6855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Сон - основа жизни</a:t>
            </a:r>
          </a:p>
        </p:txBody>
      </p:sp>
      <p:sp>
        <p:nvSpPr>
          <p:cNvPr id="33" name="Объект 32">
            <a:extLst>
              <a:ext uri="{FF2B5EF4-FFF2-40B4-BE49-F238E27FC236}">
                <a16:creationId xmlns:a16="http://schemas.microsoft.com/office/drawing/2014/main" id="{A4EB3074-0FDA-B054-5AA9-E08A214F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97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Достаточный для полноценного отдыха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Начало сна</a:t>
            </a: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не позднее 23.00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Примерно равная продолжительность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Исключение гаджетов за час-полтора до сна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нижение яркости экранов компьютера и телефона в вечернее время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сключение обильного питания, напитков, активных занятий спортом перед сном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Проветривание помещения до сна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 возможности - небольшое понижение температуры помещения для сна </a:t>
            </a:r>
          </a:p>
          <a:p>
            <a:r>
              <a:rPr lang="ru-RU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Отсутствие ночного освещения и шума</a:t>
            </a:r>
          </a:p>
          <a:p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Перед сном возможны прогулки на свежем воздухе, спокойные занятия, чтение</a:t>
            </a:r>
            <a:endParaRPr lang="ru-RU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08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05B5C-109A-762A-B74F-DBC6C6A9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Физическая активность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FE957-CA13-AF0D-EA29-62616741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Достаточная физическая нагрузка </a:t>
            </a:r>
          </a:p>
          <a:p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Выбор подходящего вида спорта</a:t>
            </a:r>
          </a:p>
          <a:p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Регулярные занятия</a:t>
            </a:r>
            <a:endParaRPr lang="ru-RU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Постепенное наращивание нагрузок</a:t>
            </a:r>
          </a:p>
          <a:p>
            <a:r>
              <a:rPr lang="ru-RU" sz="20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Щ</a:t>
            </a:r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адящий режим после перенесенных заболеваний и травм</a:t>
            </a:r>
          </a:p>
          <a:p>
            <a:pPr marL="0" indent="0">
              <a:buNone/>
            </a:pPr>
            <a:endParaRPr lang="ru-RU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Объект 4" descr="Культурист  со сплошной заливкой">
            <a:extLst>
              <a:ext uri="{FF2B5EF4-FFF2-40B4-BE49-F238E27FC236}">
                <a16:creationId xmlns:a16="http://schemas.microsoft.com/office/drawing/2014/main" id="{202B5928-651C-C395-5B6E-AAD57BB7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883" y="4691672"/>
            <a:ext cx="914400" cy="914400"/>
          </a:xfrm>
          <a:prstGeom prst="rect">
            <a:avLst/>
          </a:prstGeom>
        </p:spPr>
      </p:pic>
      <p:pic>
        <p:nvPicPr>
          <p:cNvPr id="9" name="Объект 8" descr="Футбольный мяч со сплошной заливкой">
            <a:extLst>
              <a:ext uri="{FF2B5EF4-FFF2-40B4-BE49-F238E27FC236}">
                <a16:creationId xmlns:a16="http://schemas.microsoft.com/office/drawing/2014/main" id="{648DE99F-BDB2-02C7-1287-C2E5F55CC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358" y="4691672"/>
            <a:ext cx="914400" cy="914400"/>
          </a:xfrm>
          <a:prstGeom prst="rect">
            <a:avLst/>
          </a:prstGeom>
        </p:spPr>
      </p:pic>
      <p:pic>
        <p:nvPicPr>
          <p:cNvPr id="13" name="Объект 12" descr="Выполнить со сплошной заливкой">
            <a:extLst>
              <a:ext uri="{FF2B5EF4-FFF2-40B4-BE49-F238E27FC236}">
                <a16:creationId xmlns:a16="http://schemas.microsoft.com/office/drawing/2014/main" id="{8EBA28F5-B6EF-BCE0-A5C1-7F8B4A0DC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1937" y="4691672"/>
            <a:ext cx="914400" cy="914400"/>
          </a:xfrm>
          <a:prstGeom prst="rect">
            <a:avLst/>
          </a:prstGeom>
        </p:spPr>
      </p:pic>
      <p:pic>
        <p:nvPicPr>
          <p:cNvPr id="21" name="Объект 20" descr="Маркетинг со сплошной заливкой">
            <a:extLst>
              <a:ext uri="{FF2B5EF4-FFF2-40B4-BE49-F238E27FC236}">
                <a16:creationId xmlns:a16="http://schemas.microsoft.com/office/drawing/2014/main" id="{F881C48C-C7F3-9C3F-3AF2-AF804471B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464" y="4717797"/>
            <a:ext cx="914400" cy="914400"/>
          </a:xfrm>
          <a:prstGeom prst="rect">
            <a:avLst/>
          </a:prstGeom>
        </p:spPr>
      </p:pic>
      <p:pic>
        <p:nvPicPr>
          <p:cNvPr id="4" name="Объект 4" descr="В яблочко со сплошной заливкой">
            <a:extLst>
              <a:ext uri="{FF2B5EF4-FFF2-40B4-BE49-F238E27FC236}">
                <a16:creationId xmlns:a16="http://schemas.microsoft.com/office/drawing/2014/main" id="{51C228BB-AC71-9041-8B2D-3ADB2B89D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0410" y="46916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74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427</Words>
  <Application>Microsoft Office PowerPoint</Application>
  <PresentationFormat>Широкоэкранный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Аспект</vt:lpstr>
      <vt:lpstr>Здоровьесберегающий режим жизни студента</vt:lpstr>
      <vt:lpstr>Актуальность темы</vt:lpstr>
      <vt:lpstr>Цель проекта:  определить основные факторы, положительно влияющие на уровень здоровья студентов</vt:lpstr>
      <vt:lpstr>Методы исследования</vt:lpstr>
      <vt:lpstr>Основные составляющие здорового образа жизни</vt:lpstr>
      <vt:lpstr>Режим труда (обучения)</vt:lpstr>
      <vt:lpstr>Питание студентов</vt:lpstr>
      <vt:lpstr>Сон - основа жизни</vt:lpstr>
      <vt:lpstr>Физическая активность</vt:lpstr>
      <vt:lpstr>Сохранение здоровья</vt:lpstr>
      <vt:lpstr>Формирование правильных навыков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2</dc:creator>
  <cp:lastModifiedBy>Артём Пшеничников</cp:lastModifiedBy>
  <cp:revision>7</cp:revision>
  <dcterms:created xsi:type="dcterms:W3CDTF">2025-04-24T04:45:10Z</dcterms:created>
  <dcterms:modified xsi:type="dcterms:W3CDTF">2025-04-26T11:32:05Z</dcterms:modified>
</cp:coreProperties>
</file>