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7" r:id="rId4"/>
    <p:sldId id="257" r:id="rId5"/>
    <p:sldId id="265" r:id="rId6"/>
    <p:sldId id="266" r:id="rId7"/>
    <p:sldId id="270" r:id="rId8"/>
    <p:sldId id="268" r:id="rId9"/>
    <p:sldId id="269" r:id="rId10"/>
    <p:sldId id="271" r:id="rId11"/>
    <p:sldId id="272" r:id="rId12"/>
    <p:sldId id="275" r:id="rId13"/>
    <p:sldId id="273" r:id="rId14"/>
    <p:sldId id="277" r:id="rId15"/>
    <p:sldId id="274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7375383" cy="2369093"/>
          </a:xfrm>
        </p:spPr>
        <p:txBody>
          <a:bodyPr>
            <a:normAutofit/>
          </a:bodyPr>
          <a:lstStyle/>
          <a:p>
            <a:r>
              <a:rPr lang="ru-RU" sz="4800" dirty="0"/>
              <a:t>Интерфейсы</a:t>
            </a:r>
            <a:r>
              <a:rPr lang="en-US" sz="4800" dirty="0"/>
              <a:t> </a:t>
            </a:r>
            <a:r>
              <a:rPr lang="ru-RU" sz="4800" dirty="0"/>
              <a:t>физических </a:t>
            </a:r>
            <a:br>
              <a:rPr lang="en-US" sz="4800" dirty="0"/>
            </a:br>
            <a:r>
              <a:rPr lang="ru-RU" sz="4800" dirty="0"/>
              <a:t>устройств в </a:t>
            </a:r>
            <a:r>
              <a:rPr lang="en-US" sz="4800" dirty="0"/>
              <a:t>AVR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0011" y="4047759"/>
            <a:ext cx="7274238" cy="1096901"/>
          </a:xfrm>
        </p:spPr>
        <p:txBody>
          <a:bodyPr>
            <a:normAutofit/>
          </a:bodyPr>
          <a:lstStyle/>
          <a:p>
            <a:r>
              <a:rPr lang="ru-RU" sz="1600" dirty="0"/>
              <a:t>Пшеничников Артём </a:t>
            </a:r>
            <a:r>
              <a:rPr lang="en-US" sz="1600" dirty="0"/>
              <a:t>P</a:t>
            </a:r>
            <a:r>
              <a:rPr lang="ru-RU" sz="1600" dirty="0"/>
              <a:t>3107</a:t>
            </a:r>
            <a:r>
              <a:rPr lang="en-US" sz="1600" dirty="0"/>
              <a:t>, </a:t>
            </a:r>
            <a:r>
              <a:rPr lang="ru-RU" sz="1600" dirty="0"/>
              <a:t>лаба</a:t>
            </a:r>
            <a:r>
              <a:rPr lang="en-US" altLang="ru-RU" sz="1600" dirty="0"/>
              <a:t> </a:t>
            </a:r>
            <a:r>
              <a:rPr lang="ru-RU" altLang="ru-RU" sz="1600" dirty="0"/>
              <a:t>5</a:t>
            </a:r>
            <a:endParaRPr lang="en-US" altLang="ru-RU" sz="1600" dirty="0"/>
          </a:p>
        </p:txBody>
      </p:sp>
      <p:cxnSp>
        <p:nvCxnSpPr>
          <p:cNvPr id="6" name="Straight Connector 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5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9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1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3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5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PS/2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Использование прямого прерывания от процессора =</a:t>
            </a:r>
            <a:r>
              <a:rPr lang="en-US" dirty="0"/>
              <a:t>&gt; </a:t>
            </a:r>
            <a:r>
              <a:rPr lang="ru-RU" dirty="0"/>
              <a:t>крайне низкая задержка (в 10-100 раз меньше </a:t>
            </a:r>
            <a:r>
              <a:rPr lang="en-US" dirty="0" err="1"/>
              <a:t>usb</a:t>
            </a:r>
            <a:r>
              <a:rPr lang="ru-RU" dirty="0"/>
              <a:t>)</a:t>
            </a:r>
          </a:p>
          <a:p>
            <a:r>
              <a:rPr lang="ru-RU" dirty="0"/>
              <a:t>Гарантированная совместимость в </a:t>
            </a:r>
            <a:r>
              <a:rPr lang="en-US" dirty="0"/>
              <a:t>BIOS/DOS</a:t>
            </a:r>
            <a:r>
              <a:rPr lang="ru-RU" dirty="0"/>
              <a:t>, т. к. не требует драйверов</a:t>
            </a:r>
          </a:p>
          <a:p>
            <a:r>
              <a:rPr lang="ru-RU" dirty="0"/>
              <a:t>Реализуемо на любом </a:t>
            </a:r>
            <a:r>
              <a:rPr lang="en-US" dirty="0"/>
              <a:t>GPIO</a:t>
            </a:r>
            <a:endParaRPr lang="ru-RU" dirty="0"/>
          </a:p>
          <a:p>
            <a:r>
              <a:rPr lang="ru-RU" dirty="0"/>
              <a:t>Фиксированная скорость =</a:t>
            </a:r>
            <a:r>
              <a:rPr lang="en-US" dirty="0"/>
              <a:t>&gt; </a:t>
            </a:r>
            <a:r>
              <a:rPr lang="ru-RU" dirty="0"/>
              <a:t>детерминированность</a:t>
            </a:r>
          </a:p>
          <a:p>
            <a:r>
              <a:rPr lang="ru-RU" dirty="0"/>
              <a:t>Устаревший стандарт, только для клавиатуры</a:t>
            </a:r>
            <a:r>
              <a:rPr lang="en-US" dirty="0"/>
              <a:t>/</a:t>
            </a:r>
            <a:r>
              <a:rPr lang="ru-RU" dirty="0"/>
              <a:t>мыши</a:t>
            </a:r>
          </a:p>
          <a:p>
            <a:r>
              <a:rPr lang="ru-RU" dirty="0"/>
              <a:t>Требуется перезагрузка после подключения </a:t>
            </a:r>
          </a:p>
          <a:p>
            <a:r>
              <a:rPr lang="ru-RU" dirty="0"/>
              <a:t>Небольшая длина подключения, 1.5-2 метра</a:t>
            </a:r>
          </a:p>
        </p:txBody>
      </p:sp>
    </p:spTree>
    <p:extLst>
      <p:ext uri="{BB962C8B-B14F-4D97-AF65-F5344CB8AC3E}">
        <p14:creationId xmlns:p14="http://schemas.microsoft.com/office/powerpoint/2010/main" val="134889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818834" cy="3880773"/>
          </a:xfrm>
        </p:spPr>
        <p:txBody>
          <a:bodyPr/>
          <a:lstStyle/>
          <a:p>
            <a:r>
              <a:rPr lang="ru-RU" dirty="0"/>
              <a:t>Универсальный и стандартизированный интерфейс</a:t>
            </a:r>
          </a:p>
          <a:p>
            <a:r>
              <a:rPr lang="ru-RU" dirty="0"/>
              <a:t>В отличие от </a:t>
            </a:r>
            <a:r>
              <a:rPr lang="en-US" dirty="0"/>
              <a:t>PS/2</a:t>
            </a:r>
            <a:r>
              <a:rPr lang="ru-RU" dirty="0"/>
              <a:t> есть возможность подключения без перезагрузки</a:t>
            </a:r>
          </a:p>
          <a:p>
            <a:r>
              <a:rPr lang="ru-RU" dirty="0"/>
              <a:t>Высокая скорость передачи данных, вплоть до 40 Гбит</a:t>
            </a:r>
          </a:p>
          <a:p>
            <a:r>
              <a:rPr lang="ru-RU" dirty="0"/>
              <a:t>Высокая допустимая мощность питания через интерфейс, вплоть до 240 ватт</a:t>
            </a:r>
          </a:p>
          <a:p>
            <a:r>
              <a:rPr lang="ru-RU" dirty="0"/>
              <a:t>Сложность в реализации, управлении и настройке</a:t>
            </a:r>
          </a:p>
          <a:p>
            <a:r>
              <a:rPr lang="ru-RU" dirty="0"/>
              <a:t>Опрос устройств вместо прерываний =</a:t>
            </a:r>
            <a:r>
              <a:rPr lang="en-US" dirty="0"/>
              <a:t>&gt;</a:t>
            </a:r>
            <a:r>
              <a:rPr lang="ru-RU" dirty="0"/>
              <a:t> выше задержки</a:t>
            </a:r>
          </a:p>
          <a:p>
            <a:r>
              <a:rPr lang="ru-RU" dirty="0"/>
              <a:t>Ограничение по длине провода порядка 5 метров (для высокоскоростных версий вовсе около 40 см)</a:t>
            </a:r>
          </a:p>
          <a:p>
            <a:r>
              <a:rPr lang="ru-RU" dirty="0"/>
              <a:t>Уязвимость для устройств типа </a:t>
            </a:r>
            <a:r>
              <a:rPr lang="en-US" dirty="0" err="1"/>
              <a:t>BADusb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77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118" y="235464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6000" dirty="0"/>
              <a:t>Беспроводные интерфейсы</a:t>
            </a:r>
            <a:br>
              <a:rPr lang="ru-RU" sz="4400" dirty="0"/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1362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RF, </a:t>
            </a:r>
            <a:r>
              <a:rPr lang="ru-RU" sz="3400" dirty="0"/>
              <a:t>радио (</a:t>
            </a:r>
            <a:r>
              <a:rPr lang="en-US" sz="3400" dirty="0"/>
              <a:t>nRF24L01</a:t>
            </a:r>
            <a:r>
              <a:rPr lang="ru-RU" sz="3400" dirty="0"/>
              <a:t> 2.4ГГц, </a:t>
            </a:r>
            <a:r>
              <a:rPr lang="en-US" sz="3400" dirty="0"/>
              <a:t>RFM69</a:t>
            </a:r>
            <a:r>
              <a:rPr lang="ru-RU" sz="3400" dirty="0"/>
              <a:t> </a:t>
            </a:r>
            <a:r>
              <a:rPr lang="en-US" sz="3400" dirty="0"/>
              <a:t>LoRa</a:t>
            </a:r>
            <a:r>
              <a:rPr lang="ru-RU" sz="34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Отсутствие проводов</a:t>
            </a:r>
          </a:p>
          <a:p>
            <a:r>
              <a:rPr lang="ru-RU" dirty="0"/>
              <a:t>Широкие диапазоны расстояний, десятки метров – десятки километров</a:t>
            </a:r>
          </a:p>
          <a:p>
            <a:r>
              <a:rPr lang="ru-RU" dirty="0"/>
              <a:t>Множество интерфейсов для разных задач</a:t>
            </a:r>
          </a:p>
          <a:p>
            <a:r>
              <a:rPr lang="ru-RU" dirty="0"/>
              <a:t>Простая масштабируемость, вещание</a:t>
            </a:r>
          </a:p>
          <a:p>
            <a:r>
              <a:rPr lang="ru-RU" dirty="0"/>
              <a:t>Подвержена влиянию погоды и радиопомех</a:t>
            </a:r>
          </a:p>
          <a:p>
            <a:r>
              <a:rPr lang="ru-RU" dirty="0"/>
              <a:t>Открытость эфира =</a:t>
            </a:r>
            <a:r>
              <a:rPr lang="en-US" dirty="0"/>
              <a:t>&gt; </a:t>
            </a:r>
            <a:r>
              <a:rPr lang="ru-RU" dirty="0"/>
              <a:t>требует шифрования для конфиденциальных данных</a:t>
            </a:r>
          </a:p>
          <a:p>
            <a:r>
              <a:rPr lang="ru-RU" dirty="0"/>
              <a:t>Чем дальше передача – тем больше требуется питания – минус для автономных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33211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ИК, </a:t>
            </a:r>
            <a:r>
              <a:rPr lang="en-US" dirty="0"/>
              <a:t>NEC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Простота реализации, достаточно будет </a:t>
            </a:r>
            <a:r>
              <a:rPr lang="en-US" dirty="0"/>
              <a:t>GPIO</a:t>
            </a:r>
            <a:endParaRPr lang="ru-RU" dirty="0"/>
          </a:p>
          <a:p>
            <a:r>
              <a:rPr lang="ru-RU" dirty="0"/>
              <a:t>Полная невосприимчивость к электромагнитным помехам</a:t>
            </a:r>
          </a:p>
          <a:p>
            <a:r>
              <a:rPr lang="ru-RU" dirty="0"/>
              <a:t>Высокая надёжность</a:t>
            </a:r>
          </a:p>
          <a:p>
            <a:r>
              <a:rPr lang="ru-RU" dirty="0"/>
              <a:t>Энергоэффективность, в режиме ожидания нулевое потребление</a:t>
            </a:r>
          </a:p>
          <a:p>
            <a:r>
              <a:rPr lang="ru-RU" dirty="0"/>
              <a:t>Стандартизированный протокол </a:t>
            </a:r>
            <a:r>
              <a:rPr lang="en-US" dirty="0"/>
              <a:t>NEC</a:t>
            </a:r>
            <a:endParaRPr lang="ru-RU" dirty="0"/>
          </a:p>
          <a:p>
            <a:r>
              <a:rPr lang="ru-RU" dirty="0"/>
              <a:t>Требует прямой видимости</a:t>
            </a:r>
          </a:p>
          <a:p>
            <a:r>
              <a:rPr lang="ru-RU" dirty="0"/>
              <a:t>Ограниченная дальность</a:t>
            </a:r>
          </a:p>
          <a:p>
            <a:r>
              <a:rPr lang="ru-RU" dirty="0"/>
              <a:t>Довольно низка скорость </a:t>
            </a:r>
          </a:p>
          <a:p>
            <a:r>
              <a:rPr lang="ru-RU" dirty="0"/>
              <a:t>Ограниченный набор команд</a:t>
            </a:r>
          </a:p>
        </p:txBody>
      </p:sp>
    </p:spTree>
    <p:extLst>
      <p:ext uri="{BB962C8B-B14F-4D97-AF65-F5344CB8AC3E}">
        <p14:creationId xmlns:p14="http://schemas.microsoft.com/office/powerpoint/2010/main" val="3864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Удобен для носимых устройств</a:t>
            </a:r>
          </a:p>
          <a:p>
            <a:r>
              <a:rPr lang="ru-RU" dirty="0"/>
              <a:t>Широкая совместимость</a:t>
            </a:r>
          </a:p>
          <a:p>
            <a:r>
              <a:rPr lang="ru-RU" dirty="0"/>
              <a:t>Низкое энергопотребление, особенно для стандарта </a:t>
            </a:r>
            <a:r>
              <a:rPr lang="en-US" dirty="0"/>
              <a:t>BLE</a:t>
            </a:r>
            <a:r>
              <a:rPr lang="ru-RU" dirty="0"/>
              <a:t> (в 10-100 раз меньше чем </a:t>
            </a:r>
            <a:r>
              <a:rPr lang="en-US" dirty="0"/>
              <a:t>Wi-Fi</a:t>
            </a:r>
            <a:r>
              <a:rPr lang="ru-RU" dirty="0"/>
              <a:t>), =</a:t>
            </a:r>
            <a:r>
              <a:rPr lang="en-US" dirty="0"/>
              <a:t>&gt;</a:t>
            </a:r>
            <a:r>
              <a:rPr lang="ru-RU" dirty="0"/>
              <a:t> возможность питания от батареек</a:t>
            </a:r>
          </a:p>
          <a:p>
            <a:r>
              <a:rPr lang="ru-RU" dirty="0"/>
              <a:t>Простота подключения, </a:t>
            </a:r>
            <a:r>
              <a:rPr lang="ru-RU" dirty="0" err="1"/>
              <a:t>автообнаружение</a:t>
            </a:r>
            <a:endParaRPr lang="ru-RU" dirty="0"/>
          </a:p>
          <a:p>
            <a:r>
              <a:rPr lang="ru-RU" dirty="0"/>
              <a:t>Достаточная скорость порядка 2 Мбит и дальность порядка 20 метров </a:t>
            </a:r>
          </a:p>
          <a:p>
            <a:r>
              <a:rPr lang="ru-RU" dirty="0"/>
              <a:t>Поддержка шифрования</a:t>
            </a:r>
            <a:r>
              <a:rPr lang="en-US" dirty="0"/>
              <a:t> AES-128/256</a:t>
            </a:r>
            <a:endParaRPr lang="ru-RU" dirty="0"/>
          </a:p>
          <a:p>
            <a:r>
              <a:rPr lang="ru-RU" dirty="0"/>
              <a:t> Возможны разрывы в шумной среде (т. к. частота 2.4 </a:t>
            </a:r>
            <a:r>
              <a:rPr lang="ru-RU" dirty="0" err="1"/>
              <a:t>Ггц</a:t>
            </a:r>
            <a:r>
              <a:rPr lang="ru-RU" dirty="0"/>
              <a:t>)</a:t>
            </a:r>
          </a:p>
          <a:p>
            <a:r>
              <a:rPr lang="ru-RU" dirty="0"/>
              <a:t>Задержка порядка 50-200 мс</a:t>
            </a:r>
          </a:p>
          <a:p>
            <a:r>
              <a:rPr lang="ru-RU" dirty="0"/>
              <a:t>Не поддерживает </a:t>
            </a:r>
            <a:r>
              <a:rPr lang="en-US" dirty="0"/>
              <a:t>mesh </a:t>
            </a:r>
            <a:r>
              <a:rPr lang="ru-RU" dirty="0"/>
              <a:t>сети</a:t>
            </a:r>
          </a:p>
        </p:txBody>
      </p:sp>
    </p:spTree>
    <p:extLst>
      <p:ext uri="{BB962C8B-B14F-4D97-AF65-F5344CB8AC3E}">
        <p14:creationId xmlns:p14="http://schemas.microsoft.com/office/powerpoint/2010/main" val="338425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852773"/>
          </a:xfrm>
        </p:spPr>
        <p:txBody>
          <a:bodyPr/>
          <a:lstStyle/>
          <a:p>
            <a:r>
              <a:rPr lang="ru-RU" dirty="0"/>
              <a:t>Высокая скорость передачи, 150 Мбит – 9.6 Гбит</a:t>
            </a:r>
          </a:p>
          <a:p>
            <a:r>
              <a:rPr lang="ru-RU" dirty="0"/>
              <a:t>Широкая совместимость</a:t>
            </a:r>
          </a:p>
          <a:p>
            <a:r>
              <a:rPr lang="ru-RU" dirty="0"/>
              <a:t>Достаточная дальность порядка 40 метров </a:t>
            </a:r>
          </a:p>
          <a:p>
            <a:r>
              <a:rPr lang="ru-RU" dirty="0"/>
              <a:t>Простота подключения, </a:t>
            </a:r>
            <a:r>
              <a:rPr lang="ru-RU" dirty="0" err="1"/>
              <a:t>автоподключение</a:t>
            </a:r>
            <a:endParaRPr lang="ru-RU" dirty="0"/>
          </a:p>
          <a:p>
            <a:r>
              <a:rPr lang="en-US" dirty="0"/>
              <a:t>WPA3</a:t>
            </a:r>
            <a:r>
              <a:rPr lang="ru-RU" dirty="0"/>
              <a:t>, шифрование </a:t>
            </a:r>
            <a:r>
              <a:rPr lang="en-US" dirty="0"/>
              <a:t>AES</a:t>
            </a:r>
            <a:endParaRPr lang="ru-RU" dirty="0"/>
          </a:p>
          <a:p>
            <a:r>
              <a:rPr lang="ru-RU" dirty="0"/>
              <a:t>Высокое энергопотребление</a:t>
            </a:r>
          </a:p>
          <a:p>
            <a:r>
              <a:rPr lang="ru-RU" dirty="0"/>
              <a:t>Высокая зашумленность частоты</a:t>
            </a:r>
          </a:p>
          <a:p>
            <a:r>
              <a:rPr lang="ru-RU" dirty="0"/>
              <a:t>Чувствителен к электромагнитным помехам</a:t>
            </a:r>
          </a:p>
          <a:p>
            <a:r>
              <a:rPr lang="ru-RU" dirty="0"/>
              <a:t>Риск взлома, если используется </a:t>
            </a:r>
            <a:r>
              <a:rPr lang="en-US" dirty="0"/>
              <a:t>WEP</a:t>
            </a:r>
            <a:r>
              <a:rPr lang="ru-RU" dirty="0"/>
              <a:t>, атаки типа </a:t>
            </a:r>
            <a:r>
              <a:rPr lang="en-US" dirty="0"/>
              <a:t>DoS</a:t>
            </a:r>
            <a:r>
              <a:rPr lang="ru-RU" dirty="0"/>
              <a:t>, перехват рукопожатия =</a:t>
            </a:r>
            <a:r>
              <a:rPr lang="en-US" dirty="0"/>
              <a:t>&gt; </a:t>
            </a:r>
            <a:r>
              <a:rPr lang="ru-RU" dirty="0"/>
              <a:t>вероятность подбора простых паролей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72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54368"/>
          </a:xfrm>
        </p:spPr>
        <p:txBody>
          <a:bodyPr/>
          <a:lstStyle/>
          <a:p>
            <a:r>
              <a:rPr lang="ru-RU" dirty="0"/>
              <a:t>Продвинутая оптимизация для автономных устройств, время автономной работы вплоть до нескольких лет</a:t>
            </a:r>
          </a:p>
          <a:p>
            <a:r>
              <a:rPr lang="en-US" dirty="0"/>
              <a:t>Mesh</a:t>
            </a:r>
            <a:r>
              <a:rPr lang="ru-RU" dirty="0"/>
              <a:t> сеть. Самоорганизация и самовосстановление, данные могут передаваться через промежуточные устройства</a:t>
            </a:r>
          </a:p>
          <a:p>
            <a:r>
              <a:rPr lang="ru-RU" dirty="0"/>
              <a:t>Поддержка порядка 65000 устройств в сети</a:t>
            </a:r>
          </a:p>
          <a:p>
            <a:r>
              <a:rPr lang="ru-RU" dirty="0"/>
              <a:t>Хорошо подходит для систем умного дома</a:t>
            </a:r>
          </a:p>
          <a:p>
            <a:r>
              <a:rPr lang="ru-RU" dirty="0"/>
              <a:t>Достаточная скорость для датчиков порядка 250 Кбит</a:t>
            </a:r>
          </a:p>
          <a:p>
            <a:r>
              <a:rPr lang="ru-RU" dirty="0"/>
              <a:t>Шифрование </a:t>
            </a:r>
            <a:r>
              <a:rPr lang="en-US" dirty="0"/>
              <a:t>AES-128</a:t>
            </a:r>
            <a:endParaRPr lang="ru-RU" b="1" dirty="0"/>
          </a:p>
          <a:p>
            <a:r>
              <a:rPr lang="ru-RU" dirty="0"/>
              <a:t>Возможный помехи от частот 2.4 </a:t>
            </a:r>
            <a:r>
              <a:rPr lang="ru-RU" dirty="0" err="1"/>
              <a:t>Ггц</a:t>
            </a:r>
            <a:endParaRPr lang="ru-RU" dirty="0"/>
          </a:p>
          <a:p>
            <a:r>
              <a:rPr lang="ru-RU" dirty="0"/>
              <a:t>Требуется центральное устройство для управления сетью (координатор)</a:t>
            </a:r>
          </a:p>
          <a:p>
            <a:r>
              <a:rPr lang="ru-RU" dirty="0"/>
              <a:t>Сложность настройки</a:t>
            </a:r>
          </a:p>
          <a:p>
            <a:r>
              <a:rPr lang="ru-RU" dirty="0"/>
              <a:t>Высокая задержка, особенно в сетях </a:t>
            </a:r>
            <a:r>
              <a:rPr lang="en-US" dirty="0"/>
              <a:t>mesh</a:t>
            </a:r>
            <a:r>
              <a:rPr lang="ru-RU" dirty="0"/>
              <a:t>, достигает сотен мс</a:t>
            </a:r>
          </a:p>
        </p:txBody>
      </p:sp>
    </p:spTree>
    <p:extLst>
      <p:ext uri="{BB962C8B-B14F-4D97-AF65-F5344CB8AC3E}">
        <p14:creationId xmlns:p14="http://schemas.microsoft.com/office/powerpoint/2010/main" val="268276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048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6000" dirty="0"/>
              <a:t>Внутрисхемные интерфейсы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69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Самое простое, что может быть</a:t>
            </a:r>
          </a:p>
          <a:p>
            <a:r>
              <a:rPr lang="ru-RU" dirty="0"/>
              <a:t>Может работать на вход или на выход</a:t>
            </a:r>
          </a:p>
          <a:p>
            <a:r>
              <a:rPr lang="ru-RU" dirty="0"/>
              <a:t>Крайне прост в настройке</a:t>
            </a:r>
          </a:p>
          <a:p>
            <a:r>
              <a:rPr lang="ru-RU" dirty="0"/>
              <a:t>Крайне низкая задержка (порядка наносекунд)</a:t>
            </a:r>
          </a:p>
          <a:p>
            <a:r>
              <a:rPr lang="ru-RU" dirty="0"/>
              <a:t>Прерывания</a:t>
            </a:r>
          </a:p>
          <a:p>
            <a:r>
              <a:rPr lang="ru-RU" dirty="0"/>
              <a:t>Подходит для простых задач или для эмуляции </a:t>
            </a:r>
            <a:r>
              <a:rPr lang="ru-RU" dirty="0" err="1"/>
              <a:t>интерфесов</a:t>
            </a:r>
            <a:endParaRPr lang="ru-RU" dirty="0"/>
          </a:p>
          <a:p>
            <a:r>
              <a:rPr lang="ru-RU" dirty="0"/>
              <a:t>Медленнее аппаратных</a:t>
            </a:r>
            <a:r>
              <a:rPr lang="en-US" dirty="0"/>
              <a:t> </a:t>
            </a:r>
            <a:r>
              <a:rPr lang="en-US" dirty="0" err="1"/>
              <a:t>spi</a:t>
            </a:r>
            <a:r>
              <a:rPr lang="en-US" dirty="0"/>
              <a:t>/i2c/</a:t>
            </a:r>
            <a:r>
              <a:rPr lang="en-US" dirty="0" err="1"/>
              <a:t>uart</a:t>
            </a:r>
            <a:endParaRPr lang="ru-RU" dirty="0"/>
          </a:p>
          <a:p>
            <a:r>
              <a:rPr lang="ru-RU" dirty="0"/>
              <a:t>Нагрузка процессора</a:t>
            </a:r>
          </a:p>
          <a:p>
            <a:r>
              <a:rPr lang="ru-RU" dirty="0"/>
              <a:t>Нет стандартизации</a:t>
            </a:r>
          </a:p>
        </p:txBody>
      </p:sp>
    </p:spTree>
    <p:extLst>
      <p:ext uri="{BB962C8B-B14F-4D97-AF65-F5344CB8AC3E}">
        <p14:creationId xmlns:p14="http://schemas.microsoft.com/office/powerpoint/2010/main" val="84151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Высокая скорость передачи, до десятков МГц, самый быстрый среди простых</a:t>
            </a:r>
          </a:p>
          <a:p>
            <a:r>
              <a:rPr lang="ru-RU" dirty="0"/>
              <a:t>Полнодуплексная передача</a:t>
            </a:r>
          </a:p>
          <a:p>
            <a:r>
              <a:rPr lang="ru-RU" dirty="0"/>
              <a:t>Очень простой</a:t>
            </a:r>
          </a:p>
          <a:p>
            <a:r>
              <a:rPr lang="ru-RU" dirty="0"/>
              <a:t>Охватывает множество задач и видов устройств</a:t>
            </a:r>
          </a:p>
          <a:p>
            <a:r>
              <a:rPr lang="ru-RU" dirty="0"/>
              <a:t>Необходимость в дополнительном проводе для каждого устройства, поэтому не используется для большого количества устройств</a:t>
            </a:r>
          </a:p>
          <a:p>
            <a:r>
              <a:rPr lang="ru-RU" dirty="0"/>
              <a:t>Нет коррекции ошибок</a:t>
            </a:r>
          </a:p>
          <a:p>
            <a:r>
              <a:rPr lang="ru-RU" dirty="0"/>
              <a:t>Ограниченная дальность связи</a:t>
            </a:r>
          </a:p>
        </p:txBody>
      </p:sp>
      <p:pic>
        <p:nvPicPr>
          <p:cNvPr id="5" name="Рисунок 4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A3AF911-72A5-4C7F-7E54-83A962905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146" y="3963555"/>
            <a:ext cx="3072122" cy="26757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Минимум проводов</a:t>
            </a:r>
          </a:p>
          <a:p>
            <a:r>
              <a:rPr lang="ru-RU" dirty="0"/>
              <a:t>До 127 устройств на шине</a:t>
            </a:r>
          </a:p>
          <a:p>
            <a:r>
              <a:rPr lang="ru-RU" dirty="0"/>
              <a:t>Механизм подтверждения получения для каждого байта </a:t>
            </a:r>
            <a:r>
              <a:rPr lang="en-US" dirty="0"/>
              <a:t>(ACK/NACK)</a:t>
            </a:r>
            <a:endParaRPr lang="ru-RU" dirty="0"/>
          </a:p>
          <a:p>
            <a:r>
              <a:rPr lang="ru-RU" dirty="0"/>
              <a:t>Широкий диапазон скоростей 100 Кбит – 3.4 Мбит</a:t>
            </a:r>
          </a:p>
          <a:p>
            <a:r>
              <a:rPr lang="ru-RU" dirty="0"/>
              <a:t>Низкая скорость по сравнению с </a:t>
            </a:r>
            <a:r>
              <a:rPr lang="en-US" dirty="0"/>
              <a:t>SPI</a:t>
            </a:r>
            <a:endParaRPr lang="ru-RU" dirty="0"/>
          </a:p>
          <a:p>
            <a:r>
              <a:rPr lang="ru-RU" dirty="0"/>
              <a:t>Требует минимума паразитных емкостей при разводке, при подключении по проводу – максимальная длина – несколько метров</a:t>
            </a:r>
          </a:p>
          <a:p>
            <a:r>
              <a:rPr lang="ru-RU" dirty="0"/>
              <a:t>Полудуплекс</a:t>
            </a:r>
          </a:p>
          <a:p>
            <a:endParaRPr lang="ru-RU" dirty="0"/>
          </a:p>
        </p:txBody>
      </p:sp>
      <p:pic>
        <p:nvPicPr>
          <p:cNvPr id="5" name="Рисунок 4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0485839-A354-056E-B22D-903D8DE8C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71" y="3830726"/>
            <a:ext cx="4080693" cy="29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155514"/>
          </a:xfrm>
        </p:spPr>
        <p:txBody>
          <a:bodyPr>
            <a:normAutofit/>
          </a:bodyPr>
          <a:lstStyle/>
          <a:p>
            <a:r>
              <a:rPr lang="ru-RU" dirty="0"/>
              <a:t>Минимум проводов (2), не требует тактирования</a:t>
            </a:r>
          </a:p>
          <a:p>
            <a:r>
              <a:rPr lang="ru-RU" dirty="0"/>
              <a:t>300-2</a:t>
            </a:r>
            <a:r>
              <a:rPr lang="en-US" dirty="0"/>
              <a:t>kk </a:t>
            </a:r>
            <a:r>
              <a:rPr lang="ru-RU" dirty="0"/>
              <a:t>бод</a:t>
            </a:r>
          </a:p>
          <a:p>
            <a:r>
              <a:rPr lang="ru-RU" dirty="0"/>
              <a:t>Асинхронная передача</a:t>
            </a:r>
          </a:p>
          <a:p>
            <a:r>
              <a:rPr lang="ru-RU" dirty="0"/>
              <a:t>Работа на больших расстояниях, RS-232 (до 15 м) или RS-485 (до 1200 м)</a:t>
            </a:r>
          </a:p>
          <a:p>
            <a:r>
              <a:rPr lang="ru-RU" dirty="0"/>
              <a:t>Стандарт для связи с ПК (</a:t>
            </a:r>
            <a:r>
              <a:rPr lang="en-US" dirty="0" err="1"/>
              <a:t>usb-uart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Относительно низкая скорость в сравнении с </a:t>
            </a:r>
            <a:r>
              <a:rPr lang="en-US" dirty="0"/>
              <a:t>SPI</a:t>
            </a:r>
            <a:endParaRPr lang="ru-RU" dirty="0"/>
          </a:p>
          <a:p>
            <a:r>
              <a:rPr lang="ru-RU" dirty="0"/>
              <a:t>Требует согласования скорости устройств</a:t>
            </a:r>
          </a:p>
          <a:p>
            <a:r>
              <a:rPr lang="ru-RU" dirty="0"/>
              <a:t>Нет коррекции ошибок</a:t>
            </a:r>
          </a:p>
          <a:p>
            <a:r>
              <a:rPr lang="ru-RU" dirty="0"/>
              <a:t>Полудуплексный режим </a:t>
            </a:r>
          </a:p>
          <a:p>
            <a:r>
              <a:rPr lang="ru-RU" dirty="0"/>
              <a:t>Подвержен помехам без экранирования</a:t>
            </a:r>
            <a:r>
              <a:rPr lang="en-US" dirty="0"/>
              <a:t>/</a:t>
            </a:r>
            <a:r>
              <a:rPr lang="ru-RU" dirty="0" err="1"/>
              <a:t>диф</a:t>
            </a:r>
            <a:r>
              <a:rPr lang="ru-RU" dirty="0"/>
              <a:t>. </a:t>
            </a:r>
            <a:r>
              <a:rPr lang="ru-RU" dirty="0" err="1"/>
              <a:t>передчи</a:t>
            </a:r>
            <a:r>
              <a:rPr lang="ru-RU" dirty="0"/>
              <a:t> </a:t>
            </a:r>
          </a:p>
          <a:p>
            <a:r>
              <a:rPr lang="ru-RU" b="1" dirty="0"/>
              <a:t>Только 2 устройства на шине</a:t>
            </a:r>
          </a:p>
        </p:txBody>
      </p:sp>
    </p:spTree>
    <p:extLst>
      <p:ext uri="{BB962C8B-B14F-4D97-AF65-F5344CB8AC3E}">
        <p14:creationId xmlns:p14="http://schemas.microsoft.com/office/powerpoint/2010/main" val="299063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226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6000" dirty="0"/>
              <a:t>Внешние интерфейсы</a:t>
            </a:r>
            <a:br>
              <a:rPr lang="ru-RU" sz="4400" dirty="0"/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38441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1-WIRE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Обычно используется для связи с датчиками</a:t>
            </a:r>
          </a:p>
          <a:p>
            <a:r>
              <a:rPr lang="ru-RU" dirty="0"/>
              <a:t>Использует для связи и питания один провод</a:t>
            </a:r>
          </a:p>
          <a:p>
            <a:r>
              <a:rPr lang="ru-RU" dirty="0"/>
              <a:t>Работает на дистанциях порядка 100 метров</a:t>
            </a:r>
          </a:p>
          <a:p>
            <a:r>
              <a:rPr lang="ru-RU" dirty="0"/>
              <a:t>Множество устройств, каждое устройство имеет свой </a:t>
            </a:r>
            <a:r>
              <a:rPr lang="en-US" dirty="0"/>
              <a:t>ROM </a:t>
            </a:r>
            <a:r>
              <a:rPr lang="ru-RU" dirty="0"/>
              <a:t>код</a:t>
            </a:r>
          </a:p>
          <a:p>
            <a:r>
              <a:rPr lang="ru-RU" dirty="0"/>
              <a:t>Очень медленный, порядка 15 Кбит</a:t>
            </a:r>
          </a:p>
          <a:p>
            <a:r>
              <a:rPr lang="ru-RU" dirty="0"/>
              <a:t>Редко есть </a:t>
            </a:r>
            <a:r>
              <a:rPr lang="ru-RU" dirty="0" err="1"/>
              <a:t>аппаратно</a:t>
            </a:r>
            <a:r>
              <a:rPr lang="ru-RU" dirty="0"/>
              <a:t>, приходится использовать программный</a:t>
            </a:r>
          </a:p>
          <a:p>
            <a:r>
              <a:rPr lang="ru-RU" dirty="0"/>
              <a:t>Ограниченная мощность при использовании линии данных для питания</a:t>
            </a:r>
          </a:p>
        </p:txBody>
      </p:sp>
    </p:spTree>
    <p:extLst>
      <p:ext uri="{BB962C8B-B14F-4D97-AF65-F5344CB8AC3E}">
        <p14:creationId xmlns:p14="http://schemas.microsoft.com/office/powerpoint/2010/main" val="348172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85259"/>
          </a:xfrm>
        </p:spPr>
        <p:txBody>
          <a:bodyPr/>
          <a:lstStyle/>
          <a:p>
            <a:r>
              <a:rPr lang="ru-RU" dirty="0"/>
              <a:t>Высокая надёжность</a:t>
            </a:r>
          </a:p>
          <a:p>
            <a:r>
              <a:rPr lang="ru-RU" dirty="0"/>
              <a:t>Дальность передачи до 1 км</a:t>
            </a:r>
          </a:p>
          <a:p>
            <a:r>
              <a:rPr lang="ru-RU" dirty="0"/>
              <a:t>Коррекция ошибок, </a:t>
            </a:r>
            <a:r>
              <a:rPr lang="en-US" dirty="0"/>
              <a:t>CRC, ACK, </a:t>
            </a:r>
            <a:r>
              <a:rPr lang="ru-RU" dirty="0"/>
              <a:t>контроль битов</a:t>
            </a:r>
          </a:p>
          <a:p>
            <a:r>
              <a:rPr lang="ru-RU" b="1" dirty="0"/>
              <a:t>Работоспособен даже при обрыве одного провода из двух</a:t>
            </a:r>
          </a:p>
          <a:p>
            <a:r>
              <a:rPr lang="ru-RU" dirty="0"/>
              <a:t>Гибкость топологии, до 110 узлов на шине</a:t>
            </a:r>
          </a:p>
          <a:p>
            <a:r>
              <a:rPr lang="ru-RU" dirty="0"/>
              <a:t>Скорость 5 Кбит – 8 Мбит</a:t>
            </a:r>
          </a:p>
          <a:p>
            <a:r>
              <a:rPr lang="ru-RU" dirty="0"/>
              <a:t>Сложность реализации, нужны контроллеры, трансиверы</a:t>
            </a:r>
          </a:p>
          <a:p>
            <a:r>
              <a:rPr lang="ru-RU" dirty="0"/>
              <a:t>Сложность настройки</a:t>
            </a:r>
          </a:p>
          <a:p>
            <a:r>
              <a:rPr lang="ru-RU" dirty="0"/>
              <a:t>До 8 байт на сообщение =</a:t>
            </a:r>
            <a:r>
              <a:rPr lang="en-US" dirty="0"/>
              <a:t>&gt; </a:t>
            </a:r>
            <a:r>
              <a:rPr lang="ru-RU" dirty="0"/>
              <a:t>для больших сообщения необходима фрагментация</a:t>
            </a:r>
          </a:p>
          <a:p>
            <a:r>
              <a:rPr lang="ru-RU" dirty="0"/>
              <a:t>Необходима реализация стека протокола</a:t>
            </a:r>
          </a:p>
        </p:txBody>
      </p:sp>
    </p:spTree>
    <p:extLst>
      <p:ext uri="{BB962C8B-B14F-4D97-AF65-F5344CB8AC3E}">
        <p14:creationId xmlns:p14="http://schemas.microsoft.com/office/powerpoint/2010/main" val="174121938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769</Words>
  <Application>Microsoft Office PowerPoint</Application>
  <PresentationFormat>Широкоэкранный</PresentationFormat>
  <Paragraphs>130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Аспект</vt:lpstr>
      <vt:lpstr>Интерфейсы физических  устройств в AVR</vt:lpstr>
      <vt:lpstr>Внутрисхемные интерфейсы </vt:lpstr>
      <vt:lpstr>GPIO</vt:lpstr>
      <vt:lpstr>SPI</vt:lpstr>
      <vt:lpstr>I2C</vt:lpstr>
      <vt:lpstr>UART</vt:lpstr>
      <vt:lpstr>Внешние интерфейсы </vt:lpstr>
      <vt:lpstr>1-WIRE</vt:lpstr>
      <vt:lpstr>CAN</vt:lpstr>
      <vt:lpstr>PS/2</vt:lpstr>
      <vt:lpstr>USB</vt:lpstr>
      <vt:lpstr>Беспроводные интерфейсы </vt:lpstr>
      <vt:lpstr>RF, радио (nRF24L01 2.4ГГц, RFM69 LoRa)</vt:lpstr>
      <vt:lpstr>ИК, NEC</vt:lpstr>
      <vt:lpstr>Bluetooth</vt:lpstr>
      <vt:lpstr>WiFi</vt:lpstr>
      <vt:lpstr>ZigBee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Пшеничников</dc:creator>
  <cp:lastModifiedBy>Артём Пшеничников</cp:lastModifiedBy>
  <cp:revision>4</cp:revision>
  <dcterms:created xsi:type="dcterms:W3CDTF">2025-05-21T12:49:30Z</dcterms:created>
  <dcterms:modified xsi:type="dcterms:W3CDTF">2025-05-23T20:54:10Z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1049-11.1.0.11723</vt:lpwstr>
  </property>
</Properties>
</file>