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69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03FBAC-8CD4-4986-B0AC-EFAEA1BDCF9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1B1FCC-535A-47D9-9338-14039002FB9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B2EF64-4D7F-4FDD-84C4-0EA5CC31E41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B347138-AB9D-4D89-B0BC-804314C3EA3E}" type="datetime1">
              <a:rPr lang="pt-BR"/>
              <a:pPr lvl="0"/>
              <a:t>10/07/2018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2700EC-87D9-4245-BB77-AC1D7BDC20D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B86FE3-7553-4529-B1AB-F88C7C93F98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EFA37AC-26CB-44F2-91BD-12EF101B1610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8505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C094A7-BCDD-40DF-BC15-B277191F6C6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E49E5C5-AA04-4B95-823D-025AAC681D88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F179B2-FA06-4445-894B-12E5495F299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F53EBBC-53DB-495F-9F36-A2B9E22BF751}" type="datetime1">
              <a:rPr lang="pt-BR"/>
              <a:pPr lvl="0"/>
              <a:t>10/07/2018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CE99B7-A2A1-420A-93E6-1E2B4AB3FEC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FC5B17-2FE0-4CC1-B905-53BE0BAC8E6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FE1AB3E-CAB0-4B7C-8241-80B3FC05044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6686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B050699-02AD-433D-AC91-C5DDEAB29D26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92077D6-9FFE-4EE4-9C3B-4BE01265F0F7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520743-4B3E-4D64-9154-96692D230FA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D510FC5-8142-4786-B8B2-C8302FC91719}" type="datetime1">
              <a:rPr lang="pt-BR"/>
              <a:pPr lvl="0"/>
              <a:t>10/07/2018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02043A-846C-4126-912B-9A6C5F0F9A0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9530CE-6176-488D-B6BA-E2C8AA3D48E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43FD53C-082D-4376-A4FC-08833EEE43CE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15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9E2139-9DA8-4AB6-B698-14DDDDCE14A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BD835A-76EE-44AA-88B5-328D61214ED1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BA49D7-D73C-4E2A-AFE1-B933D02E908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5B0EEA7-8925-43DB-927A-AFF3B4764CB0}" type="datetime1">
              <a:rPr lang="pt-BR"/>
              <a:pPr lvl="0"/>
              <a:t>10/07/2018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1DBCE7-38EB-41C2-A86A-D5F702FDEB3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69325B-EA4D-4C60-9792-64E8E44B890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7D9B2A7-5AB3-4B4B-BF65-BADE4240A782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151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4E0B5-431C-40E9-A243-D4D8026C8C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150623-8B58-438D-958B-06ADFF0FB2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A3F62A-E7AD-416A-8387-E3D7C166B1A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73349CC-744E-42D9-9534-5E888F06BB3F}" type="datetime1">
              <a:rPr lang="pt-BR"/>
              <a:pPr lvl="0"/>
              <a:t>10/07/2018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93A808-69DB-4B96-9253-BF36646DBE5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9610C9-1C90-4BB7-A5E4-9A8DDAFBC05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F71DA54-A02D-4C75-8E92-B965A2B57C03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282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E188A8-616B-48A4-A9A9-416FED03080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04719B-97E6-4AA8-8DDF-391228EE96B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9A0B09-EA5F-48B9-883A-62F1A0FB0EBD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9F1C827-3917-4304-9F67-A32A9E8CF1B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8701C71-4CD6-487D-9A17-7CAB7D913511}" type="datetime1">
              <a:rPr lang="pt-BR"/>
              <a:pPr lvl="0"/>
              <a:t>10/07/2018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38070F-4791-4417-BD7C-7E7507983BB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3CFDF1-15EA-4A57-8634-921F32F3B3F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D5F6A39-7970-4AFE-8AA6-918B7C91DF1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248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729CA-72D4-4606-B103-51D5E189EF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4A3C277-DD14-4B47-9CAA-1C0CFB9679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BC1A1B8-1E1B-46D9-8D08-19619DF57EEE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4B6C14F-4FD9-4C88-A96B-2C66ABEF08F7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83C74BE-607B-4EC6-A077-66C6AD8F7799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61BFF80-770D-43B7-A83A-046A297C84C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B8A10B-E6EE-4DE6-803E-D275320CDB70}" type="datetime1">
              <a:rPr lang="pt-BR"/>
              <a:pPr lvl="0"/>
              <a:t>10/07/2018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228C510-0F73-4300-977A-837CC9AB1EC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1CB2CDC-F3FF-4DAB-95D2-BD005C90F27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887B5B1-0BF7-43F9-9D03-2E9CE6012263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2217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72C896-AA46-4B69-B54A-465B0997803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0760CF4-AADD-43C6-B118-59C86114B2B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98ADE54-CBAF-4E58-8C46-359601B3484E}" type="datetime1">
              <a:rPr lang="pt-BR"/>
              <a:pPr lvl="0"/>
              <a:t>10/07/2018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35F0B40-9A2C-4388-A4BA-531B528CF1A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2129D8D-A698-413C-98CA-24A499F6189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FE56499-AA2E-4CF3-8575-634B8CCB3234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6916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C582983-D1BF-47F1-BBA7-FC487B67205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27309DB-66C5-4920-8331-E5D8F8C53C89}" type="datetime1">
              <a:rPr lang="pt-BR"/>
              <a:pPr lvl="0"/>
              <a:t>10/07/2018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D39C2AD-6CA5-49CF-A81B-819BBD7A03E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404E841-8D98-4174-8E1E-8A259971BED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52BA707-74CA-44B1-9070-44A9FD8E0673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8106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8C84B-8459-42D3-8C52-EFF609AECA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842D0F-93D1-4AD9-9D9C-2D6A601937D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9BD9936-7902-4BEE-8317-12C0EE434E76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B3AD7A-8EBE-40F3-A98C-33D7807B003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22E5DEB-3262-420A-8F5B-447954A340F2}" type="datetime1">
              <a:rPr lang="pt-BR"/>
              <a:pPr lvl="0"/>
              <a:t>10/07/2018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29F7AF-C586-4EDE-A884-66D61A5B902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24E9FD5-5A7B-4B8B-AACB-44531DFAA8B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709E2A-2CCA-4668-A266-CCEE4D03433A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4286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D97049-C45C-453D-B392-983A11E348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BB94ACE-4BCA-4710-A04B-DC0AF74D7D3B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6F47BF5-BB0D-43A9-A9CA-2158E87F30CA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F070C0E-AA28-4B89-87EB-18068DA51CA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72EF0F2-35D5-48BF-A875-AE1EEBB37242}" type="datetime1">
              <a:rPr lang="pt-BR"/>
              <a:pPr lvl="0"/>
              <a:t>10/07/2018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52AE7B-036A-4993-B96D-679ED9F4D36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C7685B3-827C-4083-AA32-A13372CB622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CD3D3DC-42A5-4A98-9825-0C9A61A7604F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6199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E5E5E5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E567310-3ACD-4408-913A-05900A2941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C6C6C8-C307-4CCD-9522-C4969D893D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D69AE9-2335-434B-8132-14383AA09FE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D2D84A26-11A8-4F61-B31E-A37371FCE6E1}" type="datetime1">
              <a:rPr lang="pt-BR"/>
              <a:pPr lvl="0"/>
              <a:t>10/07/2018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9A2D3A-59C1-4831-9E91-BB1F0C48A8F5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7A450B-51D2-4EDA-A2F6-CB0E12E151C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F8546698-FA66-4051-BD8C-3DA158441068}" type="slidenum"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pt-BR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pt-BR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BR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BR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B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B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0F9A45-8F3D-4CA6-A5DF-58227F9FDE1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29113" y="570448"/>
            <a:ext cx="11073466" cy="942929"/>
          </a:xfrm>
        </p:spPr>
        <p:txBody>
          <a:bodyPr anchorCtr="0"/>
          <a:lstStyle/>
          <a:p>
            <a:pPr lvl="0" algn="l"/>
            <a:r>
              <a:rPr lang="pt-BR">
                <a:latin typeface="Century Gothic" pitchFamily="34"/>
              </a:rPr>
              <a:t>UX Design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416B83-A3C1-4F28-B8CC-2EAED379ECB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9113" y="1654113"/>
            <a:ext cx="11083250" cy="1655758"/>
          </a:xfrm>
        </p:spPr>
        <p:txBody>
          <a:bodyPr anchorCtr="0"/>
          <a:lstStyle/>
          <a:p>
            <a:pPr lvl="0" algn="l"/>
            <a:r>
              <a:rPr lang="pt-BR">
                <a:latin typeface="Century Gothic" pitchFamily="34"/>
              </a:rPr>
              <a:t>Experiência do Usuário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78982D7-8E6F-4498-A0B7-192B5E5A4BCE}"/>
              </a:ext>
            </a:extLst>
          </p:cNvPr>
          <p:cNvSpPr txBox="1"/>
          <p:nvPr/>
        </p:nvSpPr>
        <p:spPr>
          <a:xfrm>
            <a:off x="829113" y="4779440"/>
            <a:ext cx="6439433" cy="150810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1200" cap="none" spc="0" baseline="0">
                <a:solidFill>
                  <a:srgbClr val="000000"/>
                </a:solidFill>
                <a:uFillTx/>
                <a:latin typeface="Century Gothic" pitchFamily="34"/>
              </a:rPr>
              <a:t>Luciano: lucianorsizilio@gmail.com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000" b="0" i="0" u="none" strike="noStrike" kern="1200" cap="none" spc="0" baseline="0">
              <a:solidFill>
                <a:srgbClr val="000000"/>
              </a:solidFill>
              <a:uFillTx/>
              <a:latin typeface="Century Gothic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1200" cap="none" spc="0" baseline="0">
                <a:solidFill>
                  <a:srgbClr val="000000"/>
                </a:solidFill>
                <a:uFillTx/>
                <a:latin typeface="Century Gothic" pitchFamily="34"/>
              </a:rPr>
              <a:t>Matheus: mateus3195@gmail.com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000" b="0" i="0" u="none" strike="noStrike" kern="1200" cap="none" spc="0" baseline="0">
              <a:solidFill>
                <a:srgbClr val="000000"/>
              </a:solidFill>
              <a:uFillTx/>
              <a:latin typeface="Century Gothic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1200" cap="none" spc="0" baseline="0">
                <a:solidFill>
                  <a:srgbClr val="000000"/>
                </a:solidFill>
                <a:uFillTx/>
                <a:latin typeface="Century Gothic" pitchFamily="34"/>
              </a:rPr>
              <a:t>Victor: daniel.victor9@hotmail.com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2E9E1F-47C4-4B92-93EE-668ACA677FA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>
                <a:latin typeface="Century Gothic" pitchFamily="34"/>
              </a:rPr>
              <a:t>Tempo é precioso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BD9CF6-40EB-4737-9E09-3B91777E1843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>
                <a:latin typeface="Century Gothic" pitchFamily="34"/>
              </a:rPr>
              <a:t>Economizar tempo do usuário</a:t>
            </a:r>
          </a:p>
          <a:p>
            <a:pPr lvl="1"/>
            <a:endParaRPr lang="pt-BR" sz="2000">
              <a:latin typeface="Century Gothic" pitchFamily="34"/>
            </a:endParaRPr>
          </a:p>
          <a:p>
            <a:pPr lvl="1"/>
            <a:r>
              <a:rPr lang="pt-BR" sz="2000">
                <a:latin typeface="Century Gothic" pitchFamily="34"/>
              </a:rPr>
              <a:t>Ações mais rápidas</a:t>
            </a:r>
          </a:p>
          <a:p>
            <a:pPr lvl="1"/>
            <a:r>
              <a:rPr lang="pt-BR" sz="2000">
                <a:latin typeface="Century Gothic" pitchFamily="34"/>
              </a:rPr>
              <a:t>Sinalizadas ou representadas</a:t>
            </a:r>
          </a:p>
          <a:p>
            <a:pPr lvl="0"/>
            <a:endParaRPr lang="pt-BR">
              <a:latin typeface="Century Gothic" pitchFamily="34"/>
            </a:endParaRPr>
          </a:p>
          <a:p>
            <a:pPr lvl="0"/>
            <a:r>
              <a:rPr lang="pt-BR">
                <a:latin typeface="Century Gothic" pitchFamily="34"/>
              </a:rPr>
              <a:t>Experiências personalizadas</a:t>
            </a:r>
          </a:p>
          <a:p>
            <a:pPr lvl="1"/>
            <a:endParaRPr lang="pt-BR" sz="2000">
              <a:latin typeface="Century Gothic" pitchFamily="34"/>
            </a:endParaRPr>
          </a:p>
          <a:p>
            <a:pPr lvl="1"/>
            <a:r>
              <a:rPr lang="pt-BR" sz="2000">
                <a:latin typeface="Century Gothic" pitchFamily="34"/>
              </a:rPr>
              <a:t>Coleta de informações</a:t>
            </a:r>
          </a:p>
          <a:p>
            <a:pPr lvl="1"/>
            <a:r>
              <a:rPr lang="pt-BR" sz="2000">
                <a:latin typeface="Century Gothic" pitchFamily="34"/>
              </a:rPr>
              <a:t>Mais rapidez</a:t>
            </a:r>
          </a:p>
          <a:p>
            <a:pPr lvl="1"/>
            <a:r>
              <a:rPr lang="pt-BR" sz="2000">
                <a:latin typeface="Century Gothic" pitchFamily="34"/>
              </a:rPr>
              <a:t>Dinamicidade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5879F20-4DB0-41D2-9F11-86AC44016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446" y="1690689"/>
            <a:ext cx="3810003" cy="13716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1420553-8A3B-4CD2-9AFB-CD81289A3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1446" y="3501676"/>
            <a:ext cx="3804964" cy="2235909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id="{F18642BC-3291-4B00-8B5C-DEC0486A14B4}"/>
              </a:ext>
            </a:extLst>
          </p:cNvPr>
          <p:cNvCxnSpPr/>
          <p:nvPr/>
        </p:nvCxnSpPr>
        <p:spPr>
          <a:xfrm rot="5399996" flipH="1">
            <a:off x="1216239" y="2405845"/>
            <a:ext cx="310713" cy="115406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7" name="Conector: Angulado 6">
            <a:extLst>
              <a:ext uri="{FF2B5EF4-FFF2-40B4-BE49-F238E27FC236}">
                <a16:creationId xmlns:a16="http://schemas.microsoft.com/office/drawing/2014/main" id="{58809812-B785-4AC1-9056-C51EA0CB9168}"/>
              </a:ext>
            </a:extLst>
          </p:cNvPr>
          <p:cNvCxnSpPr/>
          <p:nvPr/>
        </p:nvCxnSpPr>
        <p:spPr>
          <a:xfrm rot="5399996" flipH="1">
            <a:off x="1216244" y="4424315"/>
            <a:ext cx="310713" cy="115415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638DD9-3240-4F62-B001-649B796A344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>
                <a:latin typeface="Century Gothic" pitchFamily="34"/>
              </a:rPr>
              <a:t>Antecipando o usuário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A3EDFE-80B9-4381-8F16-E8EAC2D6D2A8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>
                <a:latin typeface="Century Gothic" pitchFamily="34"/>
              </a:rPr>
              <a:t>Prever ações</a:t>
            </a:r>
          </a:p>
          <a:p>
            <a:pPr lvl="1"/>
            <a:endParaRPr lang="pt-BR" sz="2000">
              <a:latin typeface="Century Gothic" pitchFamily="34"/>
            </a:endParaRPr>
          </a:p>
          <a:p>
            <a:pPr lvl="1"/>
            <a:r>
              <a:rPr lang="pt-BR" sz="2000">
                <a:latin typeface="Century Gothic" pitchFamily="34"/>
              </a:rPr>
              <a:t>Coleta de ações anteriores</a:t>
            </a:r>
          </a:p>
          <a:p>
            <a:pPr lvl="1"/>
            <a:r>
              <a:rPr lang="pt-BR" sz="2000">
                <a:latin typeface="Century Gothic" pitchFamily="34"/>
              </a:rPr>
              <a:t>Ações previsíveis</a:t>
            </a:r>
          </a:p>
          <a:p>
            <a:pPr lvl="1"/>
            <a:r>
              <a:rPr lang="pt-BR" sz="2000">
                <a:latin typeface="Century Gothic" pitchFamily="34"/>
              </a:rPr>
              <a:t>Economia de tempo e cliques</a:t>
            </a:r>
          </a:p>
          <a:p>
            <a:pPr lvl="1"/>
            <a:endParaRPr lang="pt-BR" sz="2000">
              <a:latin typeface="Century Gothic" pitchFamily="34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4475AEA-8A7D-4872-9A7E-58F433BD3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416" y="1825627"/>
            <a:ext cx="2505071" cy="3724278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5" name="Conector: Angulado 4">
            <a:extLst>
              <a:ext uri="{FF2B5EF4-FFF2-40B4-BE49-F238E27FC236}">
                <a16:creationId xmlns:a16="http://schemas.microsoft.com/office/drawing/2014/main" id="{BBE83FE4-E5BC-4084-BEE6-93F8ED3F7C7E}"/>
              </a:ext>
            </a:extLst>
          </p:cNvPr>
          <p:cNvCxnSpPr/>
          <p:nvPr/>
        </p:nvCxnSpPr>
        <p:spPr>
          <a:xfrm rot="5399996" flipH="1">
            <a:off x="1216239" y="2405845"/>
            <a:ext cx="310713" cy="115406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95C188-9B74-444B-AF00-63BE604EF1C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>
                <a:latin typeface="Century Gothic" pitchFamily="34"/>
              </a:rPr>
              <a:t>Honestidade e Personalidade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BC8417-C2F7-4F60-8F9F-D31DC255C84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>
                <a:latin typeface="Century Gothic" pitchFamily="34"/>
              </a:rPr>
              <a:t>Deixe tudo bem claro para o usuário</a:t>
            </a:r>
          </a:p>
          <a:p>
            <a:pPr lvl="1"/>
            <a:endParaRPr lang="pt-BR" sz="2000">
              <a:latin typeface="Century Gothic" pitchFamily="34"/>
            </a:endParaRPr>
          </a:p>
          <a:p>
            <a:pPr lvl="1"/>
            <a:r>
              <a:rPr lang="pt-BR" sz="2000">
                <a:latin typeface="Century Gothic" pitchFamily="34"/>
              </a:rPr>
              <a:t>Pequenos textos</a:t>
            </a:r>
          </a:p>
          <a:p>
            <a:pPr lvl="1"/>
            <a:r>
              <a:rPr lang="pt-BR" sz="2000">
                <a:latin typeface="Century Gothic" pitchFamily="34"/>
              </a:rPr>
              <a:t>Elementos e formulários</a:t>
            </a:r>
          </a:p>
          <a:p>
            <a:pPr lvl="0"/>
            <a:endParaRPr lang="pt-BR">
              <a:latin typeface="Century Gothic" pitchFamily="34"/>
            </a:endParaRPr>
          </a:p>
          <a:p>
            <a:pPr lvl="0"/>
            <a:r>
              <a:rPr lang="pt-BR">
                <a:latin typeface="Century Gothic" pitchFamily="34"/>
              </a:rPr>
              <a:t>Expresse personalidade da marca</a:t>
            </a:r>
          </a:p>
          <a:p>
            <a:pPr lvl="1"/>
            <a:endParaRPr lang="pt-BR" sz="2000">
              <a:latin typeface="Century Gothic" pitchFamily="34"/>
            </a:endParaRPr>
          </a:p>
          <a:p>
            <a:pPr lvl="1"/>
            <a:r>
              <a:rPr lang="pt-BR" sz="2000">
                <a:latin typeface="Century Gothic" pitchFamily="34"/>
              </a:rPr>
              <a:t>Detalhes</a:t>
            </a:r>
          </a:p>
          <a:p>
            <a:pPr lvl="1"/>
            <a:r>
              <a:rPr lang="pt-BR" sz="2000">
                <a:latin typeface="Century Gothic" pitchFamily="34"/>
              </a:rPr>
              <a:t>Animações, elementos etc...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AD9E4A0-2B2B-47B7-988C-F918276DB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021" y="1825627"/>
            <a:ext cx="3175107" cy="174319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60AAB0D-CE51-419B-BCD8-C7EF2C0EA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021" y="3967737"/>
            <a:ext cx="3175107" cy="950372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id="{C3964B33-5E4D-4ED9-B331-CE9263457CCA}"/>
              </a:ext>
            </a:extLst>
          </p:cNvPr>
          <p:cNvCxnSpPr/>
          <p:nvPr/>
        </p:nvCxnSpPr>
        <p:spPr>
          <a:xfrm rot="5399996" flipH="1">
            <a:off x="1216239" y="2405845"/>
            <a:ext cx="310713" cy="115406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7" name="Conector: Angulado 6">
            <a:extLst>
              <a:ext uri="{FF2B5EF4-FFF2-40B4-BE49-F238E27FC236}">
                <a16:creationId xmlns:a16="http://schemas.microsoft.com/office/drawing/2014/main" id="{63C12B21-D406-47C4-9DAD-687AE4D1380B}"/>
              </a:ext>
            </a:extLst>
          </p:cNvPr>
          <p:cNvCxnSpPr/>
          <p:nvPr/>
        </p:nvCxnSpPr>
        <p:spPr>
          <a:xfrm rot="5399996" flipH="1">
            <a:off x="1216248" y="4429613"/>
            <a:ext cx="310713" cy="115407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3">
            <a:extLst>
              <a:ext uri="{FF2B5EF4-FFF2-40B4-BE49-F238E27FC236}">
                <a16:creationId xmlns:a16="http://schemas.microsoft.com/office/drawing/2014/main" id="{7D3917F5-5595-4481-BFA1-71EB11998258}"/>
              </a:ext>
            </a:extLst>
          </p:cNvPr>
          <p:cNvSpPr txBox="1"/>
          <p:nvPr/>
        </p:nvSpPr>
        <p:spPr>
          <a:xfrm>
            <a:off x="1129000" y="2828833"/>
            <a:ext cx="3872200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7200" b="0" i="0" u="none" strike="noStrike" kern="1200" cap="none" spc="0" baseline="0">
                <a:solidFill>
                  <a:srgbClr val="000000"/>
                </a:solidFill>
                <a:uFillTx/>
                <a:latin typeface="Century Gothic" pitchFamily="34"/>
              </a:rPr>
              <a:t>FIM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0E3BD6-BF9C-4B55-BA07-13BE31F0275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>
                <a:latin typeface="Century Gothic" pitchFamily="34"/>
              </a:rPr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BB89FA-5F6A-41E3-808F-B4B5C0071D18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>
                <a:latin typeface="Century Gothic" pitchFamily="34"/>
              </a:rPr>
              <a:t>Usabilidade</a:t>
            </a:r>
          </a:p>
          <a:p>
            <a:pPr lvl="0"/>
            <a:endParaRPr lang="pt-BR" sz="1000">
              <a:latin typeface="Century Gothic" pitchFamily="34"/>
            </a:endParaRPr>
          </a:p>
          <a:p>
            <a:pPr lvl="0"/>
            <a:r>
              <a:rPr lang="pt-BR">
                <a:latin typeface="Century Gothic" pitchFamily="34"/>
              </a:rPr>
              <a:t>Detalhes</a:t>
            </a:r>
          </a:p>
          <a:p>
            <a:pPr lvl="0"/>
            <a:endParaRPr lang="pt-BR" sz="1000">
              <a:latin typeface="Century Gothic" pitchFamily="34"/>
            </a:endParaRPr>
          </a:p>
          <a:p>
            <a:pPr lvl="0"/>
            <a:r>
              <a:rPr lang="pt-BR">
                <a:latin typeface="Century Gothic" pitchFamily="34"/>
              </a:rPr>
              <a:t>Pequenas estratégias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BF9C5-D847-4334-B347-51C236298B0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>
                <a:latin typeface="Century Gothic" pitchFamily="34"/>
              </a:rPr>
              <a:t>Usabilidade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8492AA-9471-42B3-AA21-050C30126EB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>
                <a:latin typeface="Century Gothic" pitchFamily="34"/>
              </a:rPr>
              <a:t>Simplicidade</a:t>
            </a:r>
          </a:p>
          <a:p>
            <a:pPr lvl="1"/>
            <a:endParaRPr lang="pt-BR" sz="2000">
              <a:latin typeface="Century Gothic" pitchFamily="34"/>
            </a:endParaRPr>
          </a:p>
          <a:p>
            <a:pPr lvl="1"/>
            <a:r>
              <a:rPr lang="pt-BR" sz="2000">
                <a:latin typeface="Century Gothic" pitchFamily="34"/>
              </a:rPr>
              <a:t>“Simplicidade não é simples”</a:t>
            </a:r>
          </a:p>
          <a:p>
            <a:pPr lvl="1"/>
            <a:r>
              <a:rPr lang="pt-BR" sz="2000">
                <a:latin typeface="Century Gothic" pitchFamily="34"/>
              </a:rPr>
              <a:t>“Design nunca acaba”</a:t>
            </a:r>
          </a:p>
          <a:p>
            <a:pPr lvl="1"/>
            <a:r>
              <a:rPr lang="pt-BR" sz="2000">
                <a:latin typeface="Century Gothic" pitchFamily="34"/>
              </a:rPr>
              <a:t>Giles Colbourne &gt; Remova, Organize, Esconda e Mova</a:t>
            </a:r>
          </a:p>
          <a:p>
            <a:pPr lvl="0"/>
            <a:endParaRPr lang="pt-BR">
              <a:latin typeface="Century Gothic" pitchFamily="34"/>
            </a:endParaRPr>
          </a:p>
          <a:p>
            <a:pPr lvl="0"/>
            <a:r>
              <a:rPr lang="pt-BR">
                <a:latin typeface="Century Gothic" pitchFamily="34"/>
              </a:rPr>
              <a:t>Facilidade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80BBB47-1E99-44BE-82EB-ADF446899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207" y="4001295"/>
            <a:ext cx="4181478" cy="2171699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5" name="Conector: Angulado 5">
            <a:extLst>
              <a:ext uri="{FF2B5EF4-FFF2-40B4-BE49-F238E27FC236}">
                <a16:creationId xmlns:a16="http://schemas.microsoft.com/office/drawing/2014/main" id="{C30AECAF-EF39-4570-B118-C2ABD5217748}"/>
              </a:ext>
            </a:extLst>
          </p:cNvPr>
          <p:cNvCxnSpPr/>
          <p:nvPr/>
        </p:nvCxnSpPr>
        <p:spPr>
          <a:xfrm rot="5399996" flipH="1">
            <a:off x="1216239" y="2405845"/>
            <a:ext cx="310713" cy="115406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08D14-4894-412B-9C89-E3FF95D3DDC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>
                <a:latin typeface="Century Gothic" pitchFamily="34"/>
              </a:rPr>
              <a:t>Usabilidade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9C521F-69D6-4E71-A96D-3B5D4A40A56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>
                <a:latin typeface="Century Gothic" pitchFamily="34"/>
              </a:rPr>
              <a:t>Poucas Informações</a:t>
            </a:r>
          </a:p>
          <a:p>
            <a:pPr lvl="1"/>
            <a:endParaRPr lang="pt-BR" sz="2000">
              <a:latin typeface="Century Gothic" pitchFamily="34"/>
            </a:endParaRPr>
          </a:p>
          <a:p>
            <a:pPr lvl="1"/>
            <a:r>
              <a:rPr lang="pt-BR" sz="2000">
                <a:latin typeface="Century Gothic" pitchFamily="34"/>
              </a:rPr>
              <a:t>Processamento humano</a:t>
            </a:r>
          </a:p>
          <a:p>
            <a:pPr lvl="1"/>
            <a:r>
              <a:rPr lang="pt-BR" sz="2000">
                <a:latin typeface="Century Gothic" pitchFamily="34"/>
              </a:rPr>
              <a:t>Sem confusão</a:t>
            </a:r>
          </a:p>
          <a:p>
            <a:pPr lvl="1"/>
            <a:r>
              <a:rPr lang="pt-BR" sz="2000">
                <a:latin typeface="Century Gothic" pitchFamily="34"/>
              </a:rPr>
              <a:t>Imagens</a:t>
            </a:r>
          </a:p>
          <a:p>
            <a:pPr lvl="0"/>
            <a:endParaRPr lang="pt-BR">
              <a:latin typeface="Century Gothic" pitchFamily="34"/>
            </a:endParaRPr>
          </a:p>
          <a:p>
            <a:pPr lvl="0"/>
            <a:r>
              <a:rPr lang="pt-BR">
                <a:latin typeface="Century Gothic" pitchFamily="34"/>
              </a:rPr>
              <a:t>Hierarquia</a:t>
            </a:r>
          </a:p>
          <a:p>
            <a:pPr lvl="1"/>
            <a:endParaRPr lang="pt-BR" sz="2000">
              <a:latin typeface="Century Gothic" pitchFamily="34"/>
            </a:endParaRPr>
          </a:p>
          <a:p>
            <a:pPr lvl="1"/>
            <a:r>
              <a:rPr lang="pt-BR" sz="2000">
                <a:latin typeface="Century Gothic" pitchFamily="34"/>
              </a:rPr>
              <a:t>Prioridade de elementos</a:t>
            </a:r>
          </a:p>
          <a:p>
            <a:pPr lvl="1"/>
            <a:r>
              <a:rPr lang="pt-BR" sz="2000">
                <a:latin typeface="Century Gothic" pitchFamily="34"/>
              </a:rPr>
              <a:t>Guiar a visão do usuário</a:t>
            </a:r>
          </a:p>
          <a:p>
            <a:pPr lvl="1"/>
            <a:r>
              <a:rPr lang="pt-BR" sz="2000">
                <a:latin typeface="Century Gothic" pitchFamily="34"/>
              </a:rPr>
              <a:t>Más práticas de hierarquia &gt;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97EA053-5719-4F33-835B-5C7F7B091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495" y="1690689"/>
            <a:ext cx="3159617" cy="209111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810D66A-F467-411D-8D80-9FF3CF56D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495" y="4001295"/>
            <a:ext cx="3159617" cy="2021281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id="{8C3DA308-FAC7-4690-8BAC-80ED621A3A90}"/>
              </a:ext>
            </a:extLst>
          </p:cNvPr>
          <p:cNvCxnSpPr/>
          <p:nvPr/>
        </p:nvCxnSpPr>
        <p:spPr>
          <a:xfrm rot="5399996" flipH="1">
            <a:off x="1216239" y="2405845"/>
            <a:ext cx="310713" cy="115406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7" name="Conector: Angulado 6">
            <a:extLst>
              <a:ext uri="{FF2B5EF4-FFF2-40B4-BE49-F238E27FC236}">
                <a16:creationId xmlns:a16="http://schemas.microsoft.com/office/drawing/2014/main" id="{7EEE24CB-B0A2-4BFA-900B-3F34E5778225}"/>
              </a:ext>
            </a:extLst>
          </p:cNvPr>
          <p:cNvCxnSpPr/>
          <p:nvPr/>
        </p:nvCxnSpPr>
        <p:spPr>
          <a:xfrm rot="5399996" flipH="1">
            <a:off x="1216239" y="4777661"/>
            <a:ext cx="310713" cy="115407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9C3678-66F3-49FA-8810-BF2F194C3B5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>
                <a:latin typeface="Century Gothic" pitchFamily="34"/>
              </a:rPr>
              <a:t>Usabilidade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6F05EC-8ABA-469B-9ECD-37C01425A5C0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>
                <a:latin typeface="Century Gothic" pitchFamily="34"/>
              </a:rPr>
              <a:t>O que vem a seguir?</a:t>
            </a:r>
          </a:p>
          <a:p>
            <a:pPr lvl="1"/>
            <a:endParaRPr lang="pt-BR" sz="2000">
              <a:latin typeface="Century Gothic" pitchFamily="34"/>
            </a:endParaRPr>
          </a:p>
          <a:p>
            <a:pPr lvl="1"/>
            <a:r>
              <a:rPr lang="pt-BR" sz="2000">
                <a:latin typeface="Century Gothic" pitchFamily="34"/>
              </a:rPr>
              <a:t>Ruas sem saídas</a:t>
            </a:r>
          </a:p>
          <a:p>
            <a:pPr lvl="1"/>
            <a:r>
              <a:rPr lang="pt-BR" sz="2000">
                <a:latin typeface="Century Gothic" pitchFamily="34"/>
              </a:rPr>
              <a:t>Clareza</a:t>
            </a:r>
          </a:p>
          <a:p>
            <a:pPr lvl="1"/>
            <a:r>
              <a:rPr lang="pt-BR" sz="2000">
                <a:latin typeface="Century Gothic" pitchFamily="34"/>
              </a:rPr>
              <a:t>Sem confusão</a:t>
            </a:r>
          </a:p>
          <a:p>
            <a:pPr lvl="0"/>
            <a:endParaRPr lang="pt-BR">
              <a:latin typeface="Century Gothic" pitchFamily="34"/>
            </a:endParaRPr>
          </a:p>
          <a:p>
            <a:pPr lvl="0"/>
            <a:r>
              <a:rPr lang="pt-BR">
                <a:latin typeface="Century Gothic" pitchFamily="34"/>
              </a:rPr>
              <a:t>Feedback</a:t>
            </a:r>
          </a:p>
          <a:p>
            <a:pPr lvl="1"/>
            <a:endParaRPr lang="pt-BR" sz="2000">
              <a:latin typeface="Century Gothic" pitchFamily="34"/>
            </a:endParaRPr>
          </a:p>
          <a:p>
            <a:pPr lvl="1"/>
            <a:r>
              <a:rPr lang="pt-BR" sz="2000">
                <a:latin typeface="Century Gothic" pitchFamily="34"/>
              </a:rPr>
              <a:t>Entendimento do Usuário</a:t>
            </a:r>
          </a:p>
          <a:p>
            <a:pPr lvl="1"/>
            <a:r>
              <a:rPr lang="pt-BR" sz="2000">
                <a:latin typeface="Century Gothic" pitchFamily="34"/>
              </a:rPr>
              <a:t>Interface</a:t>
            </a:r>
          </a:p>
          <a:p>
            <a:pPr lvl="1"/>
            <a:r>
              <a:rPr lang="pt-BR" sz="2000">
                <a:latin typeface="Century Gothic" pitchFamily="34"/>
              </a:rPr>
              <a:t>Instruções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BD3729C-1421-42BD-A646-E361B4FFA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480" y="1825627"/>
            <a:ext cx="3589861" cy="135396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2F968D8-AA70-4113-8E2C-E2EB2B891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480" y="3328745"/>
            <a:ext cx="3589861" cy="2848218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id="{64E25652-951B-459B-B37C-768FC3824FC3}"/>
              </a:ext>
            </a:extLst>
          </p:cNvPr>
          <p:cNvCxnSpPr/>
          <p:nvPr/>
        </p:nvCxnSpPr>
        <p:spPr>
          <a:xfrm rot="5399996" flipH="1">
            <a:off x="1216239" y="2405845"/>
            <a:ext cx="310713" cy="115406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7" name="Conector: Angulado 6">
            <a:extLst>
              <a:ext uri="{FF2B5EF4-FFF2-40B4-BE49-F238E27FC236}">
                <a16:creationId xmlns:a16="http://schemas.microsoft.com/office/drawing/2014/main" id="{51D75B4D-513A-4442-BAC4-C84D1DC50002}"/>
              </a:ext>
            </a:extLst>
          </p:cNvPr>
          <p:cNvCxnSpPr/>
          <p:nvPr/>
        </p:nvCxnSpPr>
        <p:spPr>
          <a:xfrm rot="5399996" flipH="1">
            <a:off x="1216243" y="4777656"/>
            <a:ext cx="310713" cy="115416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1CF3ED-E858-4E35-B679-CADC51211CC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>
                <a:latin typeface="Century Gothic" pitchFamily="34"/>
              </a:rPr>
              <a:t>Usabilidade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6AFA59-C3DF-4035-9157-A986D9DC59D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>
                <a:latin typeface="Century Gothic" pitchFamily="34"/>
              </a:rPr>
              <a:t>Evite erros</a:t>
            </a:r>
          </a:p>
          <a:p>
            <a:pPr lvl="1"/>
            <a:endParaRPr lang="pt-BR" sz="2000">
              <a:latin typeface="Century Gothic" pitchFamily="34"/>
            </a:endParaRPr>
          </a:p>
          <a:p>
            <a:pPr lvl="1"/>
            <a:r>
              <a:rPr lang="pt-BR" sz="2000">
                <a:latin typeface="Century Gothic" pitchFamily="34"/>
              </a:rPr>
              <a:t>Interface sinalizada</a:t>
            </a:r>
          </a:p>
          <a:p>
            <a:pPr lvl="1"/>
            <a:r>
              <a:rPr lang="pt-BR" sz="2000">
                <a:latin typeface="Century Gothic" pitchFamily="34"/>
              </a:rPr>
              <a:t>Medidas contra os erros</a:t>
            </a:r>
          </a:p>
          <a:p>
            <a:pPr lvl="1"/>
            <a:r>
              <a:rPr lang="pt-BR" sz="2000">
                <a:latin typeface="Century Gothic" pitchFamily="34"/>
              </a:rPr>
              <a:t>Visualizar possíveis erros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3C7A22B-9572-45A5-B83A-9DAB72276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986" y="1690689"/>
            <a:ext cx="2960699" cy="259061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63A758B-601B-4170-96D1-A7909077C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986" y="4416241"/>
            <a:ext cx="2960699" cy="1309859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id="{8E784D4B-3F49-40FC-935F-AC8E8B6A3C2E}"/>
              </a:ext>
            </a:extLst>
          </p:cNvPr>
          <p:cNvCxnSpPr/>
          <p:nvPr/>
        </p:nvCxnSpPr>
        <p:spPr>
          <a:xfrm rot="5399996" flipH="1">
            <a:off x="1216239" y="2405845"/>
            <a:ext cx="310713" cy="115406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9005A8-B572-489B-9C7F-58FD0588BFB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>
                <a:latin typeface="Century Gothic" pitchFamily="34"/>
              </a:rPr>
              <a:t>Usabilidade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A7F8F8-0D76-4FAF-BCDC-DF9F48CEF21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>
                <a:latin typeface="Century Gothic" pitchFamily="34"/>
              </a:rPr>
              <a:t>Simplificação de Formulários</a:t>
            </a:r>
          </a:p>
          <a:p>
            <a:pPr lvl="1"/>
            <a:endParaRPr lang="pt-BR" sz="2000">
              <a:latin typeface="Century Gothic" pitchFamily="34"/>
            </a:endParaRPr>
          </a:p>
          <a:p>
            <a:pPr lvl="1"/>
            <a:r>
              <a:rPr lang="pt-BR" sz="2000">
                <a:latin typeface="Century Gothic" pitchFamily="34"/>
              </a:rPr>
              <a:t>Informações relevantes</a:t>
            </a:r>
          </a:p>
          <a:p>
            <a:pPr lvl="1"/>
            <a:r>
              <a:rPr lang="pt-BR" sz="2000">
                <a:latin typeface="Century Gothic" pitchFamily="34"/>
              </a:rPr>
              <a:t>Informações futuras</a:t>
            </a:r>
          </a:p>
          <a:p>
            <a:pPr lvl="1"/>
            <a:r>
              <a:rPr lang="pt-BR" sz="2000">
                <a:latin typeface="Century Gothic" pitchFamily="34"/>
              </a:rPr>
              <a:t>Menos erros</a:t>
            </a:r>
          </a:p>
          <a:p>
            <a:pPr lvl="1"/>
            <a:endParaRPr lang="pt-BR" sz="2000">
              <a:latin typeface="Century Gothic" pitchFamily="34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CEFB23C-02AB-480A-B5BE-4EC421ABD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097" y="4257162"/>
            <a:ext cx="2030205" cy="191980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C654CCC-BB59-4C3F-A530-2625690E7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313" y="990194"/>
            <a:ext cx="4084478" cy="237045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6244406-BC5A-45E0-BE9D-54D2DCB32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1313" y="3637501"/>
            <a:ext cx="4084478" cy="1919801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7" name="Conector: Angulado 6">
            <a:extLst>
              <a:ext uri="{FF2B5EF4-FFF2-40B4-BE49-F238E27FC236}">
                <a16:creationId xmlns:a16="http://schemas.microsoft.com/office/drawing/2014/main" id="{91BC9E0C-3251-4266-BCE3-298FACC9E250}"/>
              </a:ext>
            </a:extLst>
          </p:cNvPr>
          <p:cNvCxnSpPr/>
          <p:nvPr/>
        </p:nvCxnSpPr>
        <p:spPr>
          <a:xfrm rot="5399996" flipH="1">
            <a:off x="1216239" y="2405845"/>
            <a:ext cx="310713" cy="115406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937AA8-5F77-4B05-834F-117C2FE423E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>
                <a:latin typeface="Century Gothic" pitchFamily="34"/>
              </a:rPr>
              <a:t>Mínimos detalhes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BCCE5D-64AA-49E3-A41F-951A58C0708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>
                <a:latin typeface="Century Gothic" pitchFamily="34"/>
              </a:rPr>
              <a:t>Microinterações</a:t>
            </a:r>
          </a:p>
          <a:p>
            <a:pPr lvl="1"/>
            <a:endParaRPr lang="pt-BR" sz="2000">
              <a:latin typeface="Century Gothic" pitchFamily="34"/>
            </a:endParaRPr>
          </a:p>
          <a:p>
            <a:pPr lvl="1"/>
            <a:r>
              <a:rPr lang="pt-BR" sz="2000">
                <a:latin typeface="Century Gothic" pitchFamily="34"/>
              </a:rPr>
              <a:t>Dan Saffer &gt; Microinterações</a:t>
            </a:r>
          </a:p>
          <a:p>
            <a:pPr lvl="1"/>
            <a:r>
              <a:rPr lang="pt-BR" sz="2000">
                <a:latin typeface="Century Gothic" pitchFamily="34"/>
              </a:rPr>
              <a:t>Pequenas ações</a:t>
            </a:r>
          </a:p>
          <a:p>
            <a:pPr lvl="1"/>
            <a:r>
              <a:rPr lang="pt-BR" sz="2000">
                <a:latin typeface="Century Gothic" pitchFamily="34"/>
              </a:rPr>
              <a:t>“As menores unidades possíveis</a:t>
            </a:r>
          </a:p>
          <a:p>
            <a:pPr marL="457200" lvl="1" indent="0">
              <a:buNone/>
            </a:pPr>
            <a:r>
              <a:rPr lang="pt-BR" sz="2000">
                <a:latin typeface="Century Gothic" pitchFamily="34"/>
              </a:rPr>
              <a:t>da experiência do usuário”</a:t>
            </a:r>
          </a:p>
          <a:p>
            <a:pPr marL="457200" lvl="1" indent="0">
              <a:buNone/>
            </a:pPr>
            <a:endParaRPr lang="pt-BR" sz="1000">
              <a:latin typeface="Century Gothic" pitchFamily="34"/>
            </a:endParaRPr>
          </a:p>
          <a:p>
            <a:pPr lvl="1"/>
            <a:r>
              <a:rPr lang="pt-BR" sz="2000">
                <a:latin typeface="Century Gothic" pitchFamily="34"/>
              </a:rPr>
              <a:t>Diferenciação</a:t>
            </a:r>
          </a:p>
          <a:p>
            <a:pPr lvl="1"/>
            <a:r>
              <a:rPr lang="pt-BR" sz="2000">
                <a:latin typeface="Century Gothic" pitchFamily="34"/>
              </a:rPr>
              <a:t>Benefícios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FCFDA8D-D24A-47A4-B436-C9D958E52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3" y="1825627"/>
            <a:ext cx="3170672" cy="2403034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5" name="Conector: Angulado 4">
            <a:extLst>
              <a:ext uri="{FF2B5EF4-FFF2-40B4-BE49-F238E27FC236}">
                <a16:creationId xmlns:a16="http://schemas.microsoft.com/office/drawing/2014/main" id="{9DE2A83A-0C9D-4B1E-B8C3-5835395D44E6}"/>
              </a:ext>
            </a:extLst>
          </p:cNvPr>
          <p:cNvCxnSpPr/>
          <p:nvPr/>
        </p:nvCxnSpPr>
        <p:spPr>
          <a:xfrm rot="5399996" flipH="1">
            <a:off x="1216239" y="2405845"/>
            <a:ext cx="310713" cy="115406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706F65-258B-4AF0-ABC0-F6FFADA281E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>
                <a:latin typeface="Century Gothic" pitchFamily="34"/>
              </a:rPr>
              <a:t>Elementos em Excesso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04AFD5-881E-4160-A5E4-2B7F8E154C1D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>
                <a:latin typeface="Century Gothic" pitchFamily="34"/>
              </a:rPr>
              <a:t>Reutilizar elementos</a:t>
            </a:r>
          </a:p>
          <a:p>
            <a:pPr lvl="1"/>
            <a:endParaRPr lang="pt-BR" sz="2000">
              <a:latin typeface="Century Gothic" pitchFamily="34"/>
            </a:endParaRPr>
          </a:p>
          <a:p>
            <a:pPr lvl="1"/>
            <a:r>
              <a:rPr lang="pt-BR" sz="2000">
                <a:latin typeface="Century Gothic" pitchFamily="34"/>
              </a:rPr>
              <a:t>Interfaces mais limpas</a:t>
            </a:r>
          </a:p>
          <a:p>
            <a:pPr lvl="1"/>
            <a:r>
              <a:rPr lang="pt-BR" sz="2000">
                <a:latin typeface="Century Gothic" pitchFamily="34"/>
              </a:rPr>
              <a:t>Mais dinâmicas</a:t>
            </a:r>
          </a:p>
          <a:p>
            <a:pPr lvl="0"/>
            <a:endParaRPr lang="pt-BR">
              <a:latin typeface="Century Gothic" pitchFamily="34"/>
            </a:endParaRPr>
          </a:p>
          <a:p>
            <a:pPr lvl="0"/>
            <a:r>
              <a:rPr lang="pt-BR">
                <a:latin typeface="Century Gothic" pitchFamily="34"/>
              </a:rPr>
              <a:t>Informações progressivas</a:t>
            </a:r>
          </a:p>
          <a:p>
            <a:pPr lvl="1"/>
            <a:endParaRPr lang="pt-BR" sz="2000">
              <a:latin typeface="Century Gothic" pitchFamily="34"/>
            </a:endParaRPr>
          </a:p>
          <a:p>
            <a:pPr lvl="1"/>
            <a:r>
              <a:rPr lang="pt-BR" sz="2000">
                <a:latin typeface="Century Gothic" pitchFamily="34"/>
              </a:rPr>
              <a:t>Simplificação da interface</a:t>
            </a:r>
          </a:p>
          <a:p>
            <a:pPr lvl="1"/>
            <a:r>
              <a:rPr lang="pt-BR" sz="2000">
                <a:latin typeface="Century Gothic" pitchFamily="34"/>
              </a:rPr>
              <a:t>Menos poluição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EB70D18-8B72-4D6A-A898-BC52B5FCC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834" y="1690689"/>
            <a:ext cx="4524378" cy="1943100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5" name="Conector: Angulado 4">
            <a:extLst>
              <a:ext uri="{FF2B5EF4-FFF2-40B4-BE49-F238E27FC236}">
                <a16:creationId xmlns:a16="http://schemas.microsoft.com/office/drawing/2014/main" id="{43746B4F-1108-46B7-9A6E-4881EDE1AC08}"/>
              </a:ext>
            </a:extLst>
          </p:cNvPr>
          <p:cNvCxnSpPr/>
          <p:nvPr/>
        </p:nvCxnSpPr>
        <p:spPr>
          <a:xfrm rot="5399996" flipH="1">
            <a:off x="1216239" y="2405845"/>
            <a:ext cx="310713" cy="115406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id="{80C638F1-1BB2-4C38-9B3E-1083F7588137}"/>
              </a:ext>
            </a:extLst>
          </p:cNvPr>
          <p:cNvCxnSpPr/>
          <p:nvPr/>
        </p:nvCxnSpPr>
        <p:spPr>
          <a:xfrm rot="5399996" flipH="1">
            <a:off x="1216243" y="4440307"/>
            <a:ext cx="310713" cy="115415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221</Words>
  <Application>Microsoft Office PowerPoint</Application>
  <PresentationFormat>Widescreen</PresentationFormat>
  <Paragraphs>105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Tema do Office</vt:lpstr>
      <vt:lpstr>UX Design</vt:lpstr>
      <vt:lpstr>Sumário</vt:lpstr>
      <vt:lpstr>Usabilidade</vt:lpstr>
      <vt:lpstr>Usabilidade</vt:lpstr>
      <vt:lpstr>Usabilidade</vt:lpstr>
      <vt:lpstr>Usabilidade</vt:lpstr>
      <vt:lpstr>Usabilidade</vt:lpstr>
      <vt:lpstr>Mínimos detalhes</vt:lpstr>
      <vt:lpstr>Elementos em Excesso</vt:lpstr>
      <vt:lpstr>Tempo é precioso</vt:lpstr>
      <vt:lpstr>Antecipando o usuário</vt:lpstr>
      <vt:lpstr>Honestidade e Personalidade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UX Design</dc:title>
  <dc:creator>Daniel Victor</dc:creator>
  <cp:lastModifiedBy>Daniel Victor</cp:lastModifiedBy>
  <cp:revision>49</cp:revision>
  <dcterms:created xsi:type="dcterms:W3CDTF">2018-06-24T23:23:54Z</dcterms:created>
  <dcterms:modified xsi:type="dcterms:W3CDTF">2018-07-10T03:22:39Z</dcterms:modified>
</cp:coreProperties>
</file>