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71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72" r:id="rId17"/>
    <p:sldId id="273" r:id="rId18"/>
    <p:sldId id="274" r:id="rId19"/>
    <p:sldId id="275" r:id="rId20"/>
    <p:sldId id="276" r:id="rId21"/>
    <p:sldId id="269" r:id="rId2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DAF4D1-6EA2-40DB-A96C-DB57917AD0FC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F7A1E2B-33A6-45E9-8E30-75016CCC4C6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166CB0D-AE4E-4309-818C-F71C24A712B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5E40F88-0936-4C1A-98C5-F9B2EDF2A4BE}" type="datetime1">
              <a:rPr lang="pt-BR"/>
              <a:pPr lvl="0"/>
              <a:t>10/07/2018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7037BD5-6ED8-4220-82F6-1A110FA0EB2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0947511-861C-48B6-B9CA-7191AA91157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5E4E83E-983B-42BC-8906-C5D4FF39E6B8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3386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3E28CB-B72C-4498-AF57-18CB087AA6B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CE95E4D-142F-428B-B7E9-787C63024572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9B96EBC-091E-4193-AF8A-A1E60C9F21B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0711AF4-F3DE-47F3-84F5-96BD93D961BE}" type="datetime1">
              <a:rPr lang="pt-BR"/>
              <a:pPr lvl="0"/>
              <a:t>10/07/2018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F0921E4-5889-471A-94FD-7F94C8960AB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3E5CE08-53EC-45CF-B8DD-8B319F4472A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D1561D0-DB14-4421-A0EC-A2C3D508E0C9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8491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35ACB26-66B3-4EA1-A913-E1F6B138F0DA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91E0F91-12E6-499D-AD54-3057EBCEA7E8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9E84192-6580-4B60-B8AD-6D5AAAFAADD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52F61DE-013E-4A98-AAD6-F9C49CEACB37}" type="datetime1">
              <a:rPr lang="pt-BR"/>
              <a:pPr lvl="0"/>
              <a:t>10/07/2018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C6E1B2A-E666-4098-B5D2-FC21E909E67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49135BF-A3F8-4A90-8B94-5F78FB44368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DD8D5B0-3CA1-4F3F-B705-9D392BA88583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9088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BAC602-2DEF-40BA-B1D3-CF386F1CFBA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10BEE6A-D546-46A4-8224-3AA933960DAF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140CC3D-8EF0-4C1A-96D1-727E8DD62CC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6524FCD-18C7-4416-9A0E-3D0B63D5DBB8}" type="datetime1">
              <a:rPr lang="pt-BR"/>
              <a:pPr lvl="0"/>
              <a:t>10/07/2018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313E99C-9D99-4333-B6B9-B96099FD9BB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B8CEEC8-3BF6-4988-AC54-46B7CFDF596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0AA07C3-C2F5-460A-B408-FB6CAA7F9BAB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8662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841922-74A0-4FBC-A5D4-BDACC349D85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364635F-1634-478F-A774-39523CA9018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A7FA0C4-8295-4BC1-BA9B-9274C0E01B4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A1BA75C-43FD-4A50-AB3A-755837BD4AC1}" type="datetime1">
              <a:rPr lang="pt-BR"/>
              <a:pPr lvl="0"/>
              <a:t>10/07/2018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FFAFD52-70DD-402A-9AD3-D90A7CF3CCF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0AF8A46-2BA7-4116-90E3-37947849E40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91D8D3B-7685-4FE8-A806-DD9F5BB461C4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7419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460295-B775-4B28-B8AE-97AFECBED9F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EDE45C6-3E9B-44E8-82C2-3E59D70183C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30FF8AB-CA46-414E-A6E1-83469A7384A8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E18E8C5-C1DC-42E9-95F2-C219093D76D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36C4258-E131-40A1-8BCA-3DF02F9E7E16}" type="datetime1">
              <a:rPr lang="pt-BR"/>
              <a:pPr lvl="0"/>
              <a:t>10/07/2018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28C54F2-9A79-4168-8471-D2DCB03F331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6BA2AFB-000B-40E6-BBE1-6DA1992969C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71C3D4A-3198-4E88-A357-C54937961F94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0601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6E70FA-18BC-4585-8E62-24BF2ABD999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C3B3FBC-E04F-4A96-BF90-389CA62401E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EF6A98D-2095-42F3-BFD3-CEB3E4DB6F44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2487352-DFB3-4E92-B618-1BE1A9E73A58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56BCE71-528B-43B3-B6A3-B2AB1D4FB457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1F00F13-DAFB-4F50-8D45-5B8227CB76F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C23D02A-A5F4-4266-B76C-B3A771CFB2AE}" type="datetime1">
              <a:rPr lang="pt-BR"/>
              <a:pPr lvl="0"/>
              <a:t>10/07/2018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441449B-8E70-4576-B60E-DB8E57ADCC3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406E98E-DD95-4A55-984D-444FF316D77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73440C7-49F5-4BA0-81F8-576C139CC074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4151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E79D98-8B67-47A3-9F2A-F9B889A8A531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62B40B9-D48D-41A6-BD86-1CEFBFD51D4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9E3CBFD-C73A-4526-906B-B8AA351436A5}" type="datetime1">
              <a:rPr lang="pt-BR"/>
              <a:pPr lvl="0"/>
              <a:t>10/07/2018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131FF6B-D3AF-4C24-BD1D-CD640636DB0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B7B799E-2DB6-44EF-A764-2B642DFC3D3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7AD11A6-7DFE-460E-8C0C-B9931AB4FA98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9732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8600085-13F0-4BAD-8D1C-34323E8DBD3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8F0C562-D928-4646-8FA7-70C27FD4228E}" type="datetime1">
              <a:rPr lang="pt-BR"/>
              <a:pPr lvl="0"/>
              <a:t>10/07/2018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EF38C80-FC04-47D5-B797-25BACECD646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3C56BC1-1E00-478A-A44B-7791D0DCF9A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FC520CD-1855-4045-BC65-3818F218D2C1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0744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633B4D-D07E-471E-9E26-189EA93F431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A19227E-A606-443F-97C3-CFBB2CBC2EDD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AB6C064-2501-40AE-8438-9F50D5A28580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BE33653-FA6E-4313-B0D5-EC010D5B9C6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E2141E1-166A-4409-94DC-A44C6E7B9FA0}" type="datetime1">
              <a:rPr lang="pt-BR"/>
              <a:pPr lvl="0"/>
              <a:t>10/07/2018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2F3DDC4-D0D3-4953-BDAA-D81A35312D1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563DA0C-E531-404F-9552-82FCEBA5691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E1D7F4A-E7C0-4D9F-8220-50F2E1480599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0600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8A0404-348A-4C5F-9CD5-C36555FA73D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993A818-6007-41EE-A468-9E82C7D2EE0B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BF7B1D6-482A-459E-A118-D02A1AED892F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C935B58-21B2-4D00-8C9E-FA88655DB04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077C316-B2FE-427D-A7C5-119F5F0269F4}" type="datetime1">
              <a:rPr lang="pt-BR"/>
              <a:pPr lvl="0"/>
              <a:t>10/07/2018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D82D146-A1BF-4809-AC2F-D667A61362B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93AC817-9589-4756-B143-C3FAB288F57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0AB7DB3-DCA4-4D95-B4E9-53165D2930C4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0318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E5E5E5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2D892C4-E1AD-464F-9C59-D18F4A55703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A170188-6FC6-4A53-9BB2-80AD1384C97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7C35B0C-2639-4E21-9775-47509532FF8F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t-BR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BC969DF4-B749-4220-AABA-9A1A4C2C2F09}" type="datetime1">
              <a:rPr lang="pt-BR"/>
              <a:pPr lvl="0"/>
              <a:t>10/07/2018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C890A29-76CF-40A0-846F-E3C33903A428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t-BR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7A237F5-5D10-4856-A7A6-768E30E6D8FF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t-BR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0B92F350-8F2E-443E-9DF0-A4C6B62DD4BC}" type="slidenum"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pt-BR" sz="4400" b="0" i="0" u="none" strike="noStrike" kern="1200" cap="none" spc="0" baseline="0">
          <a:solidFill>
            <a:srgbClr val="000000"/>
          </a:solidFill>
          <a:uFillTx/>
          <a:latin typeface="Calibri Light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pt-BR" sz="2800" b="0" i="0" u="none" strike="noStrike" kern="1200" cap="none" spc="0" baseline="0">
          <a:solidFill>
            <a:srgbClr val="000000"/>
          </a:solidFill>
          <a:uFillTx/>
          <a:latin typeface="Calibri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pt-BR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pt-BR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pt-BR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pt-BR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5E6961-76E7-493A-949F-D146D5EAD37B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829113" y="570448"/>
            <a:ext cx="11073466" cy="942929"/>
          </a:xfrm>
        </p:spPr>
        <p:txBody>
          <a:bodyPr anchorCtr="0"/>
          <a:lstStyle/>
          <a:p>
            <a:pPr lvl="0" algn="l"/>
            <a:r>
              <a:rPr lang="pt-BR">
                <a:latin typeface="Century Gothic" pitchFamily="34"/>
              </a:rPr>
              <a:t>UX Design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5161B90-3DC5-4D8C-8525-E25B3C33A26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29113" y="1654113"/>
            <a:ext cx="11083250" cy="1655758"/>
          </a:xfrm>
        </p:spPr>
        <p:txBody>
          <a:bodyPr anchorCtr="0"/>
          <a:lstStyle/>
          <a:p>
            <a:pPr lvl="0" algn="l"/>
            <a:r>
              <a:rPr lang="pt-BR">
                <a:latin typeface="Century Gothic" pitchFamily="34"/>
              </a:rPr>
              <a:t>Experiência do Usuário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5FFC290-9BEE-4C03-9888-3F1F3C388522}"/>
              </a:ext>
            </a:extLst>
          </p:cNvPr>
          <p:cNvSpPr txBox="1"/>
          <p:nvPr/>
        </p:nvSpPr>
        <p:spPr>
          <a:xfrm>
            <a:off x="829113" y="4779440"/>
            <a:ext cx="6439433" cy="150810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800" b="0" i="0" u="none" strike="noStrike" kern="1200" cap="none" spc="0" baseline="0">
                <a:solidFill>
                  <a:srgbClr val="000000"/>
                </a:solidFill>
                <a:uFillTx/>
                <a:latin typeface="Century Gothic" pitchFamily="34"/>
              </a:rPr>
              <a:t>Luciano: lucianorsizilio@gmail.com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1000" b="0" i="0" u="none" strike="noStrike" kern="1200" cap="none" spc="0" baseline="0">
              <a:solidFill>
                <a:srgbClr val="000000"/>
              </a:solidFill>
              <a:uFillTx/>
              <a:latin typeface="Century Gothic" pitchFamily="34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800" b="0" i="0" u="none" strike="noStrike" kern="1200" cap="none" spc="0" baseline="0">
                <a:solidFill>
                  <a:srgbClr val="000000"/>
                </a:solidFill>
                <a:uFillTx/>
                <a:latin typeface="Century Gothic" pitchFamily="34"/>
              </a:rPr>
              <a:t>Matheus: mateus3195@gmail.com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1000" b="0" i="0" u="none" strike="noStrike" kern="1200" cap="none" spc="0" baseline="0">
              <a:solidFill>
                <a:srgbClr val="000000"/>
              </a:solidFill>
              <a:uFillTx/>
              <a:latin typeface="Century Gothic" pitchFamily="34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800" b="0" i="0" u="none" strike="noStrike" kern="1200" cap="none" spc="0" baseline="0">
                <a:solidFill>
                  <a:srgbClr val="000000"/>
                </a:solidFill>
                <a:uFillTx/>
                <a:latin typeface="Century Gothic" pitchFamily="34"/>
              </a:rPr>
              <a:t>Victor: daniel.victor9@hotmail.com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AF192F-6BCF-4D96-8CB5-875E591EA8F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t-BR">
                <a:latin typeface="Century Gothic" pitchFamily="34"/>
              </a:rPr>
              <a:t>União dos Papeis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EC99A98-5C8C-4766-87D1-6EFFFF453276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>
                <a:latin typeface="Century Gothic" pitchFamily="34"/>
              </a:rPr>
              <a:t>Desenvolvedores X Designers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809062-14E0-471E-B289-0666636E584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t-BR">
                <a:latin typeface="Century Gothic" pitchFamily="34"/>
              </a:rPr>
              <a:t>Estratégias e Métodos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98EEB2F-7C77-49B6-9DEA-B04378CE271B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>
                <a:latin typeface="Century Gothic" pitchFamily="34"/>
              </a:rPr>
              <a:t>Importância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827C27-4D3E-41E1-8BE8-B7B9A317143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t-BR">
                <a:latin typeface="Century Gothic" pitchFamily="34"/>
              </a:rPr>
              <a:t>Métodos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F6AEC17-E535-4B66-BF0D-A87F8F697558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>
                <a:latin typeface="Century Gothic" pitchFamily="34"/>
              </a:rPr>
              <a:t>User Stories (Definição da estratégia)</a:t>
            </a:r>
          </a:p>
          <a:p>
            <a:pPr lvl="1"/>
            <a:endParaRPr lang="pt-BR" sz="2000">
              <a:latin typeface="Century Gothic" pitchFamily="34"/>
            </a:endParaRPr>
          </a:p>
          <a:p>
            <a:pPr lvl="1"/>
            <a:r>
              <a:rPr lang="pt-BR" sz="2000">
                <a:latin typeface="Century Gothic" pitchFamily="34"/>
              </a:rPr>
              <a:t>Usuário</a:t>
            </a:r>
          </a:p>
          <a:p>
            <a:pPr lvl="1"/>
            <a:r>
              <a:rPr lang="pt-BR" sz="2000">
                <a:latin typeface="Century Gothic" pitchFamily="34"/>
              </a:rPr>
              <a:t>Tarefas detalhadas</a:t>
            </a:r>
          </a:p>
          <a:p>
            <a:pPr lvl="0"/>
            <a:endParaRPr lang="pt-BR">
              <a:latin typeface="Century Gothic" pitchFamily="34"/>
            </a:endParaRPr>
          </a:p>
          <a:p>
            <a:pPr lvl="0"/>
            <a:r>
              <a:rPr lang="pt-BR">
                <a:latin typeface="Century Gothic" pitchFamily="34"/>
              </a:rPr>
              <a:t>Brainstorming (Geração de ideias)</a:t>
            </a:r>
          </a:p>
          <a:p>
            <a:pPr lvl="1"/>
            <a:endParaRPr lang="pt-BR" sz="2000">
              <a:latin typeface="Century Gothic" pitchFamily="34"/>
            </a:endParaRPr>
          </a:p>
          <a:p>
            <a:pPr lvl="1"/>
            <a:r>
              <a:rPr lang="pt-BR" sz="2000">
                <a:latin typeface="Century Gothic" pitchFamily="34"/>
              </a:rPr>
              <a:t>Coletivo</a:t>
            </a:r>
          </a:p>
          <a:p>
            <a:pPr lvl="1"/>
            <a:r>
              <a:rPr lang="pt-BR" sz="2000">
                <a:latin typeface="Century Gothic" pitchFamily="34"/>
              </a:rPr>
              <a:t>Ideias </a:t>
            </a:r>
          </a:p>
        </p:txBody>
      </p:sp>
      <p:cxnSp>
        <p:nvCxnSpPr>
          <p:cNvPr id="4" name="Conector: Angulado 3">
            <a:extLst>
              <a:ext uri="{FF2B5EF4-FFF2-40B4-BE49-F238E27FC236}">
                <a16:creationId xmlns:a16="http://schemas.microsoft.com/office/drawing/2014/main" id="{5DA4E984-3CB5-4BBB-9FE9-B730AA201829}"/>
              </a:ext>
            </a:extLst>
          </p:cNvPr>
          <p:cNvCxnSpPr/>
          <p:nvPr/>
        </p:nvCxnSpPr>
        <p:spPr>
          <a:xfrm rot="5399996" flipH="1">
            <a:off x="1189652" y="2411958"/>
            <a:ext cx="354568" cy="121304"/>
          </a:xfrm>
          <a:prstGeom prst="bentConnector3">
            <a:avLst/>
          </a:prstGeom>
          <a:noFill/>
          <a:ln w="6345" cap="flat">
            <a:solidFill>
              <a:srgbClr val="4472C4"/>
            </a:solidFill>
            <a:prstDash val="solid"/>
            <a:miter/>
            <a:tailEnd type="arrow"/>
          </a:ln>
        </p:spPr>
      </p:cxnSp>
      <p:cxnSp>
        <p:nvCxnSpPr>
          <p:cNvPr id="5" name="Conector: Angulado 4">
            <a:extLst>
              <a:ext uri="{FF2B5EF4-FFF2-40B4-BE49-F238E27FC236}">
                <a16:creationId xmlns:a16="http://schemas.microsoft.com/office/drawing/2014/main" id="{16755918-6652-4901-8C51-DB80EDE4041A}"/>
              </a:ext>
            </a:extLst>
          </p:cNvPr>
          <p:cNvCxnSpPr/>
          <p:nvPr/>
        </p:nvCxnSpPr>
        <p:spPr>
          <a:xfrm rot="5399996" flipH="1">
            <a:off x="1189652" y="4439823"/>
            <a:ext cx="354568" cy="121286"/>
          </a:xfrm>
          <a:prstGeom prst="bentConnector3">
            <a:avLst/>
          </a:prstGeom>
          <a:noFill/>
          <a:ln w="6345" cap="flat">
            <a:solidFill>
              <a:srgbClr val="4472C4"/>
            </a:solidFill>
            <a:prstDash val="solid"/>
            <a:miter/>
            <a:tailEnd type="arrow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C1EFF2-5023-452A-928E-915AB05DEB7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t-BR">
                <a:latin typeface="Century Gothic" pitchFamily="34"/>
              </a:rPr>
              <a:t>Métodos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43F0BED-E8C4-429A-B2A5-2D6925F5E1E7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>
                <a:latin typeface="Century Gothic" pitchFamily="34"/>
              </a:rPr>
              <a:t>Moodboard (Geração de ideias)</a:t>
            </a:r>
          </a:p>
          <a:p>
            <a:pPr lvl="1"/>
            <a:endParaRPr lang="pt-BR" sz="2000">
              <a:latin typeface="Century Gothic" pitchFamily="34"/>
            </a:endParaRPr>
          </a:p>
          <a:p>
            <a:pPr lvl="1"/>
            <a:r>
              <a:rPr lang="pt-BR" sz="2000">
                <a:latin typeface="Century Gothic" pitchFamily="34"/>
              </a:rPr>
              <a:t>Quadro</a:t>
            </a:r>
          </a:p>
          <a:p>
            <a:pPr lvl="1"/>
            <a:r>
              <a:rPr lang="pt-BR" sz="2000">
                <a:latin typeface="Century Gothic" pitchFamily="34"/>
              </a:rPr>
              <a:t>Imagens relacionadas</a:t>
            </a:r>
          </a:p>
          <a:p>
            <a:pPr lvl="0"/>
            <a:endParaRPr lang="pt-BR">
              <a:latin typeface="Century Gothic" pitchFamily="34"/>
            </a:endParaRPr>
          </a:p>
          <a:p>
            <a:pPr lvl="0"/>
            <a:r>
              <a:rPr lang="pt-BR">
                <a:latin typeface="Century Gothic" pitchFamily="34"/>
              </a:rPr>
              <a:t>Auditoria de Conteúdo (Planejamento do produto)</a:t>
            </a:r>
          </a:p>
          <a:p>
            <a:pPr lvl="1"/>
            <a:endParaRPr lang="pt-BR" sz="2000">
              <a:latin typeface="Century Gothic" pitchFamily="34"/>
            </a:endParaRPr>
          </a:p>
          <a:p>
            <a:pPr lvl="1"/>
            <a:r>
              <a:rPr lang="pt-BR" sz="2000">
                <a:latin typeface="Century Gothic" pitchFamily="34"/>
              </a:rPr>
              <a:t>Listagem de conteúdo</a:t>
            </a:r>
          </a:p>
          <a:p>
            <a:pPr lvl="1"/>
            <a:r>
              <a:rPr lang="pt-BR" sz="2000">
                <a:latin typeface="Century Gothic" pitchFamily="34"/>
              </a:rPr>
              <a:t>Ajuda a obter detalhes</a:t>
            </a:r>
          </a:p>
        </p:txBody>
      </p:sp>
      <p:cxnSp>
        <p:nvCxnSpPr>
          <p:cNvPr id="4" name="Conector: Angulado 3">
            <a:extLst>
              <a:ext uri="{FF2B5EF4-FFF2-40B4-BE49-F238E27FC236}">
                <a16:creationId xmlns:a16="http://schemas.microsoft.com/office/drawing/2014/main" id="{0436CF2C-1D2D-43E2-8FBA-E2BB709014B7}"/>
              </a:ext>
            </a:extLst>
          </p:cNvPr>
          <p:cNvCxnSpPr/>
          <p:nvPr/>
        </p:nvCxnSpPr>
        <p:spPr>
          <a:xfrm rot="5399996" flipH="1">
            <a:off x="1189652" y="2411958"/>
            <a:ext cx="354568" cy="121304"/>
          </a:xfrm>
          <a:prstGeom prst="bentConnector3">
            <a:avLst/>
          </a:prstGeom>
          <a:noFill/>
          <a:ln w="6345" cap="flat">
            <a:solidFill>
              <a:srgbClr val="4472C4"/>
            </a:solidFill>
            <a:prstDash val="solid"/>
            <a:miter/>
            <a:tailEnd type="arrow"/>
          </a:ln>
        </p:spPr>
      </p:cxnSp>
      <p:cxnSp>
        <p:nvCxnSpPr>
          <p:cNvPr id="5" name="Conector: Angulado 4">
            <a:extLst>
              <a:ext uri="{FF2B5EF4-FFF2-40B4-BE49-F238E27FC236}">
                <a16:creationId xmlns:a16="http://schemas.microsoft.com/office/drawing/2014/main" id="{29344ECB-E6E2-4580-B34D-7D773FE81825}"/>
              </a:ext>
            </a:extLst>
          </p:cNvPr>
          <p:cNvCxnSpPr/>
          <p:nvPr/>
        </p:nvCxnSpPr>
        <p:spPr>
          <a:xfrm rot="5399996" flipH="1">
            <a:off x="1189652" y="4439823"/>
            <a:ext cx="354568" cy="121286"/>
          </a:xfrm>
          <a:prstGeom prst="bentConnector3">
            <a:avLst/>
          </a:prstGeom>
          <a:noFill/>
          <a:ln w="6345" cap="flat">
            <a:solidFill>
              <a:srgbClr val="4472C4"/>
            </a:solidFill>
            <a:prstDash val="solid"/>
            <a:miter/>
            <a:tailEnd type="arrow"/>
          </a:ln>
        </p:spPr>
      </p:cxnSp>
      <p:pic>
        <p:nvPicPr>
          <p:cNvPr id="6" name="Imagem 6">
            <a:extLst>
              <a:ext uri="{FF2B5EF4-FFF2-40B4-BE49-F238E27FC236}">
                <a16:creationId xmlns:a16="http://schemas.microsoft.com/office/drawing/2014/main" id="{DDAAD2D2-53A8-4E23-9861-CB592C481D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0412" y="681035"/>
            <a:ext cx="3963951" cy="2735455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7129D0-79AA-44C9-BAA3-E1EE8AA4471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t-BR">
                <a:latin typeface="Century Gothic" pitchFamily="34"/>
              </a:rPr>
              <a:t>Métodos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C691849-865D-426F-8A70-24C366F4BB1A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>
                <a:latin typeface="Century Gothic" pitchFamily="34"/>
              </a:rPr>
              <a:t>Sitemap (Planejamento do produto)</a:t>
            </a:r>
          </a:p>
          <a:p>
            <a:pPr lvl="1"/>
            <a:endParaRPr lang="pt-BR" sz="2000">
              <a:latin typeface="Century Gothic" pitchFamily="34"/>
            </a:endParaRPr>
          </a:p>
          <a:p>
            <a:pPr lvl="1"/>
            <a:r>
              <a:rPr lang="pt-BR" sz="2000">
                <a:latin typeface="Century Gothic" pitchFamily="34"/>
              </a:rPr>
              <a:t>Diagrama das páginas</a:t>
            </a:r>
          </a:p>
          <a:p>
            <a:pPr lvl="1"/>
            <a:r>
              <a:rPr lang="pt-BR" sz="2000">
                <a:latin typeface="Century Gothic" pitchFamily="34"/>
              </a:rPr>
              <a:t>Estrutura e navegação</a:t>
            </a:r>
          </a:p>
          <a:p>
            <a:pPr lvl="0"/>
            <a:endParaRPr lang="pt-BR"/>
          </a:p>
          <a:p>
            <a:pPr lvl="0"/>
            <a:r>
              <a:rPr lang="pt-BR">
                <a:latin typeface="Century Gothic" pitchFamily="34"/>
              </a:rPr>
              <a:t>Análise de Métricas</a:t>
            </a:r>
          </a:p>
          <a:p>
            <a:pPr lvl="1"/>
            <a:endParaRPr lang="pt-BR" sz="2000">
              <a:latin typeface="Century Gothic" pitchFamily="34"/>
            </a:endParaRPr>
          </a:p>
          <a:p>
            <a:pPr lvl="1"/>
            <a:r>
              <a:rPr lang="pt-BR" sz="2000">
                <a:latin typeface="Century Gothic" pitchFamily="34"/>
              </a:rPr>
              <a:t>Dados</a:t>
            </a:r>
          </a:p>
          <a:p>
            <a:pPr lvl="1"/>
            <a:r>
              <a:rPr lang="pt-BR" sz="2000">
                <a:latin typeface="Century Gothic" pitchFamily="34"/>
              </a:rPr>
              <a:t>Informações chaves</a:t>
            </a:r>
          </a:p>
        </p:txBody>
      </p:sp>
      <p:cxnSp>
        <p:nvCxnSpPr>
          <p:cNvPr id="4" name="Conector: Angulado 3">
            <a:extLst>
              <a:ext uri="{FF2B5EF4-FFF2-40B4-BE49-F238E27FC236}">
                <a16:creationId xmlns:a16="http://schemas.microsoft.com/office/drawing/2014/main" id="{BF7065A5-16E8-47AE-AA3D-B290523CFAB7}"/>
              </a:ext>
            </a:extLst>
          </p:cNvPr>
          <p:cNvCxnSpPr/>
          <p:nvPr/>
        </p:nvCxnSpPr>
        <p:spPr>
          <a:xfrm rot="5399996" flipH="1">
            <a:off x="1189652" y="2411958"/>
            <a:ext cx="354568" cy="121304"/>
          </a:xfrm>
          <a:prstGeom prst="bentConnector3">
            <a:avLst/>
          </a:prstGeom>
          <a:noFill/>
          <a:ln w="6345" cap="flat">
            <a:solidFill>
              <a:srgbClr val="4472C4"/>
            </a:solidFill>
            <a:prstDash val="solid"/>
            <a:miter/>
            <a:tailEnd type="arrow"/>
          </a:ln>
        </p:spPr>
      </p:cxnSp>
      <p:cxnSp>
        <p:nvCxnSpPr>
          <p:cNvPr id="5" name="Conector: Angulado 4">
            <a:extLst>
              <a:ext uri="{FF2B5EF4-FFF2-40B4-BE49-F238E27FC236}">
                <a16:creationId xmlns:a16="http://schemas.microsoft.com/office/drawing/2014/main" id="{D9871FD6-0D73-4BE1-B803-37EA1E6DD890}"/>
              </a:ext>
            </a:extLst>
          </p:cNvPr>
          <p:cNvCxnSpPr/>
          <p:nvPr/>
        </p:nvCxnSpPr>
        <p:spPr>
          <a:xfrm rot="5399996" flipH="1">
            <a:off x="1189652" y="4439823"/>
            <a:ext cx="354568" cy="121286"/>
          </a:xfrm>
          <a:prstGeom prst="bentConnector3">
            <a:avLst/>
          </a:prstGeom>
          <a:noFill/>
          <a:ln w="6345" cap="flat">
            <a:solidFill>
              <a:srgbClr val="4472C4"/>
            </a:solidFill>
            <a:prstDash val="solid"/>
            <a:miter/>
            <a:tailEnd type="arrow"/>
          </a:ln>
        </p:spPr>
      </p:cxnSp>
      <p:pic>
        <p:nvPicPr>
          <p:cNvPr id="6" name="Imagem 6">
            <a:extLst>
              <a:ext uri="{FF2B5EF4-FFF2-40B4-BE49-F238E27FC236}">
                <a16:creationId xmlns:a16="http://schemas.microsoft.com/office/drawing/2014/main" id="{A5356263-5028-4D0E-811C-892548C76E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7169" y="2805223"/>
            <a:ext cx="5706624" cy="2653177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9DD2E0-D5A6-426E-9B20-A6D99C4D5FD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t-BR">
                <a:latin typeface="Century Gothic" pitchFamily="34"/>
              </a:rPr>
              <a:t>Métodos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009760E-553D-43C7-8333-373102B915FE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>
                <a:latin typeface="Century Gothic" pitchFamily="34"/>
              </a:rPr>
              <a:t>Pesquisa Quantitativa (Pesquisa e validação)</a:t>
            </a:r>
          </a:p>
          <a:p>
            <a:pPr lvl="1"/>
            <a:endParaRPr lang="pt-BR" sz="2000">
              <a:latin typeface="Century Gothic" pitchFamily="34"/>
            </a:endParaRPr>
          </a:p>
          <a:p>
            <a:pPr lvl="1"/>
            <a:r>
              <a:rPr lang="pt-BR" sz="2000">
                <a:latin typeface="Century Gothic" pitchFamily="34"/>
              </a:rPr>
              <a:t>Pesquisa simples</a:t>
            </a:r>
          </a:p>
          <a:p>
            <a:pPr lvl="1"/>
            <a:r>
              <a:rPr lang="pt-BR" sz="2000">
                <a:latin typeface="Century Gothic" pitchFamily="34"/>
              </a:rPr>
              <a:t>Dados importantes</a:t>
            </a:r>
          </a:p>
          <a:p>
            <a:pPr lvl="0"/>
            <a:endParaRPr lang="pt-BR">
              <a:latin typeface="Century Gothic" pitchFamily="34"/>
            </a:endParaRPr>
          </a:p>
          <a:p>
            <a:pPr lvl="0"/>
            <a:r>
              <a:rPr lang="pt-BR">
                <a:latin typeface="Century Gothic" pitchFamily="34"/>
              </a:rPr>
              <a:t>Protótipos (Desenho de interfaces)</a:t>
            </a:r>
          </a:p>
          <a:p>
            <a:pPr lvl="1"/>
            <a:endParaRPr lang="pt-BR" sz="2000">
              <a:latin typeface="Century Gothic" pitchFamily="34"/>
            </a:endParaRPr>
          </a:p>
          <a:p>
            <a:pPr lvl="1"/>
            <a:r>
              <a:rPr lang="pt-BR" sz="2000">
                <a:latin typeface="Century Gothic" pitchFamily="34"/>
              </a:rPr>
              <a:t>Simples e rápido</a:t>
            </a:r>
          </a:p>
          <a:p>
            <a:pPr lvl="1"/>
            <a:r>
              <a:rPr lang="pt-BR" sz="2000">
                <a:latin typeface="Century Gothic" pitchFamily="34"/>
              </a:rPr>
              <a:t>Teste de aceitação</a:t>
            </a:r>
          </a:p>
          <a:p>
            <a:pPr lvl="1"/>
            <a:endParaRPr lang="pt-BR" sz="2000">
              <a:latin typeface="Century Gothic" pitchFamily="34"/>
            </a:endParaRPr>
          </a:p>
        </p:txBody>
      </p:sp>
      <p:cxnSp>
        <p:nvCxnSpPr>
          <p:cNvPr id="4" name="Conector: Angulado 3">
            <a:extLst>
              <a:ext uri="{FF2B5EF4-FFF2-40B4-BE49-F238E27FC236}">
                <a16:creationId xmlns:a16="http://schemas.microsoft.com/office/drawing/2014/main" id="{C0BF5336-DBBA-409F-8572-3A86DD2352E7}"/>
              </a:ext>
            </a:extLst>
          </p:cNvPr>
          <p:cNvCxnSpPr/>
          <p:nvPr/>
        </p:nvCxnSpPr>
        <p:spPr>
          <a:xfrm rot="5399996" flipH="1">
            <a:off x="1189652" y="2411958"/>
            <a:ext cx="354568" cy="121304"/>
          </a:xfrm>
          <a:prstGeom prst="bentConnector3">
            <a:avLst/>
          </a:prstGeom>
          <a:noFill/>
          <a:ln w="6345" cap="flat">
            <a:solidFill>
              <a:srgbClr val="4472C4"/>
            </a:solidFill>
            <a:prstDash val="solid"/>
            <a:miter/>
            <a:tailEnd type="arrow"/>
          </a:ln>
        </p:spPr>
      </p:cxnSp>
      <p:cxnSp>
        <p:nvCxnSpPr>
          <p:cNvPr id="5" name="Conector: Angulado 4">
            <a:extLst>
              <a:ext uri="{FF2B5EF4-FFF2-40B4-BE49-F238E27FC236}">
                <a16:creationId xmlns:a16="http://schemas.microsoft.com/office/drawing/2014/main" id="{B21DEEFC-D088-4534-965F-A6629A06AC97}"/>
              </a:ext>
            </a:extLst>
          </p:cNvPr>
          <p:cNvCxnSpPr/>
          <p:nvPr/>
        </p:nvCxnSpPr>
        <p:spPr>
          <a:xfrm rot="5399996" flipH="1">
            <a:off x="1189652" y="4439823"/>
            <a:ext cx="354568" cy="121286"/>
          </a:xfrm>
          <a:prstGeom prst="bentConnector3">
            <a:avLst/>
          </a:prstGeom>
          <a:noFill/>
          <a:ln w="6345" cap="flat">
            <a:solidFill>
              <a:srgbClr val="4472C4"/>
            </a:solidFill>
            <a:prstDash val="solid"/>
            <a:miter/>
            <a:tailEnd type="arrow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23CEAE-5D5A-4D4E-878E-5225FD11124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t-BR">
                <a:latin typeface="Century Gothic" pitchFamily="34"/>
              </a:rPr>
              <a:t>Wireframes e Protótipos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126EA77-C164-4CE3-AE9E-1453B485B31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787606"/>
          </a:xfrm>
        </p:spPr>
        <p:txBody>
          <a:bodyPr/>
          <a:lstStyle/>
          <a:p>
            <a:pPr lvl="0"/>
            <a:r>
              <a:rPr lang="pt-BR">
                <a:latin typeface="Century Gothic" pitchFamily="34"/>
              </a:rPr>
              <a:t>Conceito</a:t>
            </a:r>
          </a:p>
          <a:p>
            <a:pPr lvl="1"/>
            <a:endParaRPr lang="pt-BR" sz="2000">
              <a:latin typeface="Century Gothic" pitchFamily="34"/>
            </a:endParaRPr>
          </a:p>
          <a:p>
            <a:pPr lvl="1"/>
            <a:r>
              <a:rPr lang="pt-BR" sz="2000">
                <a:latin typeface="Century Gothic" pitchFamily="34"/>
              </a:rPr>
              <a:t>Demonstração</a:t>
            </a:r>
          </a:p>
          <a:p>
            <a:pPr lvl="1"/>
            <a:r>
              <a:rPr lang="pt-BR" sz="2000">
                <a:latin typeface="Century Gothic" pitchFamily="34"/>
              </a:rPr>
              <a:t>Facilidade</a:t>
            </a:r>
          </a:p>
          <a:p>
            <a:pPr lvl="1"/>
            <a:r>
              <a:rPr lang="pt-BR" sz="2000">
                <a:latin typeface="Century Gothic" pitchFamily="34"/>
              </a:rPr>
              <a:t>Exemplo</a:t>
            </a:r>
          </a:p>
          <a:p>
            <a:pPr lvl="0"/>
            <a:endParaRPr lang="pt-BR">
              <a:latin typeface="Century Gothic" pitchFamily="34"/>
            </a:endParaRPr>
          </a:p>
          <a:p>
            <a:pPr lvl="0"/>
            <a:r>
              <a:rPr lang="pt-BR">
                <a:latin typeface="Century Gothic" pitchFamily="34"/>
              </a:rPr>
              <a:t>Produção</a:t>
            </a:r>
          </a:p>
          <a:p>
            <a:pPr lvl="1"/>
            <a:endParaRPr lang="pt-BR" sz="2000">
              <a:latin typeface="Century Gothic" pitchFamily="34"/>
            </a:endParaRPr>
          </a:p>
          <a:p>
            <a:pPr lvl="1"/>
            <a:r>
              <a:rPr lang="pt-BR" sz="2000">
                <a:latin typeface="Century Gothic" pitchFamily="34"/>
              </a:rPr>
              <a:t>Fatores</a:t>
            </a:r>
          </a:p>
          <a:p>
            <a:pPr lvl="1"/>
            <a:r>
              <a:rPr lang="pt-BR" sz="2000">
                <a:latin typeface="Century Gothic" pitchFamily="34"/>
              </a:rPr>
              <a:t>Elementos</a:t>
            </a:r>
          </a:p>
          <a:p>
            <a:pPr lvl="1"/>
            <a:r>
              <a:rPr lang="pt-BR" sz="2000">
                <a:latin typeface="Century Gothic" pitchFamily="34"/>
              </a:rPr>
              <a:t>O que deve mostrar</a:t>
            </a:r>
          </a:p>
          <a:p>
            <a:pPr lvl="1"/>
            <a:r>
              <a:rPr lang="pt-BR" sz="2000">
                <a:latin typeface="Century Gothic" pitchFamily="34"/>
              </a:rPr>
              <a:t>O que não deve mostrar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7E4F459-805E-4640-A12D-CABE444FCA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3442" y="1690689"/>
            <a:ext cx="2792376" cy="2310606"/>
          </a:xfrm>
          <a:prstGeom prst="rect">
            <a:avLst/>
          </a:prstGeom>
          <a:noFill/>
          <a:ln cap="flat">
            <a:noFill/>
          </a:ln>
        </p:spPr>
      </p:pic>
      <p:cxnSp>
        <p:nvCxnSpPr>
          <p:cNvPr id="5" name="Conector: Angulado 4">
            <a:extLst>
              <a:ext uri="{FF2B5EF4-FFF2-40B4-BE49-F238E27FC236}">
                <a16:creationId xmlns:a16="http://schemas.microsoft.com/office/drawing/2014/main" id="{97E115ED-2DB5-4818-BAB5-950427ABCDD9}"/>
              </a:ext>
            </a:extLst>
          </p:cNvPr>
          <p:cNvCxnSpPr/>
          <p:nvPr/>
        </p:nvCxnSpPr>
        <p:spPr>
          <a:xfrm rot="5399996" flipH="1">
            <a:off x="1189652" y="2411958"/>
            <a:ext cx="354568" cy="121304"/>
          </a:xfrm>
          <a:prstGeom prst="bentConnector3">
            <a:avLst/>
          </a:prstGeom>
          <a:noFill/>
          <a:ln w="6345" cap="flat">
            <a:solidFill>
              <a:srgbClr val="4472C4"/>
            </a:solidFill>
            <a:prstDash val="solid"/>
            <a:miter/>
            <a:tailEnd type="arrow"/>
          </a:ln>
        </p:spPr>
      </p:cxnSp>
      <p:cxnSp>
        <p:nvCxnSpPr>
          <p:cNvPr id="6" name="Conector: Angulado 5">
            <a:extLst>
              <a:ext uri="{FF2B5EF4-FFF2-40B4-BE49-F238E27FC236}">
                <a16:creationId xmlns:a16="http://schemas.microsoft.com/office/drawing/2014/main" id="{A687EF67-5245-48A2-A144-72B2EBF4B4AA}"/>
              </a:ext>
            </a:extLst>
          </p:cNvPr>
          <p:cNvCxnSpPr/>
          <p:nvPr/>
        </p:nvCxnSpPr>
        <p:spPr>
          <a:xfrm rot="5399996" flipH="1">
            <a:off x="1189652" y="4763100"/>
            <a:ext cx="354568" cy="121286"/>
          </a:xfrm>
          <a:prstGeom prst="bentConnector3">
            <a:avLst/>
          </a:prstGeom>
          <a:noFill/>
          <a:ln w="6345" cap="flat">
            <a:solidFill>
              <a:srgbClr val="4472C4"/>
            </a:solidFill>
            <a:prstDash val="solid"/>
            <a:miter/>
            <a:tailEnd type="arrow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392B96-8278-4321-BEB7-C7CEB6D668B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t-BR">
                <a:latin typeface="Century Gothic" pitchFamily="34"/>
              </a:rPr>
              <a:t>Alternativas de Wireframes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4A6E790-C053-4855-9238-E0FD487613C1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>
                <a:latin typeface="Century Gothic" pitchFamily="34"/>
              </a:rPr>
              <a:t>Colaborativos</a:t>
            </a:r>
          </a:p>
          <a:p>
            <a:pPr lvl="1"/>
            <a:endParaRPr lang="pt-BR" sz="2000">
              <a:latin typeface="Century Gothic" pitchFamily="34"/>
            </a:endParaRPr>
          </a:p>
          <a:p>
            <a:pPr lvl="1"/>
            <a:r>
              <a:rPr lang="pt-BR" sz="2000">
                <a:latin typeface="Century Gothic" pitchFamily="34"/>
              </a:rPr>
              <a:t>Coletivo</a:t>
            </a:r>
          </a:p>
          <a:p>
            <a:pPr lvl="1"/>
            <a:r>
              <a:rPr lang="pt-BR" sz="2000">
                <a:latin typeface="Century Gothic" pitchFamily="34"/>
              </a:rPr>
              <a:t>Mais rápido</a:t>
            </a:r>
          </a:p>
          <a:p>
            <a:pPr lvl="0"/>
            <a:endParaRPr lang="pt-BR">
              <a:latin typeface="Century Gothic" pitchFamily="34"/>
            </a:endParaRPr>
          </a:p>
          <a:p>
            <a:pPr lvl="0"/>
            <a:r>
              <a:rPr lang="pt-BR">
                <a:latin typeface="Century Gothic" pitchFamily="34"/>
              </a:rPr>
              <a:t>No papel</a:t>
            </a:r>
          </a:p>
          <a:p>
            <a:pPr lvl="1"/>
            <a:endParaRPr lang="pt-BR" sz="2000">
              <a:latin typeface="Century Gothic" pitchFamily="34"/>
            </a:endParaRPr>
          </a:p>
          <a:p>
            <a:pPr lvl="1"/>
            <a:r>
              <a:rPr lang="pt-BR" sz="2000">
                <a:latin typeface="Century Gothic" pitchFamily="34"/>
              </a:rPr>
              <a:t>Facilidade</a:t>
            </a:r>
          </a:p>
          <a:p>
            <a:pPr lvl="1"/>
            <a:r>
              <a:rPr lang="pt-BR" sz="2000">
                <a:latin typeface="Century Gothic" pitchFamily="34"/>
              </a:rPr>
              <a:t>Elementos chave</a:t>
            </a:r>
          </a:p>
          <a:p>
            <a:pPr lvl="1"/>
            <a:r>
              <a:rPr lang="pt-BR" sz="2000">
                <a:latin typeface="Century Gothic" pitchFamily="34"/>
              </a:rPr>
              <a:t>styleguide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478168E-96F2-462E-8ABB-0A7049F9C8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9922" y="1690689"/>
            <a:ext cx="2754236" cy="1869682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" name="Picture 2" descr="Resultado de imagem para styleguide">
            <a:extLst>
              <a:ext uri="{FF2B5EF4-FFF2-40B4-BE49-F238E27FC236}">
                <a16:creationId xmlns:a16="http://schemas.microsoft.com/office/drawing/2014/main" id="{A43BADA2-A8D5-46EA-842F-34D5B9461CF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4979922" y="3911803"/>
            <a:ext cx="2754236" cy="1913729"/>
          </a:xfrm>
          <a:prstGeom prst="rect">
            <a:avLst/>
          </a:prstGeom>
          <a:noFill/>
          <a:ln cap="flat">
            <a:noFill/>
          </a:ln>
        </p:spPr>
      </p:pic>
      <p:cxnSp>
        <p:nvCxnSpPr>
          <p:cNvPr id="6" name="Conector: Angulado 5">
            <a:extLst>
              <a:ext uri="{FF2B5EF4-FFF2-40B4-BE49-F238E27FC236}">
                <a16:creationId xmlns:a16="http://schemas.microsoft.com/office/drawing/2014/main" id="{02E62CED-3E82-43FE-A51B-8E4218E671DA}"/>
              </a:ext>
            </a:extLst>
          </p:cNvPr>
          <p:cNvCxnSpPr/>
          <p:nvPr/>
        </p:nvCxnSpPr>
        <p:spPr>
          <a:xfrm rot="5399996" flipH="1">
            <a:off x="1189652" y="2411958"/>
            <a:ext cx="354568" cy="121304"/>
          </a:xfrm>
          <a:prstGeom prst="bentConnector3">
            <a:avLst/>
          </a:prstGeom>
          <a:noFill/>
          <a:ln w="6345" cap="flat">
            <a:solidFill>
              <a:srgbClr val="4472C4"/>
            </a:solidFill>
            <a:prstDash val="solid"/>
            <a:miter/>
            <a:tailEnd type="arrow"/>
          </a:ln>
        </p:spPr>
      </p:cxnSp>
      <p:cxnSp>
        <p:nvCxnSpPr>
          <p:cNvPr id="7" name="Conector: Angulado 6">
            <a:extLst>
              <a:ext uri="{FF2B5EF4-FFF2-40B4-BE49-F238E27FC236}">
                <a16:creationId xmlns:a16="http://schemas.microsoft.com/office/drawing/2014/main" id="{FF6F001F-4F85-471A-9B67-F6CD7CC287B9}"/>
              </a:ext>
            </a:extLst>
          </p:cNvPr>
          <p:cNvCxnSpPr/>
          <p:nvPr/>
        </p:nvCxnSpPr>
        <p:spPr>
          <a:xfrm rot="5399996" flipH="1">
            <a:off x="1189652" y="4439823"/>
            <a:ext cx="354568" cy="121286"/>
          </a:xfrm>
          <a:prstGeom prst="bentConnector3">
            <a:avLst/>
          </a:prstGeom>
          <a:noFill/>
          <a:ln w="6345" cap="flat">
            <a:solidFill>
              <a:srgbClr val="4472C4"/>
            </a:solidFill>
            <a:prstDash val="solid"/>
            <a:miter/>
            <a:tailEnd type="arrow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155BAD-D3A5-4081-B842-AE29D6634F3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t-BR">
                <a:latin typeface="Century Gothic" pitchFamily="34"/>
              </a:rPr>
              <a:t>Protótipos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52F3CDD-7919-4C01-A94B-3DF7AC71A4F0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>
                <a:latin typeface="Century Gothic" pitchFamily="34"/>
              </a:rPr>
              <a:t>Navegação</a:t>
            </a:r>
          </a:p>
          <a:p>
            <a:pPr lvl="0"/>
            <a:r>
              <a:rPr lang="pt-BR">
                <a:latin typeface="Century Gothic" pitchFamily="34"/>
              </a:rPr>
              <a:t>Documentos mais enxutos</a:t>
            </a:r>
          </a:p>
          <a:p>
            <a:pPr lvl="0"/>
            <a:r>
              <a:rPr lang="pt-BR">
                <a:latin typeface="Century Gothic" pitchFamily="34"/>
              </a:rPr>
              <a:t>Apresentação para clientes</a:t>
            </a:r>
          </a:p>
          <a:p>
            <a:pPr lvl="1"/>
            <a:endParaRPr lang="pt-BR" sz="2000">
              <a:latin typeface="Century Gothic" pitchFamily="34"/>
            </a:endParaRPr>
          </a:p>
          <a:p>
            <a:pPr lvl="1"/>
            <a:r>
              <a:rPr lang="pt-BR" sz="2000">
                <a:latin typeface="Century Gothic" pitchFamily="34"/>
              </a:rPr>
              <a:t>Mais dinâmica</a:t>
            </a:r>
          </a:p>
          <a:p>
            <a:pPr lvl="1"/>
            <a:r>
              <a:rPr lang="pt-BR" sz="2000">
                <a:latin typeface="Century Gothic" pitchFamily="34"/>
              </a:rPr>
              <a:t>Menos maçante</a:t>
            </a:r>
          </a:p>
        </p:txBody>
      </p:sp>
      <p:cxnSp>
        <p:nvCxnSpPr>
          <p:cNvPr id="4" name="Conector: Angulado 3">
            <a:extLst>
              <a:ext uri="{FF2B5EF4-FFF2-40B4-BE49-F238E27FC236}">
                <a16:creationId xmlns:a16="http://schemas.microsoft.com/office/drawing/2014/main" id="{C6D8308A-2AFA-4615-8AA1-89385295123C}"/>
              </a:ext>
            </a:extLst>
          </p:cNvPr>
          <p:cNvCxnSpPr/>
          <p:nvPr/>
        </p:nvCxnSpPr>
        <p:spPr>
          <a:xfrm rot="5399996" flipH="1">
            <a:off x="1189652" y="3411123"/>
            <a:ext cx="354568" cy="121286"/>
          </a:xfrm>
          <a:prstGeom prst="bentConnector3">
            <a:avLst/>
          </a:prstGeom>
          <a:noFill/>
          <a:ln w="6345" cap="flat">
            <a:solidFill>
              <a:srgbClr val="4472C4"/>
            </a:solidFill>
            <a:prstDash val="solid"/>
            <a:miter/>
            <a:tailEnd type="arrow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BA6520-BA47-44AE-B6ED-CF0B605CCD8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t-BR">
                <a:latin typeface="Century Gothic" pitchFamily="34"/>
              </a:rPr>
              <a:t>Wireframes x Protótipos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9453B68-85F4-4422-9641-E78B86B62AD0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>
                <a:latin typeface="Century Gothic" pitchFamily="34"/>
              </a:rPr>
              <a:t>Qual escolher?</a:t>
            </a:r>
          </a:p>
          <a:p>
            <a:pPr lvl="1"/>
            <a:endParaRPr lang="pt-BR" sz="2000">
              <a:latin typeface="Century Gothic" pitchFamily="34"/>
            </a:endParaRPr>
          </a:p>
          <a:p>
            <a:pPr lvl="1"/>
            <a:r>
              <a:rPr lang="pt-BR" sz="2000">
                <a:latin typeface="Century Gothic" pitchFamily="34"/>
              </a:rPr>
              <a:t>Software</a:t>
            </a:r>
          </a:p>
          <a:p>
            <a:pPr lvl="1"/>
            <a:r>
              <a:rPr lang="pt-BR" sz="2000">
                <a:latin typeface="Century Gothic" pitchFamily="34"/>
              </a:rPr>
              <a:t>Profissional</a:t>
            </a:r>
          </a:p>
          <a:p>
            <a:pPr lvl="1"/>
            <a:r>
              <a:rPr lang="pt-BR" sz="2000">
                <a:latin typeface="Century Gothic" pitchFamily="34"/>
              </a:rPr>
              <a:t>Habilidade</a:t>
            </a:r>
          </a:p>
          <a:p>
            <a:pPr lvl="1"/>
            <a:r>
              <a:rPr lang="pt-BR" sz="2000">
                <a:latin typeface="Century Gothic" pitchFamily="34"/>
              </a:rPr>
              <a:t>Nível de detalhamento</a:t>
            </a:r>
          </a:p>
          <a:p>
            <a:pPr lvl="1"/>
            <a:r>
              <a:rPr lang="pt-BR" sz="2000">
                <a:latin typeface="Century Gothic" pitchFamily="34"/>
              </a:rPr>
              <a:t>Horas necessárias</a:t>
            </a:r>
          </a:p>
          <a:p>
            <a:pPr lvl="1"/>
            <a:r>
              <a:rPr lang="pt-BR" sz="2000">
                <a:latin typeface="Century Gothic" pitchFamily="34"/>
              </a:rPr>
              <a:t>Estado do projeto</a:t>
            </a:r>
          </a:p>
          <a:p>
            <a:pPr lvl="2"/>
            <a:endParaRPr lang="pt-BR" sz="1600">
              <a:latin typeface="Century Gothic" pitchFamily="34"/>
            </a:endParaRPr>
          </a:p>
          <a:p>
            <a:pPr lvl="2"/>
            <a:r>
              <a:rPr lang="pt-BR" sz="1600">
                <a:latin typeface="Century Gothic" pitchFamily="34"/>
              </a:rPr>
              <a:t>Geração de conceito</a:t>
            </a:r>
          </a:p>
          <a:p>
            <a:pPr lvl="2"/>
            <a:r>
              <a:rPr lang="pt-BR" sz="1600">
                <a:latin typeface="Century Gothic" pitchFamily="34"/>
              </a:rPr>
              <a:t>Validação do conceito</a:t>
            </a:r>
          </a:p>
          <a:p>
            <a:pPr lvl="2"/>
            <a:r>
              <a:rPr lang="pt-BR" sz="1600">
                <a:latin typeface="Century Gothic" pitchFamily="34"/>
              </a:rPr>
              <a:t>Momento de produção</a:t>
            </a:r>
          </a:p>
        </p:txBody>
      </p:sp>
      <p:cxnSp>
        <p:nvCxnSpPr>
          <p:cNvPr id="4" name="Conector: Angulado 3">
            <a:extLst>
              <a:ext uri="{FF2B5EF4-FFF2-40B4-BE49-F238E27FC236}">
                <a16:creationId xmlns:a16="http://schemas.microsoft.com/office/drawing/2014/main" id="{CFC482DC-D889-4640-8E3A-9C7B7EB7CC85}"/>
              </a:ext>
            </a:extLst>
          </p:cNvPr>
          <p:cNvCxnSpPr/>
          <p:nvPr/>
        </p:nvCxnSpPr>
        <p:spPr>
          <a:xfrm rot="5399996" flipH="1">
            <a:off x="1189652" y="2411958"/>
            <a:ext cx="354568" cy="121304"/>
          </a:xfrm>
          <a:prstGeom prst="bentConnector3">
            <a:avLst/>
          </a:prstGeom>
          <a:noFill/>
          <a:ln w="6345" cap="flat">
            <a:solidFill>
              <a:srgbClr val="4472C4"/>
            </a:solidFill>
            <a:prstDash val="solid"/>
            <a:miter/>
            <a:tailEnd type="arrow"/>
          </a:ln>
        </p:spPr>
      </p:cxnSp>
      <p:cxnSp>
        <p:nvCxnSpPr>
          <p:cNvPr id="5" name="Conector: Angulado 4">
            <a:extLst>
              <a:ext uri="{FF2B5EF4-FFF2-40B4-BE49-F238E27FC236}">
                <a16:creationId xmlns:a16="http://schemas.microsoft.com/office/drawing/2014/main" id="{AF4DCD14-A37E-432C-BA7A-5670E630D0F0}"/>
              </a:ext>
            </a:extLst>
          </p:cNvPr>
          <p:cNvCxnSpPr/>
          <p:nvPr/>
        </p:nvCxnSpPr>
        <p:spPr>
          <a:xfrm rot="5399996" flipH="1">
            <a:off x="1673329" y="4742520"/>
            <a:ext cx="286728" cy="98079"/>
          </a:xfrm>
          <a:prstGeom prst="bentConnector3">
            <a:avLst/>
          </a:prstGeom>
          <a:noFill/>
          <a:ln w="6345" cap="flat">
            <a:solidFill>
              <a:srgbClr val="4472C4"/>
            </a:solidFill>
            <a:prstDash val="solid"/>
            <a:miter/>
            <a:tailEnd type="arrow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F532A7-37BD-4C98-967C-85550DB981F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t-BR" dirty="0">
                <a:latin typeface="Century Gothic" pitchFamily="34"/>
              </a:rPr>
              <a:t>Sumário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5EC71ED-5294-41B8-9769-3584A48F4F21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>
                <a:latin typeface="Century Gothic" pitchFamily="34"/>
              </a:rPr>
              <a:t>UX Design (Profissão e Especialidades)</a:t>
            </a:r>
          </a:p>
          <a:p>
            <a:pPr marL="0" lvl="0" indent="0">
              <a:buNone/>
            </a:pPr>
            <a:endParaRPr lang="pt-BR" sz="1000">
              <a:latin typeface="Century Gothic" pitchFamily="34"/>
            </a:endParaRPr>
          </a:p>
          <a:p>
            <a:pPr lvl="0"/>
            <a:r>
              <a:rPr lang="pt-BR">
                <a:latin typeface="Century Gothic" pitchFamily="34"/>
              </a:rPr>
              <a:t>Objetivo dos UX Designers</a:t>
            </a:r>
          </a:p>
          <a:p>
            <a:pPr marL="0" lvl="0" indent="0">
              <a:buNone/>
            </a:pPr>
            <a:endParaRPr lang="pt-BR" sz="1000">
              <a:latin typeface="Century Gothic" pitchFamily="34"/>
            </a:endParaRPr>
          </a:p>
          <a:p>
            <a:pPr lvl="0"/>
            <a:r>
              <a:rPr lang="pt-BR">
                <a:latin typeface="Century Gothic" pitchFamily="34"/>
              </a:rPr>
              <a:t>Métodos utilizados</a:t>
            </a:r>
          </a:p>
          <a:p>
            <a:pPr marL="0" lvl="0" indent="0">
              <a:buNone/>
            </a:pPr>
            <a:endParaRPr lang="pt-BR" sz="1000">
              <a:latin typeface="Century Gothic" pitchFamily="34"/>
            </a:endParaRPr>
          </a:p>
          <a:p>
            <a:pPr lvl="0"/>
            <a:r>
              <a:rPr lang="pt-BR">
                <a:latin typeface="Century Gothic" pitchFamily="34"/>
              </a:rPr>
              <a:t>Wireframes/Protótipos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484539-9A74-4A4B-BF7F-CAC34D63031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t-BR">
                <a:latin typeface="Century Gothic" pitchFamily="34"/>
              </a:rPr>
              <a:t>Sketchs ou Rabiscoframes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17C62D4-B1C2-4D88-92DC-85DD19442725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>
                <a:latin typeface="Century Gothic" pitchFamily="34"/>
              </a:rPr>
              <a:t>Desenhos no papel</a:t>
            </a:r>
          </a:p>
          <a:p>
            <a:pPr lvl="1"/>
            <a:endParaRPr lang="pt-BR" sz="2000">
              <a:latin typeface="Century Gothic" pitchFamily="34"/>
            </a:endParaRPr>
          </a:p>
          <a:p>
            <a:pPr lvl="1"/>
            <a:r>
              <a:rPr lang="pt-BR" sz="2000">
                <a:latin typeface="Century Gothic" pitchFamily="34"/>
              </a:rPr>
              <a:t>Menos fiel</a:t>
            </a:r>
          </a:p>
          <a:p>
            <a:pPr lvl="1"/>
            <a:r>
              <a:rPr lang="pt-BR" sz="2000">
                <a:latin typeface="Century Gothic" pitchFamily="34"/>
              </a:rPr>
              <a:t>Mais rapidez e agilidade</a:t>
            </a:r>
          </a:p>
          <a:p>
            <a:pPr lvl="1"/>
            <a:r>
              <a:rPr lang="pt-BR" sz="2000">
                <a:latin typeface="Century Gothic" pitchFamily="34"/>
              </a:rPr>
              <a:t>Não precisa ser um desenhista</a:t>
            </a:r>
          </a:p>
          <a:p>
            <a:pPr lvl="1"/>
            <a:r>
              <a:rPr lang="pt-BR" sz="2000">
                <a:latin typeface="Century Gothic" pitchFamily="34"/>
              </a:rPr>
              <a:t>Poucas e fundamentais decisões</a:t>
            </a:r>
          </a:p>
        </p:txBody>
      </p:sp>
      <p:cxnSp>
        <p:nvCxnSpPr>
          <p:cNvPr id="4" name="Conector: Angulado 3">
            <a:extLst>
              <a:ext uri="{FF2B5EF4-FFF2-40B4-BE49-F238E27FC236}">
                <a16:creationId xmlns:a16="http://schemas.microsoft.com/office/drawing/2014/main" id="{C0263230-42FE-4EAE-967B-223A520C9AF3}"/>
              </a:ext>
            </a:extLst>
          </p:cNvPr>
          <p:cNvCxnSpPr/>
          <p:nvPr/>
        </p:nvCxnSpPr>
        <p:spPr>
          <a:xfrm rot="5399996" flipH="1">
            <a:off x="1189652" y="2411958"/>
            <a:ext cx="354568" cy="121304"/>
          </a:xfrm>
          <a:prstGeom prst="bentConnector3">
            <a:avLst/>
          </a:prstGeom>
          <a:noFill/>
          <a:ln w="6345" cap="flat">
            <a:solidFill>
              <a:srgbClr val="4472C4"/>
            </a:solidFill>
            <a:prstDash val="solid"/>
            <a:miter/>
            <a:tailEnd type="arrow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3">
            <a:extLst>
              <a:ext uri="{FF2B5EF4-FFF2-40B4-BE49-F238E27FC236}">
                <a16:creationId xmlns:a16="http://schemas.microsoft.com/office/drawing/2014/main" id="{3A662AFD-FE3F-48C1-9641-C2990B22A146}"/>
              </a:ext>
            </a:extLst>
          </p:cNvPr>
          <p:cNvSpPr txBox="1"/>
          <p:nvPr/>
        </p:nvSpPr>
        <p:spPr>
          <a:xfrm>
            <a:off x="1129000" y="2828833"/>
            <a:ext cx="3872200" cy="12003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7200" b="0" i="0" u="none" strike="noStrike" kern="1200" cap="none" spc="0" baseline="0">
                <a:solidFill>
                  <a:srgbClr val="000000"/>
                </a:solidFill>
                <a:uFillTx/>
                <a:latin typeface="Century Gothic" pitchFamily="34"/>
              </a:rPr>
              <a:t>FIM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4929F6-E407-4B01-969D-F16319875EE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t-BR">
                <a:latin typeface="Century Gothic" pitchFamily="34"/>
              </a:rPr>
              <a:t>Objetivos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71C8C5F-0ACB-45B2-ABA9-F0FDE3A2EB82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>
                <a:latin typeface="Century Gothic" pitchFamily="34"/>
              </a:rPr>
              <a:t>Entender o UX Design</a:t>
            </a:r>
          </a:p>
          <a:p>
            <a:pPr marL="0" lvl="0" indent="0">
              <a:buNone/>
            </a:pPr>
            <a:endParaRPr lang="pt-BR" sz="1000">
              <a:latin typeface="Century Gothic" pitchFamily="34"/>
            </a:endParaRPr>
          </a:p>
          <a:p>
            <a:pPr lvl="1"/>
            <a:r>
              <a:rPr lang="pt-BR" sz="2000">
                <a:latin typeface="Century Gothic" pitchFamily="34"/>
              </a:rPr>
              <a:t>Em que é focado</a:t>
            </a:r>
          </a:p>
          <a:p>
            <a:pPr marL="457200" lvl="1" indent="0">
              <a:buNone/>
            </a:pPr>
            <a:endParaRPr lang="pt-BR" sz="1000">
              <a:latin typeface="Century Gothic" pitchFamily="34"/>
            </a:endParaRPr>
          </a:p>
          <a:p>
            <a:pPr lvl="1"/>
            <a:r>
              <a:rPr lang="pt-BR" sz="2000">
                <a:latin typeface="Century Gothic" pitchFamily="34"/>
              </a:rPr>
              <a:t>Como trabalha</a:t>
            </a:r>
          </a:p>
          <a:p>
            <a:pPr marL="457200" lvl="1" indent="0">
              <a:buNone/>
            </a:pPr>
            <a:endParaRPr lang="pt-BR" sz="1000">
              <a:latin typeface="Century Gothic" pitchFamily="34"/>
            </a:endParaRPr>
          </a:p>
          <a:p>
            <a:pPr lvl="1"/>
            <a:r>
              <a:rPr lang="pt-BR" sz="2000">
                <a:latin typeface="Century Gothic" pitchFamily="34"/>
              </a:rPr>
              <a:t>Ferramentas (Métodos)</a:t>
            </a:r>
          </a:p>
          <a:p>
            <a:pPr marL="457200" lvl="1" indent="0">
              <a:buNone/>
            </a:pPr>
            <a:endParaRPr lang="pt-BR" sz="1000">
              <a:latin typeface="Century Gothic" pitchFamily="34"/>
            </a:endParaRPr>
          </a:p>
          <a:p>
            <a:pPr lvl="1"/>
            <a:r>
              <a:rPr lang="pt-BR" sz="2000">
                <a:latin typeface="Century Gothic" pitchFamily="34"/>
              </a:rPr>
              <a:t>Suas ramificações</a:t>
            </a:r>
          </a:p>
          <a:p>
            <a:pPr marL="457200" lvl="1" indent="0">
              <a:buNone/>
            </a:pPr>
            <a:endParaRPr lang="pt-BR">
              <a:latin typeface="Century Gothic" pitchFamily="34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7CAE5F-E768-482C-98EF-44C33E23B41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t-BR">
                <a:latin typeface="Century Gothic" pitchFamily="34"/>
              </a:rPr>
              <a:t>Introdução</a:t>
            </a:r>
          </a:p>
        </p:txBody>
      </p:sp>
      <p:sp>
        <p:nvSpPr>
          <p:cNvPr id="3" name="Espaço Reservado para Conteúdo 4">
            <a:extLst>
              <a:ext uri="{FF2B5EF4-FFF2-40B4-BE49-F238E27FC236}">
                <a16:creationId xmlns:a16="http://schemas.microsoft.com/office/drawing/2014/main" id="{1252C215-E706-4AF0-A119-7C3AD0850B96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>
                <a:latin typeface="Century Gothic" pitchFamily="34"/>
              </a:rPr>
              <a:t>UX Design (User eXperience)</a:t>
            </a:r>
          </a:p>
          <a:p>
            <a:pPr lvl="0"/>
            <a:endParaRPr lang="pt-B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8B82D1-BC5A-43EE-AA47-56067DB11DD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t-BR">
                <a:latin typeface="Century Gothic" pitchFamily="34"/>
              </a:rPr>
              <a:t>Usuário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6D425F-98A7-4049-B665-1A3CF5007044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>
                <a:latin typeface="Century Gothic" pitchFamily="34"/>
              </a:rPr>
              <a:t>O que é ser um usuário?</a:t>
            </a:r>
          </a:p>
          <a:p>
            <a:pPr lvl="1"/>
            <a:endParaRPr lang="pt-BR" sz="2000">
              <a:latin typeface="Century Gothic" pitchFamily="34"/>
            </a:endParaRPr>
          </a:p>
          <a:p>
            <a:pPr lvl="1"/>
            <a:r>
              <a:rPr lang="pt-BR" sz="2000">
                <a:latin typeface="Century Gothic" pitchFamily="34"/>
              </a:rPr>
              <a:t>Experiências</a:t>
            </a:r>
          </a:p>
          <a:p>
            <a:pPr lvl="1"/>
            <a:r>
              <a:rPr lang="pt-BR" sz="2000">
                <a:latin typeface="Century Gothic" pitchFamily="34"/>
              </a:rPr>
              <a:t>Exemplos</a:t>
            </a:r>
          </a:p>
          <a:p>
            <a:pPr marL="0" lvl="0" indent="0">
              <a:buNone/>
            </a:pPr>
            <a:endParaRPr lang="pt-BR">
              <a:latin typeface="Century Gothic" pitchFamily="34"/>
            </a:endParaRPr>
          </a:p>
          <a:p>
            <a:pPr lvl="0"/>
            <a:r>
              <a:rPr lang="pt-BR">
                <a:latin typeface="Century Gothic" pitchFamily="34"/>
              </a:rPr>
              <a:t>UX para nós.</a:t>
            </a:r>
          </a:p>
          <a:p>
            <a:pPr lvl="1"/>
            <a:endParaRPr lang="pt-BR" sz="2000">
              <a:latin typeface="Century Gothic" pitchFamily="34"/>
            </a:endParaRPr>
          </a:p>
          <a:p>
            <a:pPr lvl="1"/>
            <a:r>
              <a:rPr lang="pt-BR" sz="2000">
                <a:latin typeface="Century Gothic" pitchFamily="34"/>
              </a:rPr>
              <a:t>Conteúdos digitais</a:t>
            </a:r>
          </a:p>
          <a:p>
            <a:pPr lvl="1"/>
            <a:r>
              <a:rPr lang="pt-BR" sz="2000">
                <a:latin typeface="Century Gothic" pitchFamily="34"/>
              </a:rPr>
              <a:t>Aplicações</a:t>
            </a:r>
          </a:p>
        </p:txBody>
      </p:sp>
      <p:cxnSp>
        <p:nvCxnSpPr>
          <p:cNvPr id="4" name="Conector: Angulado 4">
            <a:extLst>
              <a:ext uri="{FF2B5EF4-FFF2-40B4-BE49-F238E27FC236}">
                <a16:creationId xmlns:a16="http://schemas.microsoft.com/office/drawing/2014/main" id="{EEE44970-B649-4691-A5F5-11D6263D5CF2}"/>
              </a:ext>
            </a:extLst>
          </p:cNvPr>
          <p:cNvCxnSpPr/>
          <p:nvPr/>
        </p:nvCxnSpPr>
        <p:spPr>
          <a:xfrm rot="5399996" flipH="1">
            <a:off x="1189652" y="2411958"/>
            <a:ext cx="354568" cy="121304"/>
          </a:xfrm>
          <a:prstGeom prst="bentConnector3">
            <a:avLst/>
          </a:prstGeom>
          <a:noFill/>
          <a:ln w="6345" cap="flat">
            <a:solidFill>
              <a:srgbClr val="4472C4"/>
            </a:solidFill>
            <a:prstDash val="solid"/>
            <a:miter/>
            <a:tailEnd type="arrow"/>
          </a:ln>
        </p:spPr>
      </p:cxnSp>
      <p:cxnSp>
        <p:nvCxnSpPr>
          <p:cNvPr id="5" name="Conector: Angulado 6">
            <a:extLst>
              <a:ext uri="{FF2B5EF4-FFF2-40B4-BE49-F238E27FC236}">
                <a16:creationId xmlns:a16="http://schemas.microsoft.com/office/drawing/2014/main" id="{244C1B6B-926E-48B1-83AE-D8DFD62D7C1D}"/>
              </a:ext>
            </a:extLst>
          </p:cNvPr>
          <p:cNvCxnSpPr/>
          <p:nvPr/>
        </p:nvCxnSpPr>
        <p:spPr>
          <a:xfrm rot="5399996" flipH="1">
            <a:off x="1189652" y="4439823"/>
            <a:ext cx="354568" cy="121286"/>
          </a:xfrm>
          <a:prstGeom prst="bentConnector3">
            <a:avLst/>
          </a:prstGeom>
          <a:noFill/>
          <a:ln w="6345" cap="flat">
            <a:solidFill>
              <a:srgbClr val="4472C4"/>
            </a:solidFill>
            <a:prstDash val="solid"/>
            <a:miter/>
            <a:tailEnd type="arrow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66BCF2-E1EC-44AF-86A3-36DB07A0B66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t-BR">
                <a:latin typeface="Century Gothic" pitchFamily="34"/>
              </a:rPr>
              <a:t>Profissão em UX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FFC2AC-0231-439A-9A9E-4727DDAF924D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>
                <a:latin typeface="Century Gothic" pitchFamily="34"/>
              </a:rPr>
              <a:t>O que um profissional em UX faz?</a:t>
            </a:r>
          </a:p>
          <a:p>
            <a:pPr lvl="1"/>
            <a:endParaRPr lang="pt-BR" sz="2000">
              <a:latin typeface="Century Gothic" pitchFamily="34"/>
            </a:endParaRPr>
          </a:p>
          <a:p>
            <a:pPr lvl="1"/>
            <a:r>
              <a:rPr lang="pt-BR" sz="2000">
                <a:latin typeface="Century Gothic" pitchFamily="34"/>
              </a:rPr>
              <a:t>Meio campo</a:t>
            </a:r>
          </a:p>
          <a:p>
            <a:pPr lvl="1"/>
            <a:r>
              <a:rPr lang="pt-BR" sz="2000">
                <a:latin typeface="Century Gothic" pitchFamily="34"/>
              </a:rPr>
              <a:t>Camaleão</a:t>
            </a:r>
          </a:p>
          <a:p>
            <a:pPr marL="0" lvl="0" indent="0">
              <a:buNone/>
            </a:pPr>
            <a:endParaRPr lang="pt-BR">
              <a:latin typeface="Century Gothic" pitchFamily="34"/>
            </a:endParaRPr>
          </a:p>
          <a:p>
            <a:pPr lvl="0"/>
            <a:r>
              <a:rPr lang="pt-BR">
                <a:latin typeface="Century Gothic" pitchFamily="34"/>
              </a:rPr>
              <a:t>Quem pode se tornar um UX Designer?</a:t>
            </a:r>
          </a:p>
          <a:p>
            <a:pPr lvl="1"/>
            <a:endParaRPr lang="pt-BR" sz="2000">
              <a:latin typeface="Century Gothic" pitchFamily="34"/>
            </a:endParaRPr>
          </a:p>
          <a:p>
            <a:pPr lvl="1"/>
            <a:r>
              <a:rPr lang="pt-BR" sz="2000">
                <a:latin typeface="Century Gothic" pitchFamily="34"/>
              </a:rPr>
              <a:t>Organização</a:t>
            </a:r>
          </a:p>
          <a:p>
            <a:pPr lvl="1"/>
            <a:r>
              <a:rPr lang="pt-BR" sz="2000">
                <a:latin typeface="Century Gothic" pitchFamily="34"/>
              </a:rPr>
              <a:t>Pensamento sistemático</a:t>
            </a:r>
          </a:p>
          <a:p>
            <a:pPr lvl="1"/>
            <a:r>
              <a:rPr lang="pt-BR" sz="2000">
                <a:latin typeface="Century Gothic" pitchFamily="34"/>
              </a:rPr>
              <a:t>Disposição de entendimento</a:t>
            </a:r>
          </a:p>
        </p:txBody>
      </p:sp>
      <p:cxnSp>
        <p:nvCxnSpPr>
          <p:cNvPr id="4" name="Conector: Angulado 14">
            <a:extLst>
              <a:ext uri="{FF2B5EF4-FFF2-40B4-BE49-F238E27FC236}">
                <a16:creationId xmlns:a16="http://schemas.microsoft.com/office/drawing/2014/main" id="{ABE1D15A-3162-40A5-A5D4-E18D12964938}"/>
              </a:ext>
            </a:extLst>
          </p:cNvPr>
          <p:cNvCxnSpPr/>
          <p:nvPr/>
        </p:nvCxnSpPr>
        <p:spPr>
          <a:xfrm rot="5399996" flipH="1">
            <a:off x="1189652" y="2411958"/>
            <a:ext cx="354568" cy="121304"/>
          </a:xfrm>
          <a:prstGeom prst="bentConnector3">
            <a:avLst/>
          </a:prstGeom>
          <a:noFill/>
          <a:ln w="6345" cap="flat">
            <a:solidFill>
              <a:srgbClr val="4472C4"/>
            </a:solidFill>
            <a:prstDash val="solid"/>
            <a:miter/>
            <a:tailEnd type="arrow"/>
          </a:ln>
        </p:spPr>
      </p:cxnSp>
      <p:cxnSp>
        <p:nvCxnSpPr>
          <p:cNvPr id="5" name="Conector: Angulado 15">
            <a:extLst>
              <a:ext uri="{FF2B5EF4-FFF2-40B4-BE49-F238E27FC236}">
                <a16:creationId xmlns:a16="http://schemas.microsoft.com/office/drawing/2014/main" id="{38F6C3DE-54A2-4DB6-B53F-1D7B2BBC2C53}"/>
              </a:ext>
            </a:extLst>
          </p:cNvPr>
          <p:cNvCxnSpPr/>
          <p:nvPr/>
        </p:nvCxnSpPr>
        <p:spPr>
          <a:xfrm rot="5399996" flipH="1">
            <a:off x="1189652" y="4439823"/>
            <a:ext cx="354568" cy="121286"/>
          </a:xfrm>
          <a:prstGeom prst="bentConnector3">
            <a:avLst/>
          </a:prstGeom>
          <a:noFill/>
          <a:ln w="6345" cap="flat">
            <a:solidFill>
              <a:srgbClr val="4472C4"/>
            </a:solidFill>
            <a:prstDash val="solid"/>
            <a:miter/>
            <a:tailEnd type="arrow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D61BE8-4034-4A88-B5FD-8DCF64E585F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t-BR">
                <a:latin typeface="Century Gothic" pitchFamily="34"/>
              </a:rPr>
              <a:t>UX e suas especificidades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2C0C831-C9C5-413A-BA50-E7834D060BE8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>
                <a:latin typeface="Century Gothic" pitchFamily="34"/>
              </a:rPr>
              <a:t>Arquitetura da Informação</a:t>
            </a:r>
          </a:p>
          <a:p>
            <a:pPr lvl="1"/>
            <a:endParaRPr lang="pt-BR" sz="2000">
              <a:latin typeface="Century Gothic" pitchFamily="34"/>
            </a:endParaRPr>
          </a:p>
          <a:p>
            <a:pPr lvl="1"/>
            <a:r>
              <a:rPr lang="pt-BR" sz="2000">
                <a:latin typeface="Century Gothic" pitchFamily="34"/>
              </a:rPr>
              <a:t>Organizar informações</a:t>
            </a:r>
          </a:p>
          <a:p>
            <a:pPr lvl="1"/>
            <a:r>
              <a:rPr lang="pt-BR" sz="2000">
                <a:latin typeface="Century Gothic" pitchFamily="34"/>
              </a:rPr>
              <a:t>Acessível</a:t>
            </a:r>
          </a:p>
          <a:p>
            <a:pPr lvl="0"/>
            <a:endParaRPr lang="pt-BR">
              <a:latin typeface="Century Gothic" pitchFamily="34"/>
            </a:endParaRPr>
          </a:p>
          <a:p>
            <a:pPr lvl="0"/>
            <a:r>
              <a:rPr lang="pt-BR">
                <a:latin typeface="Century Gothic" pitchFamily="34"/>
              </a:rPr>
              <a:t>Usabilidade</a:t>
            </a:r>
          </a:p>
          <a:p>
            <a:pPr lvl="1"/>
            <a:endParaRPr lang="pt-BR" sz="2000">
              <a:latin typeface="Century Gothic" pitchFamily="34"/>
            </a:endParaRPr>
          </a:p>
          <a:p>
            <a:pPr lvl="1"/>
            <a:r>
              <a:rPr lang="pt-BR" sz="2000">
                <a:latin typeface="Century Gothic" pitchFamily="34"/>
              </a:rPr>
              <a:t>Facilidade</a:t>
            </a:r>
          </a:p>
          <a:p>
            <a:pPr lvl="1"/>
            <a:r>
              <a:rPr lang="pt-BR" sz="2000">
                <a:latin typeface="Century Gothic" pitchFamily="34"/>
              </a:rPr>
              <a:t>Menor tempo</a:t>
            </a:r>
          </a:p>
        </p:txBody>
      </p:sp>
      <p:cxnSp>
        <p:nvCxnSpPr>
          <p:cNvPr id="4" name="Conector: Angulado 3">
            <a:extLst>
              <a:ext uri="{FF2B5EF4-FFF2-40B4-BE49-F238E27FC236}">
                <a16:creationId xmlns:a16="http://schemas.microsoft.com/office/drawing/2014/main" id="{A4D32C61-4D4C-4E1B-A198-C5FC3B9A9917}"/>
              </a:ext>
            </a:extLst>
          </p:cNvPr>
          <p:cNvCxnSpPr/>
          <p:nvPr/>
        </p:nvCxnSpPr>
        <p:spPr>
          <a:xfrm rot="5399996" flipH="1">
            <a:off x="1189652" y="2411958"/>
            <a:ext cx="354568" cy="121304"/>
          </a:xfrm>
          <a:prstGeom prst="bentConnector3">
            <a:avLst/>
          </a:prstGeom>
          <a:noFill/>
          <a:ln w="6345" cap="flat">
            <a:solidFill>
              <a:srgbClr val="4472C4"/>
            </a:solidFill>
            <a:prstDash val="solid"/>
            <a:miter/>
            <a:tailEnd type="arrow"/>
          </a:ln>
        </p:spPr>
      </p:cxnSp>
      <p:cxnSp>
        <p:nvCxnSpPr>
          <p:cNvPr id="5" name="Conector: Angulado 4">
            <a:extLst>
              <a:ext uri="{FF2B5EF4-FFF2-40B4-BE49-F238E27FC236}">
                <a16:creationId xmlns:a16="http://schemas.microsoft.com/office/drawing/2014/main" id="{6D6B9BB3-3FD7-45A0-AE93-354F49D7065D}"/>
              </a:ext>
            </a:extLst>
          </p:cNvPr>
          <p:cNvCxnSpPr/>
          <p:nvPr/>
        </p:nvCxnSpPr>
        <p:spPr>
          <a:xfrm rot="5399996" flipH="1">
            <a:off x="1189652" y="4439823"/>
            <a:ext cx="354568" cy="121286"/>
          </a:xfrm>
          <a:prstGeom prst="bentConnector3">
            <a:avLst/>
          </a:prstGeom>
          <a:noFill/>
          <a:ln w="6345" cap="flat">
            <a:solidFill>
              <a:srgbClr val="4472C4"/>
            </a:solidFill>
            <a:prstDash val="solid"/>
            <a:miter/>
            <a:tailEnd type="arrow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FF824F-EE4B-49D5-8C49-20AC77465EC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83782"/>
            <a:ext cx="10515600" cy="1325559"/>
          </a:xfrm>
        </p:spPr>
        <p:txBody>
          <a:bodyPr/>
          <a:lstStyle/>
          <a:p>
            <a:pPr lvl="0"/>
            <a:r>
              <a:rPr lang="pt-BR">
                <a:latin typeface="Century Gothic" pitchFamily="34"/>
              </a:rPr>
              <a:t>UX e suas especificidades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F106397-FCEF-40B9-9B46-BD6486AAA592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>
                <a:latin typeface="Century Gothic" pitchFamily="34"/>
              </a:rPr>
              <a:t>Design de Interação</a:t>
            </a:r>
          </a:p>
          <a:p>
            <a:pPr lvl="1"/>
            <a:endParaRPr lang="pt-BR" sz="2000">
              <a:latin typeface="Century Gothic" pitchFamily="34"/>
            </a:endParaRPr>
          </a:p>
          <a:p>
            <a:pPr lvl="1"/>
            <a:r>
              <a:rPr lang="pt-BR" sz="2000">
                <a:latin typeface="Century Gothic" pitchFamily="34"/>
              </a:rPr>
              <a:t>Interface</a:t>
            </a:r>
          </a:p>
          <a:p>
            <a:pPr lvl="1"/>
            <a:r>
              <a:rPr lang="pt-BR" sz="2000">
                <a:latin typeface="Century Gothic" pitchFamily="34"/>
              </a:rPr>
              <a:t>Ações</a:t>
            </a:r>
          </a:p>
          <a:p>
            <a:pPr lvl="0"/>
            <a:endParaRPr lang="pt-BR">
              <a:latin typeface="Century Gothic" pitchFamily="34"/>
            </a:endParaRPr>
          </a:p>
          <a:p>
            <a:pPr lvl="0"/>
            <a:r>
              <a:rPr lang="pt-BR">
                <a:latin typeface="Century Gothic" pitchFamily="34"/>
              </a:rPr>
              <a:t>Taxonomia</a:t>
            </a:r>
          </a:p>
          <a:p>
            <a:pPr lvl="1"/>
            <a:endParaRPr lang="pt-BR" sz="2000">
              <a:latin typeface="Century Gothic" pitchFamily="34"/>
            </a:endParaRPr>
          </a:p>
          <a:p>
            <a:pPr lvl="1"/>
            <a:r>
              <a:rPr lang="pt-BR" sz="2000">
                <a:latin typeface="Century Gothic" pitchFamily="34"/>
              </a:rPr>
              <a:t>Identificação</a:t>
            </a:r>
          </a:p>
          <a:p>
            <a:pPr lvl="1"/>
            <a:r>
              <a:rPr lang="pt-BR" sz="2000">
                <a:latin typeface="Century Gothic" pitchFamily="34"/>
              </a:rPr>
              <a:t>Classificação</a:t>
            </a:r>
          </a:p>
        </p:txBody>
      </p:sp>
      <p:cxnSp>
        <p:nvCxnSpPr>
          <p:cNvPr id="4" name="Conector: Angulado 3">
            <a:extLst>
              <a:ext uri="{FF2B5EF4-FFF2-40B4-BE49-F238E27FC236}">
                <a16:creationId xmlns:a16="http://schemas.microsoft.com/office/drawing/2014/main" id="{74BB68A3-58C1-48A9-A400-629D306DEA78}"/>
              </a:ext>
            </a:extLst>
          </p:cNvPr>
          <p:cNvCxnSpPr/>
          <p:nvPr/>
        </p:nvCxnSpPr>
        <p:spPr>
          <a:xfrm rot="5399996" flipH="1">
            <a:off x="1189652" y="2411958"/>
            <a:ext cx="354568" cy="121304"/>
          </a:xfrm>
          <a:prstGeom prst="bentConnector3">
            <a:avLst/>
          </a:prstGeom>
          <a:noFill/>
          <a:ln w="6345" cap="flat">
            <a:solidFill>
              <a:srgbClr val="4472C4"/>
            </a:solidFill>
            <a:prstDash val="solid"/>
            <a:miter/>
            <a:tailEnd type="arrow"/>
          </a:ln>
        </p:spPr>
      </p:cxnSp>
      <p:cxnSp>
        <p:nvCxnSpPr>
          <p:cNvPr id="5" name="Conector: Angulado 4">
            <a:extLst>
              <a:ext uri="{FF2B5EF4-FFF2-40B4-BE49-F238E27FC236}">
                <a16:creationId xmlns:a16="http://schemas.microsoft.com/office/drawing/2014/main" id="{4EB2D549-FFA0-4C32-A22F-2A1F9123E196}"/>
              </a:ext>
            </a:extLst>
          </p:cNvPr>
          <p:cNvCxnSpPr/>
          <p:nvPr/>
        </p:nvCxnSpPr>
        <p:spPr>
          <a:xfrm rot="5399996" flipH="1">
            <a:off x="1189652" y="4439823"/>
            <a:ext cx="354568" cy="121286"/>
          </a:xfrm>
          <a:prstGeom prst="bentConnector3">
            <a:avLst/>
          </a:prstGeom>
          <a:noFill/>
          <a:ln w="6345" cap="flat">
            <a:solidFill>
              <a:srgbClr val="4472C4"/>
            </a:solidFill>
            <a:prstDash val="solid"/>
            <a:miter/>
            <a:tailEnd type="arrow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C7050A-6104-4EAF-ABA9-B851104649E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83782"/>
            <a:ext cx="10515600" cy="1325559"/>
          </a:xfrm>
        </p:spPr>
        <p:txBody>
          <a:bodyPr/>
          <a:lstStyle/>
          <a:p>
            <a:pPr lvl="0"/>
            <a:r>
              <a:rPr lang="pt-BR">
                <a:latin typeface="Century Gothic" pitchFamily="34"/>
              </a:rPr>
              <a:t>UX e suas especificidades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E6B216F-E726-4D14-9FF8-E52BAC275507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>
                <a:latin typeface="Century Gothic" pitchFamily="34"/>
              </a:rPr>
              <a:t>Estratégia de Design</a:t>
            </a:r>
          </a:p>
          <a:p>
            <a:pPr lvl="1"/>
            <a:endParaRPr lang="pt-BR" sz="2000">
              <a:latin typeface="Century Gothic" pitchFamily="34"/>
            </a:endParaRPr>
          </a:p>
          <a:p>
            <a:pPr lvl="1"/>
            <a:r>
              <a:rPr lang="pt-BR" sz="2000">
                <a:latin typeface="Century Gothic" pitchFamily="34"/>
              </a:rPr>
              <a:t>Porquês dos produtos</a:t>
            </a:r>
          </a:p>
          <a:p>
            <a:pPr lvl="1"/>
            <a:r>
              <a:rPr lang="pt-BR" sz="2000">
                <a:latin typeface="Century Gothic" pitchFamily="34"/>
              </a:rPr>
              <a:t>Como, Quem, Qual...</a:t>
            </a:r>
          </a:p>
          <a:p>
            <a:pPr lvl="0"/>
            <a:endParaRPr lang="pt-BR">
              <a:latin typeface="Century Gothic" pitchFamily="34"/>
            </a:endParaRPr>
          </a:p>
          <a:p>
            <a:pPr lvl="0"/>
            <a:r>
              <a:rPr lang="pt-BR">
                <a:latin typeface="Century Gothic" pitchFamily="34"/>
              </a:rPr>
              <a:t>Pesquisa com os Usuários</a:t>
            </a:r>
          </a:p>
          <a:p>
            <a:pPr lvl="1"/>
            <a:endParaRPr lang="pt-BR" sz="2000">
              <a:latin typeface="Century Gothic" pitchFamily="34"/>
            </a:endParaRPr>
          </a:p>
          <a:p>
            <a:pPr lvl="1"/>
            <a:r>
              <a:rPr lang="pt-BR" sz="2000">
                <a:latin typeface="Century Gothic" pitchFamily="34"/>
              </a:rPr>
              <a:t>Entendimento do público</a:t>
            </a:r>
          </a:p>
          <a:p>
            <a:pPr lvl="1"/>
            <a:r>
              <a:rPr lang="pt-BR" sz="2000">
                <a:latin typeface="Century Gothic" pitchFamily="34"/>
              </a:rPr>
              <a:t>Perguntas</a:t>
            </a:r>
          </a:p>
        </p:txBody>
      </p:sp>
      <p:cxnSp>
        <p:nvCxnSpPr>
          <p:cNvPr id="4" name="Conector: Angulado 3">
            <a:extLst>
              <a:ext uri="{FF2B5EF4-FFF2-40B4-BE49-F238E27FC236}">
                <a16:creationId xmlns:a16="http://schemas.microsoft.com/office/drawing/2014/main" id="{2D454AE0-65AD-4F5B-8506-0854B5D97B4B}"/>
              </a:ext>
            </a:extLst>
          </p:cNvPr>
          <p:cNvCxnSpPr/>
          <p:nvPr/>
        </p:nvCxnSpPr>
        <p:spPr>
          <a:xfrm rot="5399996" flipH="1">
            <a:off x="1189652" y="4439823"/>
            <a:ext cx="354568" cy="121286"/>
          </a:xfrm>
          <a:prstGeom prst="bentConnector3">
            <a:avLst/>
          </a:prstGeom>
          <a:noFill/>
          <a:ln w="6345" cap="flat">
            <a:solidFill>
              <a:srgbClr val="4472C4"/>
            </a:solidFill>
            <a:prstDash val="solid"/>
            <a:miter/>
            <a:tailEnd type="arrow"/>
          </a:ln>
        </p:spPr>
      </p:cxnSp>
      <p:cxnSp>
        <p:nvCxnSpPr>
          <p:cNvPr id="5" name="Conector: Angulado 4">
            <a:extLst>
              <a:ext uri="{FF2B5EF4-FFF2-40B4-BE49-F238E27FC236}">
                <a16:creationId xmlns:a16="http://schemas.microsoft.com/office/drawing/2014/main" id="{AC2511B3-AE4E-478D-B8B9-DF300403A9FD}"/>
              </a:ext>
            </a:extLst>
          </p:cNvPr>
          <p:cNvCxnSpPr/>
          <p:nvPr/>
        </p:nvCxnSpPr>
        <p:spPr>
          <a:xfrm rot="5399996" flipH="1">
            <a:off x="1189652" y="2411958"/>
            <a:ext cx="354568" cy="121304"/>
          </a:xfrm>
          <a:prstGeom prst="bentConnector3">
            <a:avLst/>
          </a:prstGeom>
          <a:noFill/>
          <a:ln w="6345" cap="flat">
            <a:solidFill>
              <a:srgbClr val="4472C4"/>
            </a:solidFill>
            <a:prstDash val="solid"/>
            <a:miter/>
            <a:tailEnd type="arrow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624</TotalTime>
  <Words>353</Words>
  <Application>Microsoft Office PowerPoint</Application>
  <PresentationFormat>Widescreen</PresentationFormat>
  <Paragraphs>174</Paragraphs>
  <Slides>21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Century Gothic</vt:lpstr>
      <vt:lpstr>Tema do Office</vt:lpstr>
      <vt:lpstr>UX Design</vt:lpstr>
      <vt:lpstr>Sumário</vt:lpstr>
      <vt:lpstr>Objetivos</vt:lpstr>
      <vt:lpstr>Introdução</vt:lpstr>
      <vt:lpstr>Usuário</vt:lpstr>
      <vt:lpstr>Profissão em UX</vt:lpstr>
      <vt:lpstr>UX e suas especificidades</vt:lpstr>
      <vt:lpstr>UX e suas especificidades</vt:lpstr>
      <vt:lpstr>UX e suas especificidades</vt:lpstr>
      <vt:lpstr>União dos Papeis</vt:lpstr>
      <vt:lpstr>Estratégias e Métodos</vt:lpstr>
      <vt:lpstr>Métodos</vt:lpstr>
      <vt:lpstr>Métodos</vt:lpstr>
      <vt:lpstr>Métodos</vt:lpstr>
      <vt:lpstr>Métodos</vt:lpstr>
      <vt:lpstr>Wireframes e Protótipos</vt:lpstr>
      <vt:lpstr>Alternativas de Wireframes</vt:lpstr>
      <vt:lpstr>Protótipos</vt:lpstr>
      <vt:lpstr>Wireframes x Protótipos</vt:lpstr>
      <vt:lpstr>Sketchs ou Rabiscoframes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UX Design</dc:title>
  <dc:creator>Daniel Victor</dc:creator>
  <cp:lastModifiedBy>Daniel Victor</cp:lastModifiedBy>
  <cp:revision>36</cp:revision>
  <dcterms:created xsi:type="dcterms:W3CDTF">2018-06-24T23:23:54Z</dcterms:created>
  <dcterms:modified xsi:type="dcterms:W3CDTF">2018-07-10T03:22:52Z</dcterms:modified>
</cp:coreProperties>
</file>