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9" r:id="rId7"/>
    <p:sldId id="268" r:id="rId8"/>
    <p:sldId id="270" r:id="rId9"/>
    <p:sldId id="267" r:id="rId10"/>
  </p:sldIdLst>
  <p:sldSz cx="18288000" cy="10287000"/>
  <p:notesSz cx="6858000" cy="9144000"/>
  <p:embeddedFontLst>
    <p:embeddedFont>
      <p:font typeface="DM Sans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Fw9rfnsYHfD3NPPVonBorcOi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e79c21e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21e79c21e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QR to membership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21e79c21e2_2_5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221e79c21e2_2_5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g221e79c21e2_2_5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6.jpeg"/><Relationship Id="rId7" Type="http://schemas.openxmlformats.org/officeDocument/2006/relationships/image" Target="../media/image24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5257800" y="4157761"/>
            <a:ext cx="7679209" cy="4161555"/>
            <a:chOff x="-19481" y="-318225"/>
            <a:chExt cx="1605293" cy="86995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 extrusionOk="0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716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-19481" y="-318225"/>
              <a:ext cx="1557506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99"/>
                <a:buFont typeface="Arial"/>
                <a:buNone/>
              </a:pPr>
              <a:r>
                <a:rPr lang="en-US" sz="2799" b="0" i="0" u="none" strike="noStrike" cap="none" dirty="0">
                  <a:solidFill>
                    <a:srgbClr val="FFFFFF"/>
                  </a:solidFill>
                  <a:latin typeface="DM Sans"/>
                  <a:sym typeface="DM Sans"/>
                </a:rPr>
                <a:t>Giving circuits intelligence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419975" y="3644825"/>
            <a:ext cx="15354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Introduction to </a:t>
            </a:r>
            <a:r>
              <a:rPr lang="en-US" sz="7200" b="1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Microcontrollers</a:t>
            </a:r>
            <a:r>
              <a:rPr lang="en-US" sz="7200" b="1" i="0" u="none" strike="noStrike" cap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960853" y="981075"/>
            <a:ext cx="5298300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73" y="453926"/>
            <a:ext cx="2156948" cy="215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e79c21e2_2_0"/>
          <p:cNvSpPr txBox="1">
            <a:spLocks noGrp="1"/>
          </p:cNvSpPr>
          <p:nvPr>
            <p:ph type="title"/>
          </p:nvPr>
        </p:nvSpPr>
        <p:spPr>
          <a:xfrm>
            <a:off x="623413" y="8266712"/>
            <a:ext cx="170412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9000">
                <a:solidFill>
                  <a:schemeClr val="lt1"/>
                </a:solidFill>
              </a:rPr>
              <a:t>Sign Up Now! </a:t>
            </a:r>
            <a:endParaRPr sz="9000">
              <a:solidFill>
                <a:schemeClr val="lt1"/>
              </a:solidFill>
            </a:endParaRPr>
          </a:p>
        </p:txBody>
      </p:sp>
      <p:pic>
        <p:nvPicPr>
          <p:cNvPr id="99" name="Google Shape;99;g221e79c21e2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531" y="0"/>
            <a:ext cx="7836934" cy="228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83;p45">
            <a:extLst>
              <a:ext uri="{FF2B5EF4-FFF2-40B4-BE49-F238E27FC236}">
                <a16:creationId xmlns:a16="http://schemas.microsoft.com/office/drawing/2014/main" id="{01B89F41-1F34-44D0-0799-917E3FD85D1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1038" y="2526468"/>
            <a:ext cx="6009619" cy="6009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CA218B8-E059-0DC9-259D-33506C74B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83" y="3748385"/>
            <a:ext cx="5730737" cy="37341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1D33A1-EDA4-477B-170B-09F9AF07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657" y="3070146"/>
            <a:ext cx="7620660" cy="509060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0F2394E-20B4-3CF1-75CB-E4BD22BFC8C9}"/>
              </a:ext>
            </a:extLst>
          </p:cNvPr>
          <p:cNvSpPr/>
          <p:nvPr/>
        </p:nvSpPr>
        <p:spPr>
          <a:xfrm>
            <a:off x="7040227" y="4911212"/>
            <a:ext cx="2448233" cy="954957"/>
          </a:xfrm>
          <a:prstGeom prst="rightArrow">
            <a:avLst>
              <a:gd name="adj1" fmla="val 28378"/>
              <a:gd name="adj2" fmla="val 50000"/>
            </a:avLst>
          </a:prstGeom>
          <a:solidFill>
            <a:srgbClr val="7069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0B9B62-840B-62E4-12EF-7FD8D6E76F82}"/>
              </a:ext>
            </a:extLst>
          </p:cNvPr>
          <p:cNvSpPr txBox="1"/>
          <p:nvPr/>
        </p:nvSpPr>
        <p:spPr>
          <a:xfrm>
            <a:off x="7138221" y="4218039"/>
            <a:ext cx="27726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Intelligence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D79E5D-FABB-962D-982E-9946B6C47DEA}"/>
              </a:ext>
            </a:extLst>
          </p:cNvPr>
          <p:cNvSpPr txBox="1"/>
          <p:nvPr/>
        </p:nvSpPr>
        <p:spPr>
          <a:xfrm>
            <a:off x="781665" y="1050072"/>
            <a:ext cx="79051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Common Microcontrollers: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Arduino (</a:t>
            </a:r>
            <a:r>
              <a:rPr lang="en-AU" sz="25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Atmega</a:t>
            </a:r>
            <a:r>
              <a:rPr lang="en-AU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ESP32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25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STM32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25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ATTiny</a:t>
            </a:r>
            <a:endParaRPr lang="en-AU" sz="2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AU" sz="2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endParaRPr lang="en-AU" sz="25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bg1"/>
              </a:buClr>
            </a:pPr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it a microcontroller? (≖_≖ )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Raspberry 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01827-1BB2-E51F-7312-C3AD90459E6C}"/>
              </a:ext>
            </a:extLst>
          </p:cNvPr>
          <p:cNvSpPr txBox="1"/>
          <p:nvPr/>
        </p:nvSpPr>
        <p:spPr>
          <a:xfrm>
            <a:off x="9601200" y="1050072"/>
            <a:ext cx="79051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Differences Between Microcontrollers (dev) boards.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$$$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Processing Speed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pins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easy it is to code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type of voltage they can handle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AU" sz="3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current they require</a:t>
            </a:r>
          </a:p>
        </p:txBody>
      </p:sp>
      <p:pic>
        <p:nvPicPr>
          <p:cNvPr id="1026" name="Picture 2" descr="Arduino Uno REV3 [A000066]: Computers: Amazon.com.au">
            <a:extLst>
              <a:ext uri="{FF2B5EF4-FFF2-40B4-BE49-F238E27FC236}">
                <a16:creationId xmlns:a16="http://schemas.microsoft.com/office/drawing/2014/main" id="{6F893DD8-8737-C61B-10CF-915CB3C82F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9" r="13479"/>
          <a:stretch/>
        </p:blipFill>
        <p:spPr bwMode="auto">
          <a:xfrm>
            <a:off x="575187" y="7298608"/>
            <a:ext cx="2313500" cy="2313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CLEO-L010RB - Stmicroelectronics - Development Board, STM32 Nucleo-64,  STM32L010RB MCU">
            <a:extLst>
              <a:ext uri="{FF2B5EF4-FFF2-40B4-BE49-F238E27FC236}">
                <a16:creationId xmlns:a16="http://schemas.microsoft.com/office/drawing/2014/main" id="{8DAE180F-2D27-6E14-69F9-E941842D44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0" r="10900"/>
          <a:stretch/>
        </p:blipFill>
        <p:spPr bwMode="auto">
          <a:xfrm>
            <a:off x="3868263" y="5435088"/>
            <a:ext cx="2313500" cy="2313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IT DEVIT V1 ESP32-WROOM-32 Development Board ESP32 ESP-32S  WiFi+Bluetooth-Compatible Dev Module CP2102 for Arduino : Amazon.com.au:  Computers">
            <a:extLst>
              <a:ext uri="{FF2B5EF4-FFF2-40B4-BE49-F238E27FC236}">
                <a16:creationId xmlns:a16="http://schemas.microsoft.com/office/drawing/2014/main" id="{FB2CFDB8-C703-A8A9-6C20-20F78542B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0" r="14150"/>
          <a:stretch/>
        </p:blipFill>
        <p:spPr bwMode="auto">
          <a:xfrm>
            <a:off x="7161340" y="7298608"/>
            <a:ext cx="2313500" cy="2313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Ttiny85 | Microchip Technology">
            <a:extLst>
              <a:ext uri="{FF2B5EF4-FFF2-40B4-BE49-F238E27FC236}">
                <a16:creationId xmlns:a16="http://schemas.microsoft.com/office/drawing/2014/main" id="{AFA249B8-A568-7BD5-05E7-7AB5C8D95F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076"/>
          <a:stretch/>
        </p:blipFill>
        <p:spPr bwMode="auto">
          <a:xfrm>
            <a:off x="10454416" y="5435088"/>
            <a:ext cx="2313500" cy="2313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uy Raspberry Pi 5 Model B | 4 GB | RPI5-4GB-SINGLE | element14 AU">
            <a:extLst>
              <a:ext uri="{FF2B5EF4-FFF2-40B4-BE49-F238E27FC236}">
                <a16:creationId xmlns:a16="http://schemas.microsoft.com/office/drawing/2014/main" id="{DD0A03BA-8790-F769-008F-F4ECDEF26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2" r="12052"/>
          <a:stretch/>
        </p:blipFill>
        <p:spPr bwMode="auto">
          <a:xfrm>
            <a:off x="13747493" y="7298608"/>
            <a:ext cx="2313500" cy="23135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62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3669-9FC0-83EA-7808-B1C534A2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bg1"/>
                </a:solidFill>
              </a:rPr>
              <a:t>Let’s Get Ready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505BF-DB26-B001-BFC8-74E43CDA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399" y="1727099"/>
            <a:ext cx="8373116" cy="7992087"/>
          </a:xfrm>
          <a:ln>
            <a:solidFill>
              <a:srgbClr val="7069A0"/>
            </a:solidFill>
          </a:ln>
        </p:spPr>
        <p:txBody>
          <a:bodyPr>
            <a:normAutofit/>
          </a:bodyPr>
          <a:lstStyle/>
          <a:p>
            <a:pPr marL="25400" indent="0" algn="ctr">
              <a:buNone/>
            </a:pPr>
            <a:r>
              <a:rPr lang="en-AU" dirty="0">
                <a:solidFill>
                  <a:schemeClr val="bg1"/>
                </a:solidFill>
              </a:rPr>
              <a:t>ESP32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Open up Arduino IDE and go to </a:t>
            </a:r>
            <a:r>
              <a:rPr lang="en-AU" sz="2400" b="1" dirty="0">
                <a:solidFill>
                  <a:schemeClr val="bg1"/>
                </a:solidFill>
              </a:rPr>
              <a:t>(File &gt; Preferences &gt; Additional Board Manager URLs)</a:t>
            </a:r>
            <a:r>
              <a:rPr lang="en-AU" sz="2400" dirty="0">
                <a:solidFill>
                  <a:schemeClr val="bg1"/>
                </a:solidFill>
              </a:rPr>
              <a:t> and type in:</a:t>
            </a:r>
            <a:br>
              <a:rPr lang="en-AU" sz="2400" dirty="0">
                <a:solidFill>
                  <a:schemeClr val="bg1"/>
                </a:solidFill>
              </a:rPr>
            </a:br>
            <a:r>
              <a:rPr lang="en-AU" sz="2400" dirty="0">
                <a:solidFill>
                  <a:srgbClr val="7069A0"/>
                </a:solidFill>
              </a:rPr>
              <a:t>https://raw.githubusercontent.com/espressif/arduino-esp32/gh-pages/package_esp32_index.json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Go to </a:t>
            </a:r>
            <a:r>
              <a:rPr lang="en-AU" sz="2400" b="1" dirty="0">
                <a:solidFill>
                  <a:schemeClr val="bg1"/>
                </a:solidFill>
              </a:rPr>
              <a:t>(Tools &gt; Board &gt; Boards Manager) </a:t>
            </a:r>
            <a:r>
              <a:rPr lang="en-AU" sz="2400" dirty="0">
                <a:solidFill>
                  <a:schemeClr val="bg1"/>
                </a:solidFill>
              </a:rPr>
              <a:t>and type in esp32 and click install on this one: </a:t>
            </a:r>
            <a:br>
              <a:rPr lang="en-AU" sz="2400" dirty="0">
                <a:solidFill>
                  <a:schemeClr val="bg1"/>
                </a:solidFill>
              </a:rPr>
            </a:b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Go to </a:t>
            </a:r>
            <a:r>
              <a:rPr lang="en-AU" sz="2400" b="1" dirty="0">
                <a:solidFill>
                  <a:schemeClr val="bg1"/>
                </a:solidFill>
              </a:rPr>
              <a:t>(Tools &gt; Board &gt; ESP32 Arduino &gt; ESP32 Dev Module)</a:t>
            </a: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Plug the board into your computer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Hit the dropdown and find your board. May need to use device manager.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Hold down the boot button on your board and press the right arrow to upload. Let go of the boot button and hit reset when this is seen: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88FD8-0B4D-50B8-85B2-DF3E5E25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071" y="4008556"/>
            <a:ext cx="2725697" cy="68379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BA291E5-97EB-B971-68CF-8DD5688E95D9}"/>
              </a:ext>
            </a:extLst>
          </p:cNvPr>
          <p:cNvSpPr txBox="1">
            <a:spLocks/>
          </p:cNvSpPr>
          <p:nvPr/>
        </p:nvSpPr>
        <p:spPr>
          <a:xfrm>
            <a:off x="9291487" y="1727100"/>
            <a:ext cx="8373116" cy="3681725"/>
          </a:xfrm>
          <a:prstGeom prst="rect">
            <a:avLst/>
          </a:prstGeom>
          <a:noFill/>
          <a:ln>
            <a:solidFill>
              <a:srgbClr val="7069A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ctr">
              <a:buFont typeface="Arial"/>
              <a:buNone/>
            </a:pPr>
            <a:r>
              <a:rPr lang="en-AU" dirty="0">
                <a:solidFill>
                  <a:schemeClr val="bg1"/>
                </a:solidFill>
              </a:rPr>
              <a:t>Arduino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Plug the board into your computer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Hit the dropdown and find your board. May need to use device manager.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Click the right arrow to upload the code onto the Arduino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7AEC49-B67C-AB10-41EA-97AA0A9C2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05" y="5985686"/>
            <a:ext cx="3063176" cy="1137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AA59F3-08D3-ADA4-01F8-E338DD673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133" y="8416956"/>
            <a:ext cx="2859692" cy="1137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46F9DD-0888-92C9-8BF1-DAE80EB9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2440" y="3311430"/>
            <a:ext cx="3063176" cy="1137940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929DE03-4BD6-BD95-6589-748F096DD2EE}"/>
              </a:ext>
            </a:extLst>
          </p:cNvPr>
          <p:cNvSpPr txBox="1">
            <a:spLocks/>
          </p:cNvSpPr>
          <p:nvPr/>
        </p:nvSpPr>
        <p:spPr>
          <a:xfrm>
            <a:off x="9291487" y="5788337"/>
            <a:ext cx="8373116" cy="1532637"/>
          </a:xfrm>
          <a:prstGeom prst="rect">
            <a:avLst/>
          </a:prstGeom>
          <a:noFill/>
          <a:ln>
            <a:solidFill>
              <a:srgbClr val="7069A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 algn="ctr">
              <a:buFont typeface="Arial"/>
              <a:buNone/>
            </a:pPr>
            <a:r>
              <a:rPr lang="en-AU" dirty="0">
                <a:solidFill>
                  <a:schemeClr val="bg1"/>
                </a:solidFill>
              </a:rPr>
              <a:t>Other Boards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Best of Luck!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40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69064-43A0-CB4E-CE49-7F96E0EC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AC00A-CD2B-4894-A923-9B31B813F658}"/>
              </a:ext>
            </a:extLst>
          </p:cNvPr>
          <p:cNvSpPr txBox="1"/>
          <p:nvPr/>
        </p:nvSpPr>
        <p:spPr>
          <a:xfrm>
            <a:off x="5191432" y="237579"/>
            <a:ext cx="790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Batteries!!!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1EFBB30-80D5-885E-B01C-DBE82F2F6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834002"/>
              </p:ext>
            </p:extLst>
          </p:nvPr>
        </p:nvGraphicFramePr>
        <p:xfrm>
          <a:off x="1002891" y="6067452"/>
          <a:ext cx="5376094" cy="2621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76094">
                  <a:extLst>
                    <a:ext uri="{9D8B030D-6E8A-4147-A177-3AD203B41FA5}">
                      <a16:colId xmlns:a16="http://schemas.microsoft.com/office/drawing/2014/main" val="2209209165"/>
                    </a:ext>
                  </a:extLst>
                </a:gridCol>
              </a:tblGrid>
              <a:tr h="1038788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Infinite current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endParaRPr lang="en-AU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3217"/>
                  </a:ext>
                </a:extLst>
              </a:tr>
              <a:tr h="1583031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Terrifying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Expensive-</a:t>
                      </a:r>
                      <a:r>
                        <a:rPr lang="en-AU" sz="1800" dirty="0" err="1">
                          <a:solidFill>
                            <a:srgbClr val="FF0000"/>
                          </a:solidFill>
                        </a:rPr>
                        <a:t>ish</a:t>
                      </a: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 ($10-$30)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Needs special charging station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8744"/>
                  </a:ext>
                </a:extLst>
              </a:tr>
            </a:tbl>
          </a:graphicData>
        </a:graphic>
      </p:graphicFrame>
      <p:pic>
        <p:nvPicPr>
          <p:cNvPr id="1026" name="Picture 2" descr="LiPo Battery packs explained">
            <a:extLst>
              <a:ext uri="{FF2B5EF4-FFF2-40B4-BE49-F238E27FC236}">
                <a16:creationId xmlns:a16="http://schemas.microsoft.com/office/drawing/2014/main" id="{0E10A968-8093-B3FC-5E70-F83C029A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91" y="2251011"/>
            <a:ext cx="5376094" cy="37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a Recharge Batteries 1Pc 8 AA 2A Battery 12V Clip Holder Black Box Case  with | eBay">
            <a:extLst>
              <a:ext uri="{FF2B5EF4-FFF2-40B4-BE49-F238E27FC236}">
                <a16:creationId xmlns:a16="http://schemas.microsoft.com/office/drawing/2014/main" id="{31CA9E3B-5290-CBDF-DC18-44A17C3A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560" y="2251010"/>
            <a:ext cx="3713023" cy="371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B74B58-1B44-EA41-3BDC-DE93BA7A8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28116"/>
              </p:ext>
            </p:extLst>
          </p:nvPr>
        </p:nvGraphicFramePr>
        <p:xfrm>
          <a:off x="7633403" y="6067452"/>
          <a:ext cx="3713023" cy="30460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3023">
                  <a:extLst>
                    <a:ext uri="{9D8B030D-6E8A-4147-A177-3AD203B41FA5}">
                      <a16:colId xmlns:a16="http://schemas.microsoft.com/office/drawing/2014/main" val="2209209165"/>
                    </a:ext>
                  </a:extLst>
                </a:gridCol>
              </a:tblGrid>
              <a:tr h="1038788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Easy to acquire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Very cheap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Simple charge/replacement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Safe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endParaRPr lang="en-AU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3217"/>
                  </a:ext>
                </a:extLst>
              </a:tr>
              <a:tr h="1583031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Bulky and heavy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Limited to about 2A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8744"/>
                  </a:ext>
                </a:extLst>
              </a:tr>
            </a:tbl>
          </a:graphicData>
        </a:graphic>
      </p:graphicFrame>
      <p:pic>
        <p:nvPicPr>
          <p:cNvPr id="1030" name="Picture 6" descr="TETRIX® MAX 12-Volt Rechargeable 3,000 mAh NiMH Battery Pack 39057 - Picture 1 of 2">
            <a:extLst>
              <a:ext uri="{FF2B5EF4-FFF2-40B4-BE49-F238E27FC236}">
                <a16:creationId xmlns:a16="http://schemas.microsoft.com/office/drawing/2014/main" id="{D6E3FAA7-8766-6C19-3022-230B2EB41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106" y="2251009"/>
            <a:ext cx="3713022" cy="371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B82561-C730-D86B-AF4B-DB66003F7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870160"/>
              </p:ext>
            </p:extLst>
          </p:nvPr>
        </p:nvGraphicFramePr>
        <p:xfrm>
          <a:off x="12959105" y="6067452"/>
          <a:ext cx="3713023" cy="27717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3023">
                  <a:extLst>
                    <a:ext uri="{9D8B030D-6E8A-4147-A177-3AD203B41FA5}">
                      <a16:colId xmlns:a16="http://schemas.microsoft.com/office/drawing/2014/main" val="2209209165"/>
                    </a:ext>
                  </a:extLst>
                </a:gridCol>
              </a:tblGrid>
              <a:tr h="1038788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Simple charge/replacement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Safe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Good current supply (10A+)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endParaRPr lang="en-AU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3217"/>
                  </a:ext>
                </a:extLst>
              </a:tr>
              <a:tr h="1583031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Bulky and heavy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Expensive ($20 - $40)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Needs special charging station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endParaRPr lang="en-AU" sz="1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39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D02DA-70A2-0E13-E3E6-FC85A633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0F1A64-E8F8-3A7B-B21B-BD7296B76869}"/>
              </a:ext>
            </a:extLst>
          </p:cNvPr>
          <p:cNvSpPr txBox="1">
            <a:spLocks/>
          </p:cNvSpPr>
          <p:nvPr/>
        </p:nvSpPr>
        <p:spPr>
          <a:xfrm>
            <a:off x="9322967" y="1790647"/>
            <a:ext cx="8373116" cy="8496353"/>
          </a:xfrm>
          <a:prstGeom prst="rect">
            <a:avLst/>
          </a:prstGeom>
          <a:noFill/>
          <a:ln>
            <a:solidFill>
              <a:srgbClr val="7069A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Clr>
                <a:schemeClr val="bg1"/>
              </a:buClr>
              <a:buFont typeface="Arial"/>
              <a:buNone/>
            </a:pPr>
            <a:r>
              <a:rPr lang="en-AU" sz="2400" dirty="0">
                <a:solidFill>
                  <a:schemeClr val="bg1"/>
                </a:solidFill>
              </a:rPr>
              <a:t>Power Control: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Buck Converter (Switching Regulator)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r>
              <a:rPr lang="en-AU" sz="2400" dirty="0">
                <a:solidFill>
                  <a:schemeClr val="bg1"/>
                </a:solidFill>
              </a:rPr>
              <a:t>Linear Regulator (Built into many devices)</a:t>
            </a:r>
          </a:p>
          <a:p>
            <a:pPr marL="482600" indent="-457200">
              <a:buClr>
                <a:schemeClr val="bg1"/>
              </a:buClr>
              <a:buFont typeface="+mj-lt"/>
              <a:buAutoNum type="arabicPeriod"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D1F99-13CD-3C55-F8BB-C1CBD6BE7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919" y="1790648"/>
            <a:ext cx="8373116" cy="4211945"/>
          </a:xfrm>
          <a:ln>
            <a:solidFill>
              <a:srgbClr val="7069A0"/>
            </a:solidFill>
          </a:ln>
        </p:spPr>
        <p:txBody>
          <a:bodyPr>
            <a:normAutofit/>
          </a:bodyPr>
          <a:lstStyle/>
          <a:p>
            <a:pPr marL="25400" indent="0">
              <a:buClr>
                <a:schemeClr val="bg1"/>
              </a:buClr>
              <a:buNone/>
            </a:pPr>
            <a:r>
              <a:rPr lang="en-AU" sz="2400" dirty="0">
                <a:solidFill>
                  <a:schemeClr val="bg1"/>
                </a:solidFill>
              </a:rPr>
              <a:t>Board Power</a:t>
            </a: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Most sensors are 5V or 3.3V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Decent motors are 12V, but they can all take a really wide range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D4974-219A-07C1-7146-961E2BD687A9}"/>
              </a:ext>
            </a:extLst>
          </p:cNvPr>
          <p:cNvSpPr txBox="1"/>
          <p:nvPr/>
        </p:nvSpPr>
        <p:spPr>
          <a:xfrm>
            <a:off x="5191432" y="237579"/>
            <a:ext cx="7905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Delivery and Control Power (For Arduino and ESP32)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4B31E83-AA2E-7F23-B4F9-2BECAEDA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31983"/>
              </p:ext>
            </p:extLst>
          </p:nvPr>
        </p:nvGraphicFramePr>
        <p:xfrm>
          <a:off x="825909" y="2465848"/>
          <a:ext cx="7905135" cy="198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5045">
                  <a:extLst>
                    <a:ext uri="{9D8B030D-6E8A-4147-A177-3AD203B41FA5}">
                      <a16:colId xmlns:a16="http://schemas.microsoft.com/office/drawing/2014/main" val="2672767927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1079159501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228201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Arduino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ESP32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35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Input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7-5V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3.3-5V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6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Output Voltages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5V,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3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Logic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5-3.3V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3.3V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105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Max Current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40mA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/>
                        <a:t>40mA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439161"/>
                  </a:ext>
                </a:extLst>
              </a:tr>
            </a:tbl>
          </a:graphicData>
        </a:graphic>
      </p:graphicFrame>
      <p:pic>
        <p:nvPicPr>
          <p:cNvPr id="1026" name="Picture 2" descr="5A 75W Step Down Module DC-DC Adjustable Voltage Regulator Buck Converter Board - Picture 1 of 8">
            <a:extLst>
              <a:ext uri="{FF2B5EF4-FFF2-40B4-BE49-F238E27FC236}">
                <a16:creationId xmlns:a16="http://schemas.microsoft.com/office/drawing/2014/main" id="{F2EDFEE8-FCE6-F7D2-240B-1FAC4CA84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9" b="19755"/>
          <a:stretch/>
        </p:blipFill>
        <p:spPr bwMode="auto">
          <a:xfrm>
            <a:off x="9465453" y="2796935"/>
            <a:ext cx="4805375" cy="298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506B210-C182-5294-4EDE-D00A12E73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99002"/>
              </p:ext>
            </p:extLst>
          </p:nvPr>
        </p:nvGraphicFramePr>
        <p:xfrm>
          <a:off x="14413314" y="2796934"/>
          <a:ext cx="2925097" cy="298443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5097">
                  <a:extLst>
                    <a:ext uri="{9D8B030D-6E8A-4147-A177-3AD203B41FA5}">
                      <a16:colId xmlns:a16="http://schemas.microsoft.com/office/drawing/2014/main" val="2209209165"/>
                    </a:ext>
                  </a:extLst>
                </a:gridCol>
              </a:tblGrid>
              <a:tr h="1927445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Very efficient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Very wide input voltage range</a:t>
                      </a:r>
                    </a:p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Lots of 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3217"/>
                  </a:ext>
                </a:extLst>
              </a:tr>
              <a:tr h="1056986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Big by comparison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Slightly more pricey ($10)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8744"/>
                  </a:ext>
                </a:extLst>
              </a:tr>
            </a:tbl>
          </a:graphicData>
        </a:graphic>
      </p:graphicFrame>
      <p:pic>
        <p:nvPicPr>
          <p:cNvPr id="1028" name="Picture 4" descr="L298N Motor Driver Module Pinout, Datasheet, Features &amp; Specs">
            <a:extLst>
              <a:ext uri="{FF2B5EF4-FFF2-40B4-BE49-F238E27FC236}">
                <a16:creationId xmlns:a16="http://schemas.microsoft.com/office/drawing/2014/main" id="{E3BB95F9-3B7F-67EE-41A9-9C4A2864D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5" r="14490"/>
          <a:stretch/>
        </p:blipFill>
        <p:spPr bwMode="auto">
          <a:xfrm>
            <a:off x="9465453" y="6267238"/>
            <a:ext cx="4114800" cy="378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0A5F402-BAEE-E813-69C4-52912AF06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15353"/>
              </p:ext>
            </p:extLst>
          </p:nvPr>
        </p:nvGraphicFramePr>
        <p:xfrm>
          <a:off x="14175619" y="6849116"/>
          <a:ext cx="2925097" cy="26218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5097">
                  <a:extLst>
                    <a:ext uri="{9D8B030D-6E8A-4147-A177-3AD203B41FA5}">
                      <a16:colId xmlns:a16="http://schemas.microsoft.com/office/drawing/2014/main" val="2209209165"/>
                    </a:ext>
                  </a:extLst>
                </a:gridCol>
              </a:tblGrid>
              <a:tr h="1038788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00B05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00B050"/>
                          </a:solidFill>
                        </a:rPr>
                        <a:t>Cheap and generally found on other 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33217"/>
                  </a:ext>
                </a:extLst>
              </a:tr>
              <a:tr h="1583031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Inefficient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Can’t supply much current</a:t>
                      </a:r>
                    </a:p>
                    <a:p>
                      <a:pPr marL="285750" indent="-285750">
                        <a:buClr>
                          <a:srgbClr val="FF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AU" sz="1800" dirty="0">
                          <a:solidFill>
                            <a:srgbClr val="FF0000"/>
                          </a:solidFill>
                        </a:rPr>
                        <a:t>Has a fairly small input voltage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018744"/>
                  </a:ext>
                </a:extLst>
              </a:tr>
            </a:tbl>
          </a:graphicData>
        </a:graphic>
      </p:graphicFrame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EAED580-2D96-0933-214A-4752197BBCF8}"/>
              </a:ext>
            </a:extLst>
          </p:cNvPr>
          <p:cNvSpPr txBox="1">
            <a:spLocks/>
          </p:cNvSpPr>
          <p:nvPr/>
        </p:nvSpPr>
        <p:spPr>
          <a:xfrm>
            <a:off x="591916" y="6098208"/>
            <a:ext cx="8373117" cy="3951214"/>
          </a:xfrm>
          <a:prstGeom prst="rect">
            <a:avLst/>
          </a:prstGeom>
          <a:noFill/>
          <a:ln>
            <a:solidFill>
              <a:srgbClr val="7069A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Clr>
                <a:schemeClr val="bg1"/>
              </a:buClr>
              <a:buFont typeface="Arial"/>
              <a:buNone/>
            </a:pPr>
            <a:r>
              <a:rPr lang="en-AU" sz="2400" dirty="0">
                <a:solidFill>
                  <a:schemeClr val="bg1"/>
                </a:solidFill>
              </a:rPr>
              <a:t>Logic Converting (for ESP32)</a:t>
            </a:r>
          </a:p>
        </p:txBody>
      </p:sp>
      <p:pic>
        <p:nvPicPr>
          <p:cNvPr id="1030" name="Picture 6" descr="How to Level Shift 5V to 3.3V | Random Nerd Tutorials">
            <a:extLst>
              <a:ext uri="{FF2B5EF4-FFF2-40B4-BE49-F238E27FC236}">
                <a16:creationId xmlns:a16="http://schemas.microsoft.com/office/drawing/2014/main" id="{33A9881C-C323-9386-47C9-2C922A1D6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274" y="7440886"/>
            <a:ext cx="38862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arkFun Logic Level Converter - Bi-Directional (3.3V - 5V)">
            <a:extLst>
              <a:ext uri="{FF2B5EF4-FFF2-40B4-BE49-F238E27FC236}">
                <a16:creationId xmlns:a16="http://schemas.microsoft.com/office/drawing/2014/main" id="{75E39140-46D7-6B85-65E4-CF299910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840" y="7349315"/>
            <a:ext cx="2917351" cy="208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2AD32C-7146-8A2C-F0AB-504B7918E378}"/>
              </a:ext>
            </a:extLst>
          </p:cNvPr>
          <p:cNvSpPr txBox="1"/>
          <p:nvPr/>
        </p:nvSpPr>
        <p:spPr>
          <a:xfrm>
            <a:off x="5295364" y="6792906"/>
            <a:ext cx="352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Level Shifter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CAAA-97FE-4754-6F09-E32C09D01AC5}"/>
              </a:ext>
            </a:extLst>
          </p:cNvPr>
          <p:cNvSpPr txBox="1"/>
          <p:nvPr/>
        </p:nvSpPr>
        <p:spPr>
          <a:xfrm>
            <a:off x="892274" y="6966829"/>
            <a:ext cx="3520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Resistor Divider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64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57A3A-7276-60AB-3B89-F7541C09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8F9223-205F-C3FE-5CBC-CEE03509779C}"/>
              </a:ext>
            </a:extLst>
          </p:cNvPr>
          <p:cNvSpPr txBox="1"/>
          <p:nvPr/>
        </p:nvSpPr>
        <p:spPr>
          <a:xfrm>
            <a:off x="5191432" y="556905"/>
            <a:ext cx="7905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Hastily Drawn Control System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DURACELL COPPERTOP ALKALINE D BATTERY | ONET B2C Store">
            <a:extLst>
              <a:ext uri="{FF2B5EF4-FFF2-40B4-BE49-F238E27FC236}">
                <a16:creationId xmlns:a16="http://schemas.microsoft.com/office/drawing/2014/main" id="{4806148A-9985-6B53-A06D-3F31F99A5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3999" y="7683909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rduino Uno REV3 [A000066]: Computers: Amazon.com.au">
            <a:extLst>
              <a:ext uri="{FF2B5EF4-FFF2-40B4-BE49-F238E27FC236}">
                <a16:creationId xmlns:a16="http://schemas.microsoft.com/office/drawing/2014/main" id="{F246C91E-03C5-FB04-CE8C-E8A1EC8EF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79" r="13479"/>
          <a:stretch/>
        </p:blipFill>
        <p:spPr bwMode="auto">
          <a:xfrm>
            <a:off x="8063999" y="1856753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L298N Motor Driver Module Pinout, Datasheet, Features &amp; Specs">
            <a:extLst>
              <a:ext uri="{FF2B5EF4-FFF2-40B4-BE49-F238E27FC236}">
                <a16:creationId xmlns:a16="http://schemas.microsoft.com/office/drawing/2014/main" id="{40C6BA6D-6177-4191-A7F6-3A96B3E6C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4" r="17389"/>
          <a:stretch/>
        </p:blipFill>
        <p:spPr bwMode="auto">
          <a:xfrm>
            <a:off x="4726863" y="4715477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bby Gearmotor (125RPM, no wire) in Canada Robotix">
            <a:extLst>
              <a:ext uri="{FF2B5EF4-FFF2-40B4-BE49-F238E27FC236}">
                <a16:creationId xmlns:a16="http://schemas.microsoft.com/office/drawing/2014/main" id="{BFF505B1-C560-A64D-5E8E-42D600A32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160" y="4715477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R Infrared Obstacle Avoidance Sensor (2pcs) IR Transmitting and Receiving  Tube Photoelectric Switch 3-pin fit Arduino Smart Car Robot :  Amazon.com.au: Everything Else">
            <a:extLst>
              <a:ext uri="{FF2B5EF4-FFF2-40B4-BE49-F238E27FC236}">
                <a16:creationId xmlns:a16="http://schemas.microsoft.com/office/drawing/2014/main" id="{431465FC-4D99-6E8E-9CDA-5B76F0E4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" b="3727"/>
          <a:stretch/>
        </p:blipFill>
        <p:spPr bwMode="auto">
          <a:xfrm>
            <a:off x="13779603" y="1856753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ETU 2Pack 20KG RC Servo，Steering Servo, Waterproof Servo with Full Metal  Gear and 25T Servo Horn(270°) : Amazon.com.au: Toys &amp; Games">
            <a:extLst>
              <a:ext uri="{FF2B5EF4-FFF2-40B4-BE49-F238E27FC236}">
                <a16:creationId xmlns:a16="http://schemas.microsoft.com/office/drawing/2014/main" id="{95C470D6-6A3C-8DB2-C7F4-D44D3FA527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r="3915"/>
          <a:stretch/>
        </p:blipFill>
        <p:spPr bwMode="auto">
          <a:xfrm>
            <a:off x="13779603" y="7683909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5A 75W Step Down Module DC-DC Adjustable Voltage Regulator Buck Converter Board - Picture 1 of 8">
            <a:extLst>
              <a:ext uri="{FF2B5EF4-FFF2-40B4-BE49-F238E27FC236}">
                <a16:creationId xmlns:a16="http://schemas.microsoft.com/office/drawing/2014/main" id="{DBEEB74F-5AA0-3F64-DFBD-86322CEE93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7" t="18139" r="18947" b="19755"/>
          <a:stretch/>
        </p:blipFill>
        <p:spPr bwMode="auto">
          <a:xfrm>
            <a:off x="10936567" y="4715477"/>
            <a:ext cx="2160000" cy="2160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CF7577-5FD9-D755-E234-4B425A95AB1C}"/>
              </a:ext>
            </a:extLst>
          </p:cNvPr>
          <p:cNvCxnSpPr/>
          <p:nvPr/>
        </p:nvCxnSpPr>
        <p:spPr>
          <a:xfrm flipH="1" flipV="1">
            <a:off x="6710516" y="6875477"/>
            <a:ext cx="1353483" cy="117714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26FDEE-3510-FEF6-994F-57F561D084C4}"/>
              </a:ext>
            </a:extLst>
          </p:cNvPr>
          <p:cNvCxnSpPr>
            <a:cxnSpLocks/>
          </p:cNvCxnSpPr>
          <p:nvPr/>
        </p:nvCxnSpPr>
        <p:spPr>
          <a:xfrm flipV="1">
            <a:off x="10047652" y="6740013"/>
            <a:ext cx="1264361" cy="11651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635E5-6871-D895-2B26-E08B1D5ADAC8}"/>
              </a:ext>
            </a:extLst>
          </p:cNvPr>
          <p:cNvCxnSpPr>
            <a:cxnSpLocks/>
          </p:cNvCxnSpPr>
          <p:nvPr/>
        </p:nvCxnSpPr>
        <p:spPr>
          <a:xfrm>
            <a:off x="10354987" y="2936753"/>
            <a:ext cx="324302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82980-4C26-4FC6-01A0-EA6604285C0C}"/>
              </a:ext>
            </a:extLst>
          </p:cNvPr>
          <p:cNvCxnSpPr>
            <a:cxnSpLocks/>
          </p:cNvCxnSpPr>
          <p:nvPr/>
        </p:nvCxnSpPr>
        <p:spPr>
          <a:xfrm>
            <a:off x="12873984" y="6717890"/>
            <a:ext cx="1111498" cy="11651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11C5AD-A817-91A1-C0EE-AC10461E43E0}"/>
              </a:ext>
            </a:extLst>
          </p:cNvPr>
          <p:cNvCxnSpPr>
            <a:cxnSpLocks/>
          </p:cNvCxnSpPr>
          <p:nvPr/>
        </p:nvCxnSpPr>
        <p:spPr>
          <a:xfrm flipH="1" flipV="1">
            <a:off x="2993923" y="5795477"/>
            <a:ext cx="1642765" cy="100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A50E33-E808-49C9-5FA5-B2BBA850A853}"/>
              </a:ext>
            </a:extLst>
          </p:cNvPr>
          <p:cNvCxnSpPr/>
          <p:nvPr/>
        </p:nvCxnSpPr>
        <p:spPr>
          <a:xfrm flipH="1" flipV="1">
            <a:off x="9897852" y="3758731"/>
            <a:ext cx="1353483" cy="11771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DF7374-6D7F-4E13-647C-5F44487E3859}"/>
              </a:ext>
            </a:extLst>
          </p:cNvPr>
          <p:cNvSpPr txBox="1"/>
          <p:nvPr/>
        </p:nvSpPr>
        <p:spPr>
          <a:xfrm>
            <a:off x="636295" y="6953242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Motors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7C7F45-E4DF-8B32-0117-1D99350B9503}"/>
              </a:ext>
            </a:extLst>
          </p:cNvPr>
          <p:cNvSpPr txBox="1"/>
          <p:nvPr/>
        </p:nvSpPr>
        <p:spPr>
          <a:xfrm>
            <a:off x="4685998" y="6977285"/>
            <a:ext cx="2241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Motor</a:t>
            </a:r>
          </a:p>
          <a:p>
            <a:pPr algn="ctr"/>
            <a:r>
              <a:rPr lang="en-AU" sz="1800" dirty="0">
                <a:solidFill>
                  <a:schemeClr val="bg1"/>
                </a:solidFill>
              </a:rPr>
              <a:t>Driver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0B3774-3F42-89C8-F504-8B466E466B08}"/>
              </a:ext>
            </a:extLst>
          </p:cNvPr>
          <p:cNvSpPr txBox="1"/>
          <p:nvPr/>
        </p:nvSpPr>
        <p:spPr>
          <a:xfrm>
            <a:off x="6266392" y="2783989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39F816-2557-79A1-ED44-381A2BFC3018}"/>
              </a:ext>
            </a:extLst>
          </p:cNvPr>
          <p:cNvSpPr txBox="1"/>
          <p:nvPr/>
        </p:nvSpPr>
        <p:spPr>
          <a:xfrm>
            <a:off x="8023134" y="7183592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Main Power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9D99A-F6B7-3CFE-143B-AEA93A0BE8E4}"/>
              </a:ext>
            </a:extLst>
          </p:cNvPr>
          <p:cNvSpPr txBox="1"/>
          <p:nvPr/>
        </p:nvSpPr>
        <p:spPr>
          <a:xfrm>
            <a:off x="10895702" y="7009912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Power Regulator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839AEB-E99A-C976-B584-BA60970B3280}"/>
              </a:ext>
            </a:extLst>
          </p:cNvPr>
          <p:cNvSpPr txBox="1"/>
          <p:nvPr/>
        </p:nvSpPr>
        <p:spPr>
          <a:xfrm>
            <a:off x="15364416" y="8579243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Servos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3CE204-3345-D2D2-0930-A8426FC6F7F1}"/>
              </a:ext>
            </a:extLst>
          </p:cNvPr>
          <p:cNvSpPr txBox="1"/>
          <p:nvPr/>
        </p:nvSpPr>
        <p:spPr>
          <a:xfrm>
            <a:off x="15364416" y="2752087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39C15D-899B-55EE-F80C-30047A11F51C}"/>
              </a:ext>
            </a:extLst>
          </p:cNvPr>
          <p:cNvSpPr txBox="1"/>
          <p:nvPr/>
        </p:nvSpPr>
        <p:spPr>
          <a:xfrm>
            <a:off x="9667574" y="7424836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12V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5EDF66-7A4F-6DBE-D000-6B57900FC6CE}"/>
              </a:ext>
            </a:extLst>
          </p:cNvPr>
          <p:cNvSpPr txBox="1"/>
          <p:nvPr/>
        </p:nvSpPr>
        <p:spPr>
          <a:xfrm>
            <a:off x="6221423" y="7666080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12V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414B03-4E30-C924-7396-F2DDE031742F}"/>
              </a:ext>
            </a:extLst>
          </p:cNvPr>
          <p:cNvSpPr txBox="1"/>
          <p:nvPr/>
        </p:nvSpPr>
        <p:spPr>
          <a:xfrm>
            <a:off x="2717083" y="5387263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12V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DB3DA-1996-DA68-0D19-5170FBCC5369}"/>
              </a:ext>
            </a:extLst>
          </p:cNvPr>
          <p:cNvSpPr txBox="1"/>
          <p:nvPr/>
        </p:nvSpPr>
        <p:spPr>
          <a:xfrm>
            <a:off x="12640604" y="7032708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025956-973F-F6EB-6EB0-7B2F438C3FBF}"/>
              </a:ext>
            </a:extLst>
          </p:cNvPr>
          <p:cNvSpPr txBox="1"/>
          <p:nvPr/>
        </p:nvSpPr>
        <p:spPr>
          <a:xfrm>
            <a:off x="9774837" y="4058409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5V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F9DCEE-42CA-03B8-99A5-0CA7BB6E0D4D}"/>
              </a:ext>
            </a:extLst>
          </p:cNvPr>
          <p:cNvSpPr txBox="1"/>
          <p:nvPr/>
        </p:nvSpPr>
        <p:spPr>
          <a:xfrm>
            <a:off x="10745467" y="3052525"/>
            <a:ext cx="224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800" dirty="0">
                <a:solidFill>
                  <a:srgbClr val="FF0000"/>
                </a:solidFill>
              </a:rPr>
              <a:t>5V/3.3V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A5103B-587C-2B88-0458-8015FE320B94}"/>
              </a:ext>
            </a:extLst>
          </p:cNvPr>
          <p:cNvCxnSpPr>
            <a:cxnSpLocks/>
          </p:cNvCxnSpPr>
          <p:nvPr/>
        </p:nvCxnSpPr>
        <p:spPr>
          <a:xfrm>
            <a:off x="2328069" y="3007777"/>
            <a:ext cx="77802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74D1473-8492-F263-3EF1-623E28332CC7}"/>
              </a:ext>
            </a:extLst>
          </p:cNvPr>
          <p:cNvSpPr txBox="1"/>
          <p:nvPr/>
        </p:nvSpPr>
        <p:spPr>
          <a:xfrm>
            <a:off x="1125995" y="2823111"/>
            <a:ext cx="120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Power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FD916F-2202-3B22-6E36-D79B2BC91097}"/>
              </a:ext>
            </a:extLst>
          </p:cNvPr>
          <p:cNvCxnSpPr>
            <a:cxnSpLocks/>
          </p:cNvCxnSpPr>
          <p:nvPr/>
        </p:nvCxnSpPr>
        <p:spPr>
          <a:xfrm>
            <a:off x="2328069" y="2528322"/>
            <a:ext cx="778027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863E70A-114C-190A-B2E4-5F66410F7478}"/>
              </a:ext>
            </a:extLst>
          </p:cNvPr>
          <p:cNvSpPr txBox="1"/>
          <p:nvPr/>
        </p:nvSpPr>
        <p:spPr>
          <a:xfrm>
            <a:off x="1125995" y="2343656"/>
            <a:ext cx="120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dirty="0">
                <a:solidFill>
                  <a:schemeClr val="bg1"/>
                </a:solidFill>
              </a:rPr>
              <a:t>Signal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D4F378-5935-6071-42D0-E5F6C6565DAE}"/>
              </a:ext>
            </a:extLst>
          </p:cNvPr>
          <p:cNvCxnSpPr/>
          <p:nvPr/>
        </p:nvCxnSpPr>
        <p:spPr>
          <a:xfrm>
            <a:off x="10354987" y="2528322"/>
            <a:ext cx="3243026" cy="0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6EDE09-A1DD-C0D7-C750-E6ADEB485815}"/>
              </a:ext>
            </a:extLst>
          </p:cNvPr>
          <p:cNvCxnSpPr>
            <a:cxnSpLocks/>
          </p:cNvCxnSpPr>
          <p:nvPr/>
        </p:nvCxnSpPr>
        <p:spPr>
          <a:xfrm flipH="1">
            <a:off x="6610436" y="3598606"/>
            <a:ext cx="1453563" cy="130428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3EF10F9E-E30F-72FD-1175-F192A51DF61A}"/>
              </a:ext>
            </a:extLst>
          </p:cNvPr>
          <p:cNvSpPr/>
          <p:nvPr/>
        </p:nvSpPr>
        <p:spPr>
          <a:xfrm>
            <a:off x="6124864" y="3345184"/>
            <a:ext cx="8640000" cy="8640000"/>
          </a:xfrm>
          <a:prstGeom prst="arc">
            <a:avLst>
              <a:gd name="adj1" fmla="val 16260425"/>
              <a:gd name="adj2" fmla="val 21479674"/>
            </a:avLst>
          </a:prstGeom>
          <a:ln w="5715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53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AD4101-B3B6-ED16-711C-F2F01097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0772D-508E-0F39-7B43-C2E2C746B306}"/>
              </a:ext>
            </a:extLst>
          </p:cNvPr>
          <p:cNvSpPr txBox="1"/>
          <p:nvPr/>
        </p:nvSpPr>
        <p:spPr>
          <a:xfrm>
            <a:off x="5191432" y="556905"/>
            <a:ext cx="790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to buy stuff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CFE8-5992-4B8E-782F-100DBB374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422" y="1495680"/>
            <a:ext cx="5277939" cy="6483197"/>
          </a:xfrm>
          <a:ln>
            <a:solidFill>
              <a:srgbClr val="7069A0"/>
            </a:solidFill>
          </a:ln>
        </p:spPr>
        <p:txBody>
          <a:bodyPr>
            <a:normAutofit/>
          </a:bodyPr>
          <a:lstStyle/>
          <a:p>
            <a:pPr marL="25400" indent="0">
              <a:buClr>
                <a:schemeClr val="bg1"/>
              </a:buClr>
              <a:buNone/>
            </a:pPr>
            <a:r>
              <a:rPr lang="en-AU" sz="2400" dirty="0" err="1">
                <a:solidFill>
                  <a:schemeClr val="bg1"/>
                </a:solidFill>
              </a:rPr>
              <a:t>Aliexpress</a:t>
            </a:r>
            <a:r>
              <a:rPr lang="en-AU" sz="2400" dirty="0">
                <a:solidFill>
                  <a:schemeClr val="bg1"/>
                </a:solidFill>
              </a:rPr>
              <a:t> (20 – 40 days)</a:t>
            </a: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Only look for ones with many items sold and good star rating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Takes ages to arrive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Very cheap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Don’t buy batteries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3335C53-1A48-F6B9-AB65-C71DF73C3BAA}"/>
              </a:ext>
            </a:extLst>
          </p:cNvPr>
          <p:cNvSpPr txBox="1">
            <a:spLocks/>
          </p:cNvSpPr>
          <p:nvPr/>
        </p:nvSpPr>
        <p:spPr>
          <a:xfrm>
            <a:off x="6505029" y="1495680"/>
            <a:ext cx="5277939" cy="6483198"/>
          </a:xfrm>
          <a:prstGeom prst="rect">
            <a:avLst/>
          </a:prstGeom>
          <a:noFill/>
          <a:ln>
            <a:solidFill>
              <a:srgbClr val="7069A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Clr>
                <a:schemeClr val="bg1"/>
              </a:buClr>
              <a:buFont typeface="Arial"/>
              <a:buNone/>
            </a:pPr>
            <a:r>
              <a:rPr lang="en-AU" sz="2400" dirty="0" err="1">
                <a:solidFill>
                  <a:schemeClr val="bg1"/>
                </a:solidFill>
              </a:rPr>
              <a:t>Ebay</a:t>
            </a:r>
            <a:r>
              <a:rPr lang="en-AU" sz="2400" dirty="0">
                <a:solidFill>
                  <a:schemeClr val="bg1"/>
                </a:solidFill>
              </a:rPr>
              <a:t> (4-8 days)</a:t>
            </a: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Make sure to buy within Australia only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Approximately 1 week delivery</a:t>
            </a:r>
          </a:p>
          <a:p>
            <a:pPr>
              <a:buClr>
                <a:schemeClr val="bg1"/>
              </a:buClr>
            </a:pP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F7A0B5-7109-5C5A-4A86-241380384387}"/>
              </a:ext>
            </a:extLst>
          </p:cNvPr>
          <p:cNvSpPr txBox="1">
            <a:spLocks/>
          </p:cNvSpPr>
          <p:nvPr/>
        </p:nvSpPr>
        <p:spPr>
          <a:xfrm>
            <a:off x="12447639" y="1495680"/>
            <a:ext cx="5277939" cy="6483197"/>
          </a:xfrm>
          <a:prstGeom prst="rect">
            <a:avLst/>
          </a:prstGeom>
          <a:noFill/>
          <a:ln>
            <a:solidFill>
              <a:srgbClr val="7069A0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Clr>
                <a:schemeClr val="bg1"/>
              </a:buClr>
              <a:buFont typeface="Arial"/>
              <a:buNone/>
            </a:pPr>
            <a:r>
              <a:rPr lang="en-AU" sz="2400" dirty="0" err="1">
                <a:solidFill>
                  <a:schemeClr val="bg1"/>
                </a:solidFill>
              </a:rPr>
              <a:t>Jaycar</a:t>
            </a:r>
            <a:r>
              <a:rPr lang="en-AU" sz="2400" dirty="0">
                <a:solidFill>
                  <a:schemeClr val="bg1"/>
                </a:solidFill>
              </a:rPr>
              <a:t> (Instant – 2 days)</a:t>
            </a: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 marL="25400" indent="0">
              <a:buClr>
                <a:schemeClr val="bg1"/>
              </a:buClr>
              <a:buFont typeface="Arial"/>
              <a:buNone/>
            </a:pPr>
            <a:endParaRPr lang="en-AU" sz="2400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Has actual stores in Brisbane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Quite expensive and not much stuff</a:t>
            </a:r>
          </a:p>
          <a:p>
            <a:pPr>
              <a:buClr>
                <a:schemeClr val="bg1"/>
              </a:buClr>
            </a:pPr>
            <a:r>
              <a:rPr lang="en-AU" sz="2400" dirty="0">
                <a:solidFill>
                  <a:schemeClr val="bg1"/>
                </a:solidFill>
              </a:rPr>
              <a:t>Very handy for instant gear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63758-B8F3-141B-E687-F10B87D9C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9" y="2163822"/>
            <a:ext cx="4419983" cy="2979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DA96FD-56BA-8960-6000-A562A7C0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106" y="2050111"/>
            <a:ext cx="4681139" cy="21891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34A5BD-8D0B-C535-7947-9497DABE0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7565" y="2163822"/>
            <a:ext cx="4458086" cy="415326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6CB78C1-7F5C-2830-8C9B-EF7AF775B762}"/>
              </a:ext>
            </a:extLst>
          </p:cNvPr>
          <p:cNvSpPr txBox="1">
            <a:spLocks/>
          </p:cNvSpPr>
          <p:nvPr/>
        </p:nvSpPr>
        <p:spPr>
          <a:xfrm>
            <a:off x="562420" y="8347586"/>
            <a:ext cx="15542819" cy="160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400" indent="0">
              <a:buClr>
                <a:schemeClr val="bg1"/>
              </a:buClr>
              <a:buFont typeface="Arial"/>
              <a:buNone/>
            </a:pPr>
            <a:r>
              <a:rPr lang="en-AU" sz="2400" dirty="0">
                <a:solidFill>
                  <a:schemeClr val="bg1"/>
                </a:solidFill>
              </a:rPr>
              <a:t>Other great places include ‘Bolt and Nut’, ‘Core Electronics’, ‘Phaser FPV’, </a:t>
            </a:r>
          </a:p>
          <a:p>
            <a:pPr>
              <a:buClr>
                <a:schemeClr val="bg1"/>
              </a:buClr>
            </a:pP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1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534</Words>
  <Application>Microsoft Office PowerPoint</Application>
  <PresentationFormat>Custom</PresentationFormat>
  <Paragraphs>163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DM Sans</vt:lpstr>
      <vt:lpstr>Office Theme</vt:lpstr>
      <vt:lpstr>PowerPoint Presentation</vt:lpstr>
      <vt:lpstr>Sign Up Now! </vt:lpstr>
      <vt:lpstr>PowerPoint Presentation</vt:lpstr>
      <vt:lpstr>PowerPoint Presentation</vt:lpstr>
      <vt:lpstr>Let’s Get Ready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Binara Wasala</dc:creator>
  <cp:lastModifiedBy>Binara Wasala</cp:lastModifiedBy>
  <cp:revision>20</cp:revision>
  <dcterms:created xsi:type="dcterms:W3CDTF">2006-08-16T00:00:00Z</dcterms:created>
  <dcterms:modified xsi:type="dcterms:W3CDTF">2024-03-09T01:33:53Z</dcterms:modified>
</cp:coreProperties>
</file>