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6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Slab-bold.fntdata"/><Relationship Id="rId14" Type="http://schemas.openxmlformats.org/officeDocument/2006/relationships/slide" Target="slides/slide10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2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recommend getting the portable Putty without install.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recommend getting the portable Putty without install.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grade your assignments based on running on the ARM server. They must compile and run on this server when you are handing them in.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Arm.cpsc.ucalgary.ca actually takes you to one of three servers to for load balancing. So therefore they must run 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csa1</a:t>
            </a:r>
            <a:r>
              <a:rPr lang="en">
                <a:solidFill>
                  <a:schemeClr val="dk1"/>
                </a:solidFill>
              </a:rPr>
              <a:t>.cpsc.ucalgary.ca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csa2</a:t>
            </a:r>
            <a:r>
              <a:rPr lang="en">
                <a:solidFill>
                  <a:schemeClr val="dk1"/>
                </a:solidFill>
              </a:rPr>
              <a:t>.cpsc.ucalgary.ca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csa3.cpsc.ucalgary.ca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Bitvise comes with an SFTP client to upload files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print stuff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with ‘gcc hello.c -o hello’, makes output file ‘hello’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with ‘./hello’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reference for more details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Kinda like Scanner from Java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from Slides Carnival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early, I will try to get back to you.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utty.org/" TargetMode="External"/><Relationship Id="rId4" Type="http://schemas.openxmlformats.org/officeDocument/2006/relationships/hyperlink" Target="https://www.bitvise.com/ssh-client-download" TargetMode="External"/><Relationship Id="rId5" Type="http://schemas.openxmlformats.org/officeDocument/2006/relationships/hyperlink" Target="http://www.howtogeek.com/249966/how-to-install-and-use-the-linux-bash-shell-on-windows-10/" TargetMode="External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ucalgary.ca/cpsc/tech/services/computing_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rm.cpsc.ucalgary.c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mailto:kta@ucalgary.ca" TargetMode="External"/><Relationship Id="rId5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utorialspoint.com/c_standard_library/c_function_printf.ht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utorialspoint.com/c_standard_library/c_function_printf.ht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tutorialspoint.com/c_standard_librar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8.jpg"/><Relationship Id="rId5" Type="http://schemas.openxmlformats.org/officeDocument/2006/relationships/image" Target="../media/image19.jpg"/><Relationship Id="rId6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utorialspoint.com/c_standard_library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kta@ucalgary.ca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o.gl/Fnzp4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CSPC 355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1700175" y="3296623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Hello World in C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SSH Clients</a:t>
            </a:r>
            <a:endParaRPr sz="3600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Linux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‘ssh’ command on the terminal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Windows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Putty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Bitvise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Windows 10 Bash Shell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Mac OS X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‘ssh’ command on the terminal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25" y="4514225"/>
            <a:ext cx="1783125" cy="17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SSH </a:t>
            </a:r>
            <a:endParaRPr sz="36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Demo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25" y="4514225"/>
            <a:ext cx="1783125" cy="17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Servers</a:t>
            </a:r>
            <a:endParaRPr sz="3600"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School servers: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u="sng"/>
              <a:t>arm.cpsc.ucalgary.ca</a:t>
            </a:r>
            <a:endParaRPr b="1" u="sng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Assignments must compile/run on the ARM servers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csa1, csa2, csa3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More school servers: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http://www.ucalgary.ca/cpsc/tech/services/computing_resources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Files Remotely</a:t>
            </a:r>
            <a:endParaRPr/>
          </a:p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‘vim’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Terminal File Editors</a:t>
            </a:r>
            <a:endParaRPr sz="3600"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Limited to what is installed on the remote machine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CPSC UCalgary’s Servers have: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Nano</a:t>
            </a:r>
            <a:endParaRPr b="1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Vim</a:t>
            </a:r>
            <a:endParaRPr b="1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Emacs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Vim</a:t>
            </a:r>
            <a:endParaRPr sz="3600"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vim hello.c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Demo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2763613"/>
            <a:ext cx="64293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Vim</a:t>
            </a:r>
            <a:endParaRPr sz="3600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Access menu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Type ‘:’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Once in the menu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Type ‘write’ to save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Type ‘quit’ to exit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Editing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Press ‘i’ to begin inserting text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Press ESC to stop editing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Nano</a:t>
            </a:r>
            <a:endParaRPr sz="36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nano hello.c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24" y="2439475"/>
            <a:ext cx="6711950" cy="4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But SSH is so Annoying! 😡</a:t>
            </a:r>
            <a:endParaRPr sz="3600"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Alternatively, </a:t>
            </a:r>
            <a:r>
              <a:rPr lang="en"/>
              <a:t>write to a file</a:t>
            </a:r>
            <a:r>
              <a:rPr lang="en"/>
              <a:t> and upload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Must update the file when compiling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Remember, assignments must compile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arm.cpsc.ucalgary.ca</a:t>
            </a:r>
            <a:r>
              <a:rPr lang="en"/>
              <a:t> servers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244725" y="1007925"/>
            <a:ext cx="2934000" cy="2934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Kevin Ta</a:t>
            </a:r>
            <a:endParaRPr b="1" sz="3600"/>
          </a:p>
        </p:txBody>
      </p: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M.Sc in 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Human Computer Interaction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Email:</a:t>
            </a:r>
            <a:endParaRPr sz="2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kta@ucalgary.ca</a:t>
            </a:r>
            <a:endParaRPr sz="2600"/>
          </a:p>
        </p:txBody>
      </p:sp>
      <p:pic>
        <p:nvPicPr>
          <p:cNvPr descr="20160229_210227.jpg" id="71" name="Shape 71"/>
          <p:cNvPicPr preferRelativeResize="0"/>
          <p:nvPr/>
        </p:nvPicPr>
        <p:blipFill rotWithShape="1">
          <a:blip r:embed="rId5">
            <a:alphaModFix/>
          </a:blip>
          <a:srcRect b="15003" l="0" r="11386" t="5232"/>
          <a:stretch/>
        </p:blipFill>
        <p:spPr>
          <a:xfrm>
            <a:off x="5411624" y="1174821"/>
            <a:ext cx="2600400" cy="2600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2" name="Shape 72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World</a:t>
            </a:r>
            <a:endParaRPr sz="3600"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See page 7 of K&amp;R Textbook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Source code modified (next slide)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Add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return 0;</a:t>
            </a:r>
            <a:r>
              <a:rPr lang="en"/>
              <a:t> to compile for gcc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World</a:t>
            </a:r>
            <a:endParaRPr sz="3600"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Demo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Compiling with gcc</a:t>
            </a:r>
            <a:endParaRPr sz="3600"/>
          </a:p>
        </p:txBody>
      </p:sp>
      <p:sp>
        <p:nvSpPr>
          <p:cNvPr id="277" name="Shape 277"/>
          <p:cNvSpPr/>
          <p:nvPr/>
        </p:nvSpPr>
        <p:spPr>
          <a:xfrm>
            <a:off x="786150" y="1525800"/>
            <a:ext cx="7571700" cy="3806400"/>
          </a:xfrm>
          <a:prstGeom prst="roundRect">
            <a:avLst>
              <a:gd fmla="val 824" name="adj"/>
            </a:avLst>
          </a:prstGeom>
          <a:solidFill>
            <a:srgbClr val="000000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[kta@csa1 Tutorial 1]$ ls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hello.c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[kta@csa1 Tutorial 1]$ </a:t>
            </a: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gcc hello.c -o hello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[kta@csa1 Tutorial 1]$ </a:t>
            </a: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./hello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 added to 5.655550 is 10.655550</a:t>
            </a:r>
            <a:br>
              <a:rPr lang="en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Formatting the result is =10.66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[kta@csa1 Tutorial 1]$</a:t>
            </a:r>
            <a:br>
              <a:rPr lang="en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printf()</a:t>
            </a:r>
            <a:endParaRPr sz="3600"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Print format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printf(</a:t>
            </a:r>
            <a:r>
              <a:rPr i="1" lang="en"/>
              <a:t>string</a:t>
            </a:r>
            <a:r>
              <a:rPr lang="en"/>
              <a:t>, </a:t>
            </a:r>
            <a:r>
              <a:rPr i="1" lang="en"/>
              <a:t>args…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i="1" lang="en"/>
              <a:t>String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 to print with format characters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i="1" lang="en"/>
              <a:t>Args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Arguments for formatting, optional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 u="sng">
                <a:solidFill>
                  <a:schemeClr val="hlink"/>
                </a:solidFill>
                <a:hlinkClick r:id="rId3"/>
              </a:rPr>
              <a:t>See reference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printf() Formatting Examples</a:t>
            </a:r>
            <a:endParaRPr sz="3600"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Print 2 decimal points (rounded)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" sz="1800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"%1.2f</a:t>
            </a:r>
            <a:r>
              <a:rPr lang="en" sz="1800">
                <a:solidFill>
                  <a:srgbClr val="DDF2A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387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12.666666f</a:t>
            </a: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Prints: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12.67</a:t>
            </a:r>
            <a:r>
              <a:rPr lang="en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Print as hex</a:t>
            </a:r>
            <a:endParaRPr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" sz="1800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"%x</a:t>
            </a:r>
            <a:r>
              <a:rPr lang="en" sz="1800">
                <a:solidFill>
                  <a:srgbClr val="DDF2A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800">
                <a:solidFill>
                  <a:srgbClr val="65B04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387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9005</a:t>
            </a:r>
            <a:r>
              <a:rPr lang="en" sz="1800">
                <a:solidFill>
                  <a:srgbClr val="F8F8F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Prints: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232d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 u="sng">
                <a:solidFill>
                  <a:schemeClr val="hlink"/>
                </a:solidFill>
                <a:hlinkClick r:id="rId3"/>
              </a:rPr>
              <a:t>See reference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printf()</a:t>
            </a:r>
            <a:endParaRPr sz="3600"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4.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I/O</a:t>
            </a:r>
            <a:endParaRPr/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input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World: Forever</a:t>
            </a:r>
            <a:endParaRPr sz="3600"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Let’s modify our program to accept input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What it should do: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“./hello”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Prompts the user for a number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When the user hits enter,  the program prints “Hello world” 7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Bonus: if less than zero, loop forever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World: Forever</a:t>
            </a:r>
            <a:endParaRPr sz="3600"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Demo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scanf()</a:t>
            </a:r>
            <a:endParaRPr sz="3600"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Takes input from the command line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scanf(</a:t>
            </a:r>
            <a:r>
              <a:rPr i="1" lang="en"/>
              <a:t>format, &amp;args...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i="1" lang="en"/>
              <a:t>Format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Format of the input you want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i="1" lang="en"/>
              <a:t>&amp;args</a:t>
            </a:r>
            <a:endParaRPr i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Variable to store as a </a:t>
            </a:r>
            <a:r>
              <a:rPr b="1" lang="en"/>
              <a:t>pointer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 u="sng">
                <a:solidFill>
                  <a:schemeClr val="hlink"/>
                </a:solidFill>
                <a:hlinkClick r:id="rId3"/>
              </a:rPr>
              <a:t>See 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make stuff</a:t>
            </a:r>
            <a:endParaRPr sz="3600"/>
          </a:p>
        </p:txBody>
      </p:sp>
      <p:grpSp>
        <p:nvGrpSpPr>
          <p:cNvPr id="80" name="Shape 80"/>
          <p:cNvGrpSpPr/>
          <p:nvPr/>
        </p:nvGrpSpPr>
        <p:grpSpPr>
          <a:xfrm>
            <a:off x="689412" y="1622717"/>
            <a:ext cx="3407026" cy="3407026"/>
            <a:chOff x="4681425" y="2224446"/>
            <a:chExt cx="2712600" cy="2712600"/>
          </a:xfrm>
        </p:grpSpPr>
        <p:sp>
          <p:nvSpPr>
            <p:cNvPr id="81" name="Shape 81"/>
            <p:cNvSpPr/>
            <p:nvPr/>
          </p:nvSpPr>
          <p:spPr>
            <a:xfrm>
              <a:off x="4681425" y="2224446"/>
              <a:ext cx="2712600" cy="27126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DSC01861.JPG" id="82" name="Shape 82"/>
            <p:cNvPicPr preferRelativeResize="0"/>
            <p:nvPr/>
          </p:nvPicPr>
          <p:blipFill rotWithShape="1">
            <a:blip r:embed="rId3">
              <a:alphaModFix/>
            </a:blip>
            <a:srcRect b="0" l="21893" r="21898" t="0"/>
            <a:stretch/>
          </p:blipFill>
          <p:spPr>
            <a:xfrm>
              <a:off x="4871325" y="2414354"/>
              <a:ext cx="2332800" cy="23328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83" name="Shape 83"/>
          <p:cNvGrpSpPr/>
          <p:nvPr/>
        </p:nvGrpSpPr>
        <p:grpSpPr>
          <a:xfrm>
            <a:off x="4738350" y="1265150"/>
            <a:ext cx="2084400" cy="2084400"/>
            <a:chOff x="4738350" y="1265150"/>
            <a:chExt cx="2084400" cy="2084400"/>
          </a:xfrm>
        </p:grpSpPr>
        <p:sp>
          <p:nvSpPr>
            <p:cNvPr id="84" name="Shape 84"/>
            <p:cNvSpPr/>
            <p:nvPr/>
          </p:nvSpPr>
          <p:spPr>
            <a:xfrm>
              <a:off x="4738350" y="1265150"/>
              <a:ext cx="2084400" cy="20844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" name="Shape 85"/>
            <p:cNvPicPr preferRelativeResize="0"/>
            <p:nvPr/>
          </p:nvPicPr>
          <p:blipFill rotWithShape="1">
            <a:blip r:embed="rId4">
              <a:alphaModFix/>
            </a:blip>
            <a:srcRect b="30291" l="7472" r="12527" t="24732"/>
            <a:stretch/>
          </p:blipFill>
          <p:spPr>
            <a:xfrm>
              <a:off x="4884270" y="1411077"/>
              <a:ext cx="1792500" cy="17925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86" name="Shape 86"/>
          <p:cNvGrpSpPr/>
          <p:nvPr/>
        </p:nvGrpSpPr>
        <p:grpSpPr>
          <a:xfrm>
            <a:off x="3908697" y="4067419"/>
            <a:ext cx="2416655" cy="2416655"/>
            <a:chOff x="6099547" y="3781969"/>
            <a:chExt cx="2416655" cy="2416655"/>
          </a:xfrm>
        </p:grpSpPr>
        <p:sp>
          <p:nvSpPr>
            <p:cNvPr id="87" name="Shape 87"/>
            <p:cNvSpPr/>
            <p:nvPr/>
          </p:nvSpPr>
          <p:spPr>
            <a:xfrm>
              <a:off x="6099547" y="3781969"/>
              <a:ext cx="2416655" cy="2416655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20160404_122556.jpg" id="88" name="Shape 88"/>
            <p:cNvPicPr preferRelativeResize="0"/>
            <p:nvPr/>
          </p:nvPicPr>
          <p:blipFill rotWithShape="1">
            <a:blip r:embed="rId5">
              <a:alphaModFix/>
            </a:blip>
            <a:srcRect b="0" l="11649" r="32101" t="0"/>
            <a:stretch/>
          </p:blipFill>
          <p:spPr>
            <a:xfrm>
              <a:off x="6268729" y="3951157"/>
              <a:ext cx="2078400" cy="20784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89" name="Shape 89"/>
          <p:cNvGrpSpPr/>
          <p:nvPr/>
        </p:nvGrpSpPr>
        <p:grpSpPr>
          <a:xfrm>
            <a:off x="6822750" y="3525350"/>
            <a:ext cx="2084400" cy="2084400"/>
            <a:chOff x="3355625" y="4528225"/>
            <a:chExt cx="2084400" cy="2084400"/>
          </a:xfrm>
        </p:grpSpPr>
        <p:sp>
          <p:nvSpPr>
            <p:cNvPr id="90" name="Shape 90"/>
            <p:cNvSpPr/>
            <p:nvPr/>
          </p:nvSpPr>
          <p:spPr>
            <a:xfrm>
              <a:off x="3355625" y="4528225"/>
              <a:ext cx="2084400" cy="20844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pture.PNG" id="91" name="Shape 91"/>
            <p:cNvPicPr preferRelativeResize="0"/>
            <p:nvPr/>
          </p:nvPicPr>
          <p:blipFill rotWithShape="1">
            <a:blip r:embed="rId6">
              <a:alphaModFix/>
            </a:blip>
            <a:srcRect b="15781" l="-1565" r="69806" t="31080"/>
            <a:stretch/>
          </p:blipFill>
          <p:spPr>
            <a:xfrm>
              <a:off x="3501545" y="4674152"/>
              <a:ext cx="1792500" cy="17925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Additional Resources</a:t>
            </a:r>
            <a:endParaRPr sz="3600"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Standard Library Reference: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https://www.tutorialspoint.com/c_standard_library/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31" name="Shape 331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kta@ucalgary.ca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umblr_inline_nzcqfbUsxy1qijymb_540.jpg" id="334" name="Shape 334"/>
          <p:cNvPicPr preferRelativeResize="0"/>
          <p:nvPr/>
        </p:nvPicPr>
        <p:blipFill rotWithShape="1">
          <a:blip r:embed="rId4">
            <a:alphaModFix/>
          </a:blip>
          <a:srcRect b="14926" l="544" r="544" t="10883"/>
          <a:stretch/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Email Policy</a:t>
            </a:r>
            <a:endParaRPr sz="36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Within 24 hours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Include </a:t>
            </a:r>
            <a:r>
              <a:rPr b="1" lang="en"/>
              <a:t>[CPSC 355]</a:t>
            </a:r>
            <a:r>
              <a:rPr lang="en"/>
              <a:t> in subject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Ask early around assignment time</a:t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6228660" y="4440037"/>
            <a:ext cx="1769807" cy="1073716"/>
            <a:chOff x="564675" y="1700625"/>
            <a:chExt cx="465200" cy="314200"/>
          </a:xfrm>
        </p:grpSpPr>
        <p:sp>
          <p:nvSpPr>
            <p:cNvPr id="99" name="Shape 9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Office Hours</a:t>
            </a:r>
            <a:endParaRPr sz="36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By Appointment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Email me to make arrangements</a:t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6372681" y="4270912"/>
            <a:ext cx="1481765" cy="1411971"/>
            <a:chOff x="5973900" y="318475"/>
            <a:chExt cx="401900" cy="380575"/>
          </a:xfrm>
        </p:grpSpPr>
        <p:sp>
          <p:nvSpPr>
            <p:cNvPr id="109" name="Shape 109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Slides</a:t>
            </a:r>
            <a:endParaRPr sz="36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Tutorial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https://goo.gl/Fnzp4t</a:t>
            </a:r>
            <a:r>
              <a:rPr lang="en"/>
              <a:t>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Posted sometime after tutorial</a:t>
            </a: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6478166" y="4148220"/>
            <a:ext cx="1270720" cy="1657512"/>
            <a:chOff x="590250" y="244200"/>
            <a:chExt cx="407975" cy="532175"/>
          </a:xfrm>
        </p:grpSpPr>
        <p:sp>
          <p:nvSpPr>
            <p:cNvPr id="130" name="Shape 130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Covered Today</a:t>
            </a:r>
            <a:endParaRPr sz="36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Remote Access via SSH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Editing Files Remotely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Hello World in C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Command Line I/O</a:t>
            </a:r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305886" y="4256700"/>
            <a:ext cx="1615287" cy="1440564"/>
            <a:chOff x="3927500" y="301425"/>
            <a:chExt cx="461550" cy="411625"/>
          </a:xfrm>
        </p:grpSpPr>
        <p:sp>
          <p:nvSpPr>
            <p:cNvPr id="151" name="Shape 151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Access </a:t>
            </a:r>
            <a:br>
              <a:rPr lang="en"/>
            </a:br>
            <a:r>
              <a:rPr lang="en"/>
              <a:t>via SSH</a:t>
            </a:r>
            <a:endParaRPr/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Wizardry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Secure Shell (SSH)</a:t>
            </a:r>
            <a:endParaRPr sz="3600"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Lets you </a:t>
            </a:r>
            <a:r>
              <a:rPr lang="en"/>
              <a:t>use the terminal on other</a:t>
            </a:r>
            <a:r>
              <a:rPr lang="en"/>
              <a:t> computers and servers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</a:t>
            </a:r>
            <a:r>
              <a:rPr lang="en"/>
              <a:t>ogin using your CPSC login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Run commands and programs remotely</a:t>
            </a:r>
            <a:endParaRPr/>
          </a:p>
        </p:txBody>
      </p:sp>
      <p:grpSp>
        <p:nvGrpSpPr>
          <p:cNvPr id="190" name="Shape 190"/>
          <p:cNvGrpSpPr/>
          <p:nvPr/>
        </p:nvGrpSpPr>
        <p:grpSpPr>
          <a:xfrm>
            <a:off x="2759053" y="4866440"/>
            <a:ext cx="1345187" cy="1274219"/>
            <a:chOff x="2583100" y="2973775"/>
            <a:chExt cx="461550" cy="437200"/>
          </a:xfrm>
        </p:grpSpPr>
        <p:sp>
          <p:nvSpPr>
            <p:cNvPr id="191" name="Shape 191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285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285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cxnSp>
        <p:nvCxnSpPr>
          <p:cNvPr id="193" name="Shape 193"/>
          <p:cNvCxnSpPr/>
          <p:nvPr/>
        </p:nvCxnSpPr>
        <p:spPr>
          <a:xfrm flipH="1" rot="10800000">
            <a:off x="4092150" y="5503525"/>
            <a:ext cx="19482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/>
          <p:nvPr/>
        </p:nvSpPr>
        <p:spPr>
          <a:xfrm>
            <a:off x="5938600" y="4886550"/>
            <a:ext cx="2184570" cy="123401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76200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gears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88" y="5197725"/>
            <a:ext cx="760200" cy="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