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9144000"/>
  <p:notesSz cx="6858000" cy="9144000"/>
  <p:embeddedFontLst>
    <p:embeddedFont>
      <p:font typeface="Roboto Slab"/>
      <p:regular r:id="rId47"/>
      <p:bold r:id="rId48"/>
    </p:embeddedFont>
    <p:embeddedFont>
      <p:font typeface="Source Sans Pr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AB41D9F-708E-4BEA-96FE-9321F7D7B241}">
  <a:tblStyle styleId="{DAB41D9F-708E-4BEA-96FE-9321F7D7B241}"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Slab-bold.fntdata"/><Relationship Id="rId47" Type="http://schemas.openxmlformats.org/officeDocument/2006/relationships/font" Target="fonts/RobotoSlab-regular.fntdata"/><Relationship Id="rId49" Type="http://schemas.openxmlformats.org/officeDocument/2006/relationships/font" Target="fonts/SourceSansPr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SansPro-italic.fntdata"/><Relationship Id="rId50" Type="http://schemas.openxmlformats.org/officeDocument/2006/relationships/font" Target="fonts/SourceSansPro-bold.fntdata"/><Relationship Id="rId52" Type="http://schemas.openxmlformats.org/officeDocument/2006/relationships/font" Target="fonts/SourceSans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Mov is an alias for orr xd, xzr, xm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mvn is an alias for ORN xd, xzr, xm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Mov is an alias for OR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Slides from Slides Carnival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Start from zero, keep adding one, repeat until 16, or all four binary digits are 1’s. Then label each in binary up until 10, then start naming 10 and above with letters alphabetically. Write out this table in your exam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Shape 9"/>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0" name="Shape 10"/>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626322" y="1339872"/>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8104500" y="4963100"/>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8803950" y="5654657"/>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1738050" y="271322"/>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729213" y="6127438"/>
            <a:ext cx="253800" cy="2541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Shape 61"/>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62" name="Shape 62"/>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626322" y="1339872"/>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8104500" y="4963100"/>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8803950" y="5654657"/>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1738050" y="271322"/>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7729213" y="6127438"/>
            <a:ext cx="253800" cy="254100"/>
          </a:xfrm>
          <a:prstGeom prst="ellipse">
            <a:avLst/>
          </a:prstGeom>
          <a:noFill/>
          <a:ln cap="flat" cmpd="sng" w="19050">
            <a:solidFill>
              <a:srgbClr val="0091EA"/>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Shape 78"/>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79" name="Shape 79"/>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0" name="Shape 80"/>
        <p:cNvGrpSpPr/>
        <p:nvPr/>
      </p:nvGrpSpPr>
      <p:grpSpPr>
        <a:xfrm>
          <a:off x="0" y="0"/>
          <a:ext cx="0" cy="0"/>
          <a:chOff x="0" y="0"/>
          <a:chExt cx="0" cy="0"/>
        </a:xfrm>
      </p:grpSpPr>
      <p:pic>
        <p:nvPicPr>
          <p:cNvPr descr="connections-05.png" id="81" name="Shape 81"/>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82" name="Shape 82"/>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83" name="Shape 83"/>
          <p:cNvGrpSpPr/>
          <p:nvPr/>
        </p:nvGrpSpPr>
        <p:grpSpPr>
          <a:xfrm>
            <a:off x="3593400" y="1074285"/>
            <a:ext cx="1957200" cy="1093200"/>
            <a:chOff x="3593400" y="1760085"/>
            <a:chExt cx="1957200" cy="1093200"/>
          </a:xfrm>
        </p:grpSpPr>
        <p:sp>
          <p:nvSpPr>
            <p:cNvPr id="84" name="Shape 8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85" name="Shape 85"/>
            <p:cNvSpPr/>
            <p:nvPr/>
          </p:nvSpPr>
          <p:spPr>
            <a:xfrm>
              <a:off x="4025400" y="1760085"/>
              <a:ext cx="1093200" cy="1093200"/>
            </a:xfrm>
            <a:prstGeom prst="ellipse">
              <a:avLst/>
            </a:prstGeom>
            <a:noFill/>
            <a:ln cap="flat" cmpd="sng" w="9525">
              <a:solidFill>
                <a:srgbClr val="CFD8DC"/>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4190700" y="1925385"/>
              <a:ext cx="762600" cy="762600"/>
            </a:xfrm>
            <a:prstGeom prst="ellipse">
              <a:avLst/>
            </a:prstGeom>
            <a:noFill/>
            <a:ln cap="flat" cmpd="sng" w="19050">
              <a:solidFill>
                <a:srgbClr val="CFD8D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87" name="Shape 87"/>
          <p:cNvCxnSpPr>
            <a:endCxn id="85" idx="1"/>
          </p:cNvCxnSpPr>
          <p:nvPr/>
        </p:nvCxnSpPr>
        <p:spPr>
          <a:xfrm>
            <a:off x="3742095" y="871980"/>
            <a:ext cx="443400" cy="362400"/>
          </a:xfrm>
          <a:prstGeom prst="straightConnector1">
            <a:avLst/>
          </a:prstGeom>
          <a:noFill/>
          <a:ln cap="flat" cmpd="sng" w="9525">
            <a:solidFill>
              <a:srgbClr val="CFD8DC"/>
            </a:solidFill>
            <a:prstDash val="solid"/>
            <a:round/>
            <a:headEnd len="lg" w="lg" type="none"/>
            <a:tailEnd len="lg" w="lg" type="none"/>
          </a:ln>
        </p:spPr>
      </p:cxnSp>
      <p:cxnSp>
        <p:nvCxnSpPr>
          <p:cNvPr id="88" name="Shape 88"/>
          <p:cNvCxnSpPr/>
          <p:nvPr/>
        </p:nvCxnSpPr>
        <p:spPr>
          <a:xfrm rot="10800000">
            <a:off x="4114800" y="269685"/>
            <a:ext cx="457200" cy="804600"/>
          </a:xfrm>
          <a:prstGeom prst="straightConnector1">
            <a:avLst/>
          </a:prstGeom>
          <a:noFill/>
          <a:ln cap="flat" cmpd="sng" w="9525">
            <a:solidFill>
              <a:srgbClr val="CFD8DC"/>
            </a:solidFill>
            <a:prstDash val="solid"/>
            <a:round/>
            <a:headEnd len="lg" w="lg" type="none"/>
            <a:tailEnd len="lg" w="lg" type="none"/>
          </a:ln>
        </p:spPr>
      </p:cxnSp>
      <p:cxnSp>
        <p:nvCxnSpPr>
          <p:cNvPr id="89" name="Shape 89"/>
          <p:cNvCxnSpPr/>
          <p:nvPr/>
        </p:nvCxnSpPr>
        <p:spPr>
          <a:xfrm flipH="1" rot="10800000">
            <a:off x="4749075" y="753125"/>
            <a:ext cx="95100" cy="348900"/>
          </a:xfrm>
          <a:prstGeom prst="straightConnector1">
            <a:avLst/>
          </a:prstGeom>
          <a:noFill/>
          <a:ln cap="flat" cmpd="sng" w="9525">
            <a:solidFill>
              <a:srgbClr val="CFD8DC"/>
            </a:solidFill>
            <a:prstDash val="solid"/>
            <a:round/>
            <a:headEnd len="lg" w="lg" type="none"/>
            <a:tailEnd len="lg" w="lg"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0" name="Shape 90"/>
        <p:cNvGrpSpPr/>
        <p:nvPr/>
      </p:nvGrpSpPr>
      <p:grpSpPr>
        <a:xfrm>
          <a:off x="0" y="0"/>
          <a:ext cx="0" cy="0"/>
          <a:chOff x="0" y="0"/>
          <a:chExt cx="0" cy="0"/>
        </a:xfrm>
      </p:grpSpPr>
      <p:sp>
        <p:nvSpPr>
          <p:cNvPr id="91" name="Shape 91"/>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2" name="Shape 92"/>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93" name="Shape 93"/>
        <p:cNvGrpSpPr/>
        <p:nvPr/>
      </p:nvGrpSpPr>
      <p:grpSpPr>
        <a:xfrm>
          <a:off x="0" y="0"/>
          <a:ext cx="0" cy="0"/>
          <a:chOff x="0" y="0"/>
          <a:chExt cx="0" cy="0"/>
        </a:xfrm>
      </p:grpSpPr>
      <p:sp>
        <p:nvSpPr>
          <p:cNvPr id="94" name="Shape 94"/>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5" name="Shape 95"/>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6" name="Shape 96"/>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7" name="Shape 97"/>
        <p:cNvGrpSpPr/>
        <p:nvPr/>
      </p:nvGrpSpPr>
      <p:grpSpPr>
        <a:xfrm>
          <a:off x="0" y="0"/>
          <a:ext cx="0" cy="0"/>
          <a:chOff x="0" y="0"/>
          <a:chExt cx="0" cy="0"/>
        </a:xfrm>
      </p:grpSpPr>
      <p:sp>
        <p:nvSpPr>
          <p:cNvPr id="98" name="Shape 98"/>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9" name="Shape 99"/>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00" name="Shape 100"/>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01" name="Shape 101"/>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Shape 103"/>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Shape 105"/>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800"/>
              <a:buNone/>
              <a:defRPr sz="1800"/>
            </a:lvl1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Shape 26"/>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7" name="Shape 27"/>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Shape 108"/>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8" name="Shape 28"/>
        <p:cNvGrpSpPr/>
        <p:nvPr/>
      </p:nvGrpSpPr>
      <p:grpSpPr>
        <a:xfrm>
          <a:off x="0" y="0"/>
          <a:ext cx="0" cy="0"/>
          <a:chOff x="0" y="0"/>
          <a:chExt cx="0" cy="0"/>
        </a:xfrm>
      </p:grpSpPr>
      <p:pic>
        <p:nvPicPr>
          <p:cNvPr descr="connections-05.png" id="29" name="Shape 29"/>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0" name="Shape 30"/>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1" name="Shape 31"/>
          <p:cNvGrpSpPr/>
          <p:nvPr/>
        </p:nvGrpSpPr>
        <p:grpSpPr>
          <a:xfrm>
            <a:off x="3593400" y="1074285"/>
            <a:ext cx="1957200" cy="1093200"/>
            <a:chOff x="3593400" y="1760085"/>
            <a:chExt cx="1957200" cy="1093200"/>
          </a:xfrm>
        </p:grpSpPr>
        <p:sp>
          <p:nvSpPr>
            <p:cNvPr id="32" name="Shape 32"/>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3" name="Shape 33"/>
            <p:cNvSpPr/>
            <p:nvPr/>
          </p:nvSpPr>
          <p:spPr>
            <a:xfrm>
              <a:off x="4025400" y="1760085"/>
              <a:ext cx="1093200" cy="1093200"/>
            </a:xfrm>
            <a:prstGeom prst="ellipse">
              <a:avLst/>
            </a:prstGeom>
            <a:noFill/>
            <a:ln cap="flat" cmpd="sng" w="9525">
              <a:solidFill>
                <a:srgbClr val="CFD8DC"/>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4190700" y="1925385"/>
              <a:ext cx="762600" cy="762600"/>
            </a:xfrm>
            <a:prstGeom prst="ellipse">
              <a:avLst/>
            </a:prstGeom>
            <a:noFill/>
            <a:ln cap="flat" cmpd="sng" w="19050">
              <a:solidFill>
                <a:srgbClr val="CFD8D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35" name="Shape 35"/>
          <p:cNvCxnSpPr>
            <a:endCxn id="33" idx="1"/>
          </p:cNvCxnSpPr>
          <p:nvPr/>
        </p:nvCxnSpPr>
        <p:spPr>
          <a:xfrm>
            <a:off x="3742095" y="871980"/>
            <a:ext cx="443400" cy="362400"/>
          </a:xfrm>
          <a:prstGeom prst="straightConnector1">
            <a:avLst/>
          </a:prstGeom>
          <a:noFill/>
          <a:ln cap="flat" cmpd="sng" w="9525">
            <a:solidFill>
              <a:srgbClr val="CFD8DC"/>
            </a:solidFill>
            <a:prstDash val="solid"/>
            <a:round/>
            <a:headEnd len="lg" w="lg" type="none"/>
            <a:tailEnd len="lg" w="lg" type="none"/>
          </a:ln>
        </p:spPr>
      </p:cxnSp>
      <p:cxnSp>
        <p:nvCxnSpPr>
          <p:cNvPr id="36" name="Shape 36"/>
          <p:cNvCxnSpPr/>
          <p:nvPr/>
        </p:nvCxnSpPr>
        <p:spPr>
          <a:xfrm rot="10800000">
            <a:off x="4114800" y="269685"/>
            <a:ext cx="457200" cy="804600"/>
          </a:xfrm>
          <a:prstGeom prst="straightConnector1">
            <a:avLst/>
          </a:prstGeom>
          <a:noFill/>
          <a:ln cap="flat" cmpd="sng" w="9525">
            <a:solidFill>
              <a:srgbClr val="CFD8DC"/>
            </a:solidFill>
            <a:prstDash val="solid"/>
            <a:round/>
            <a:headEnd len="lg" w="lg" type="none"/>
            <a:tailEnd len="lg" w="lg" type="none"/>
          </a:ln>
        </p:spPr>
      </p:cxnSp>
      <p:cxnSp>
        <p:nvCxnSpPr>
          <p:cNvPr id="37" name="Shape 37"/>
          <p:cNvCxnSpPr/>
          <p:nvPr/>
        </p:nvCxnSpPr>
        <p:spPr>
          <a:xfrm flipH="1" rot="10800000">
            <a:off x="4749075" y="753125"/>
            <a:ext cx="95100" cy="348900"/>
          </a:xfrm>
          <a:prstGeom prst="straightConnector1">
            <a:avLst/>
          </a:prstGeom>
          <a:noFill/>
          <a:ln cap="flat" cmpd="sng" w="9525">
            <a:solidFill>
              <a:srgbClr val="CFD8DC"/>
            </a:solidFill>
            <a:prstDash val="solid"/>
            <a:round/>
            <a:headEnd len="lg" w="lg" type="none"/>
            <a:tailEnd len="lg" w="lg"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8" name="Shape 38"/>
        <p:cNvGrpSpPr/>
        <p:nvPr/>
      </p:nvGrpSpPr>
      <p:grpSpPr>
        <a:xfrm>
          <a:off x="0" y="0"/>
          <a:ext cx="0" cy="0"/>
          <a:chOff x="0" y="0"/>
          <a:chExt cx="0" cy="0"/>
        </a:xfrm>
      </p:grpSpPr>
      <p:sp>
        <p:nvSpPr>
          <p:cNvPr id="39" name="Shape 39"/>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Shape 40"/>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sp>
        <p:nvSpPr>
          <p:cNvPr id="42" name="Shape 42"/>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3" name="Shape 43"/>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4" name="Shape 44"/>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5" name="Shape 45"/>
        <p:cNvGrpSpPr/>
        <p:nvPr/>
      </p:nvGrpSpPr>
      <p:grpSpPr>
        <a:xfrm>
          <a:off x="0" y="0"/>
          <a:ext cx="0" cy="0"/>
          <a:chOff x="0" y="0"/>
          <a:chExt cx="0" cy="0"/>
        </a:xfrm>
      </p:grpSpPr>
      <p:sp>
        <p:nvSpPr>
          <p:cNvPr id="46" name="Shape 4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7" name="Shape 47"/>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 name="Shape 48"/>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9" name="Shape 49"/>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Shape 51"/>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Shape 53"/>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Shape 58"/>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59" name="Shape 59"/>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khanacademy.org/math/algebra-home/alg-intro-to-algebra/algebra-alternate-number-bases/v/binary-to-hexadecim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infocenter.arm.com/help/topic/com.arm.doc.den0024a/DEN0024A_v8_architecture_PG.pdf" TargetMode="External"/><Relationship Id="rId4" Type="http://schemas.openxmlformats.org/officeDocument/2006/relationships/hyperlink" Target="http://infocenter.arm.com/help/topic/com.arm.doc.den0024a/DEN0024A_v8_architecture_PG.pdf" TargetMode="External"/><Relationship Id="rId5"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hyperlink" Target="mailto:kta@ucalgary.ca" TargetMode="External"/><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khanacademy.org/math/algebra-home/alg-intro-to-algebra/algebra-alternate-number-bases/v/decimal-to-bina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khanacademy.org/math/algebra-home/alg-intro-to-algebra/algebra-alternate-number-bases/v/decimal-to-hexadecim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CPSC 355 Tutorials</a:t>
            </a:r>
            <a:endParaRPr/>
          </a:p>
        </p:txBody>
      </p:sp>
      <p:sp>
        <p:nvSpPr>
          <p:cNvPr id="114" name="Shape 114"/>
          <p:cNvSpPr txBox="1"/>
          <p:nvPr>
            <p:ph idx="4294967295" type="subTitle"/>
          </p:nvPr>
        </p:nvSpPr>
        <p:spPr>
          <a:xfrm>
            <a:off x="1700175" y="3296623"/>
            <a:ext cx="58326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607D8B"/>
                </a:solidFill>
              </a:rPr>
              <a:t>Bitwise Instructions</a:t>
            </a:r>
            <a:endParaRPr>
              <a:solidFill>
                <a:srgbClr val="607D8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Binary to Hex</a:t>
            </a:r>
            <a:endParaRPr sz="3600"/>
          </a:p>
        </p:txBody>
      </p:sp>
      <p:sp>
        <p:nvSpPr>
          <p:cNvPr id="254" name="Shape 25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Group into groups of 4 on the right</a:t>
            </a:r>
            <a:endParaRPr/>
          </a:p>
          <a:p>
            <a:pPr indent="-419100" lvl="0" marL="457200" marR="0" rtl="0" algn="l">
              <a:lnSpc>
                <a:spcPct val="100000"/>
              </a:lnSpc>
              <a:spcBef>
                <a:spcPts val="0"/>
              </a:spcBef>
              <a:spcAft>
                <a:spcPts val="0"/>
              </a:spcAft>
              <a:buSzPts val="3000"/>
              <a:buChar char="◎"/>
            </a:pPr>
            <a:r>
              <a:rPr lang="en"/>
              <a:t>Protip: Write out the Hex Table</a:t>
            </a:r>
            <a:endParaRPr/>
          </a:p>
          <a:p>
            <a:pPr indent="-419100" lvl="0" marL="457200" marR="0" rtl="0" algn="l">
              <a:lnSpc>
                <a:spcPct val="100000"/>
              </a:lnSpc>
              <a:spcBef>
                <a:spcPts val="0"/>
              </a:spcBef>
              <a:spcAft>
                <a:spcPts val="0"/>
              </a:spcAft>
              <a:buSzPts val="3000"/>
              <a:buChar char="◎"/>
            </a:pPr>
            <a:r>
              <a:rPr lang="en"/>
              <a:t>Example</a:t>
            </a:r>
            <a:endParaRPr/>
          </a:p>
          <a:p>
            <a:pPr indent="-419100" lvl="0" marL="457200" rtl="0">
              <a:spcBef>
                <a:spcPts val="0"/>
              </a:spcBef>
              <a:spcAft>
                <a:spcPts val="0"/>
              </a:spcAft>
              <a:buSzPts val="3000"/>
              <a:buChar char="◎"/>
            </a:pPr>
            <a:r>
              <a:rPr lang="en" u="sng">
                <a:solidFill>
                  <a:schemeClr val="hlink"/>
                </a:solidFill>
                <a:hlinkClick r:id="rId3"/>
              </a:rPr>
              <a:t>Khan Academy Example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Signed Integers</a:t>
            </a:r>
            <a:endParaRPr sz="3600"/>
          </a:p>
        </p:txBody>
      </p:sp>
      <p:sp>
        <p:nvSpPr>
          <p:cNvPr id="260" name="Shape 26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Use highest order bit for sign</a:t>
            </a:r>
            <a:endParaRPr/>
          </a:p>
          <a:p>
            <a:pPr indent="-381000" lvl="1" marL="914400" marR="0" rtl="0" algn="l">
              <a:lnSpc>
                <a:spcPct val="100000"/>
              </a:lnSpc>
              <a:spcBef>
                <a:spcPts val="0"/>
              </a:spcBef>
              <a:spcAft>
                <a:spcPts val="0"/>
              </a:spcAft>
              <a:buSzPts val="2400"/>
              <a:buChar char="○"/>
            </a:pPr>
            <a:r>
              <a:rPr lang="en"/>
              <a:t>Smaller range, but now has negatives</a:t>
            </a:r>
            <a:endParaRPr/>
          </a:p>
          <a:p>
            <a:pPr indent="-381000" lvl="1" marL="914400" marR="0" rtl="0" algn="l">
              <a:lnSpc>
                <a:spcPct val="100000"/>
              </a:lnSpc>
              <a:spcBef>
                <a:spcPts val="0"/>
              </a:spcBef>
              <a:spcAft>
                <a:spcPts val="0"/>
              </a:spcAft>
              <a:buSzPts val="2400"/>
              <a:buChar char="○"/>
            </a:pPr>
            <a:r>
              <a:rPr lang="en"/>
              <a:t>16-bit </a:t>
            </a:r>
            <a:r>
              <a:rPr b="1" lang="en"/>
              <a:t>unsigned </a:t>
            </a:r>
            <a:r>
              <a:rPr lang="en"/>
              <a:t>range=[0,65535]</a:t>
            </a:r>
            <a:endParaRPr/>
          </a:p>
          <a:p>
            <a:pPr indent="-381000" lvl="1" marL="914400" marR="0" rtl="0" algn="l">
              <a:lnSpc>
                <a:spcPct val="100000"/>
              </a:lnSpc>
              <a:spcBef>
                <a:spcPts val="0"/>
              </a:spcBef>
              <a:spcAft>
                <a:spcPts val="0"/>
              </a:spcAft>
              <a:buSzPts val="2400"/>
              <a:buChar char="○"/>
            </a:pPr>
            <a:r>
              <a:rPr lang="en"/>
              <a:t>16-bit </a:t>
            </a:r>
            <a:r>
              <a:rPr b="1" lang="en"/>
              <a:t>signed</a:t>
            </a:r>
            <a:r>
              <a:rPr lang="en"/>
              <a:t> range=[−32768,32767]</a:t>
            </a:r>
            <a:endParaRPr/>
          </a:p>
          <a:p>
            <a:pPr indent="-419100" lvl="0" marL="457200" marR="0" rtl="0" algn="l">
              <a:lnSpc>
                <a:spcPct val="100000"/>
              </a:lnSpc>
              <a:spcBef>
                <a:spcPts val="0"/>
              </a:spcBef>
              <a:spcAft>
                <a:spcPts val="0"/>
              </a:spcAft>
              <a:buSzPts val="3000"/>
              <a:buChar char="◎"/>
            </a:pPr>
            <a:r>
              <a:rPr lang="en"/>
              <a:t>Change sign by Two’s complement</a:t>
            </a:r>
            <a:endParaRPr/>
          </a:p>
          <a:p>
            <a:pPr indent="-419100" lvl="0" marL="457200" marR="0" rtl="0" algn="l">
              <a:lnSpc>
                <a:spcPct val="100000"/>
              </a:lnSpc>
              <a:spcBef>
                <a:spcPts val="0"/>
              </a:spcBef>
              <a:spcAft>
                <a:spcPts val="0"/>
              </a:spcAft>
              <a:buSzPts val="3000"/>
              <a:buChar char="◎"/>
            </a:pPr>
            <a:r>
              <a:rPr lang="en"/>
              <a:t>Example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One’s Complement</a:t>
            </a:r>
            <a:endParaRPr sz="3600"/>
          </a:p>
        </p:txBody>
      </p:sp>
      <p:sp>
        <p:nvSpPr>
          <p:cNvPr id="266" name="Shape 26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Also known as Logical NOT</a:t>
            </a:r>
            <a:endParaRPr/>
          </a:p>
          <a:p>
            <a:pPr indent="-381000" lvl="1" marL="914400" marR="0" rtl="0" algn="l">
              <a:lnSpc>
                <a:spcPct val="100000"/>
              </a:lnSpc>
              <a:spcBef>
                <a:spcPts val="0"/>
              </a:spcBef>
              <a:spcAft>
                <a:spcPts val="0"/>
              </a:spcAft>
              <a:buSzPts val="2400"/>
              <a:buChar char="○"/>
            </a:pPr>
            <a:r>
              <a:rPr lang="en"/>
              <a:t>Flip all bits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Two’s Complement</a:t>
            </a:r>
            <a:endParaRPr sz="3600"/>
          </a:p>
        </p:txBody>
      </p:sp>
      <p:sp>
        <p:nvSpPr>
          <p:cNvPr id="272" name="Shape 272"/>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Changes the sign of a signed binary integer</a:t>
            </a:r>
            <a:endParaRPr/>
          </a:p>
          <a:p>
            <a:pPr indent="-419100" lvl="0" marL="914400" marR="0" rtl="0" algn="l">
              <a:lnSpc>
                <a:spcPct val="100000"/>
              </a:lnSpc>
              <a:spcBef>
                <a:spcPts val="0"/>
              </a:spcBef>
              <a:spcAft>
                <a:spcPts val="0"/>
              </a:spcAft>
              <a:buSzPts val="3000"/>
              <a:buAutoNum type="arabicPeriod"/>
            </a:pPr>
            <a:r>
              <a:rPr lang="en"/>
              <a:t>Flip all bits</a:t>
            </a:r>
            <a:endParaRPr/>
          </a:p>
          <a:p>
            <a:pPr indent="-419100" lvl="0" marL="914400" marR="0" rtl="0" algn="l">
              <a:lnSpc>
                <a:spcPct val="100000"/>
              </a:lnSpc>
              <a:spcBef>
                <a:spcPts val="0"/>
              </a:spcBef>
              <a:spcAft>
                <a:spcPts val="0"/>
              </a:spcAft>
              <a:buSzPts val="3000"/>
              <a:buAutoNum type="arabicPeriod"/>
            </a:pPr>
            <a:r>
              <a:rPr lang="en"/>
              <a:t>Add one</a:t>
            </a:r>
            <a:endParaRPr/>
          </a:p>
          <a:p>
            <a:pPr indent="-419100" lvl="0" marL="457200" marR="0" rtl="0" algn="l">
              <a:lnSpc>
                <a:spcPct val="100000"/>
              </a:lnSpc>
              <a:spcBef>
                <a:spcPts val="0"/>
              </a:spcBef>
              <a:spcAft>
                <a:spcPts val="0"/>
              </a:spcAft>
              <a:buSzPts val="3000"/>
              <a:buChar char="◎"/>
            </a:pPr>
            <a:r>
              <a:rPr lang="en"/>
              <a:t>Arithmetic NOT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CFD8DC"/>
                </a:solidFill>
              </a:rPr>
              <a:t>2.</a:t>
            </a:r>
            <a:endParaRPr sz="6000">
              <a:solidFill>
                <a:srgbClr val="CFD8DC"/>
              </a:solidFill>
            </a:endParaRPr>
          </a:p>
          <a:p>
            <a:pPr indent="0" lvl="0" marL="0">
              <a:spcBef>
                <a:spcPts val="0"/>
              </a:spcBef>
              <a:spcAft>
                <a:spcPts val="0"/>
              </a:spcAft>
              <a:buNone/>
            </a:pPr>
            <a:r>
              <a:rPr lang="en"/>
              <a:t>Bitwise Logical</a:t>
            </a:r>
            <a:endParaRPr/>
          </a:p>
          <a:p>
            <a:pPr indent="0" lvl="0" marL="0" rtl="0">
              <a:spcBef>
                <a:spcPts val="0"/>
              </a:spcBef>
              <a:spcAft>
                <a:spcPts val="0"/>
              </a:spcAft>
              <a:buNone/>
            </a:pPr>
            <a:r>
              <a:rPr lang="en"/>
              <a:t>Instructions</a:t>
            </a:r>
            <a:endParaRPr/>
          </a:p>
        </p:txBody>
      </p:sp>
      <p:sp>
        <p:nvSpPr>
          <p:cNvPr id="278" name="Shape 278"/>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Being Bit</a:t>
            </a:r>
            <a:r>
              <a:rPr i="1" lang="en"/>
              <a:t>wise</a:t>
            </a:r>
            <a:r>
              <a:rPr lang="en"/>
              <a:t> </a:t>
            </a:r>
            <a:endParaRPr/>
          </a:p>
          <a:p>
            <a:pPr indent="0" lvl="0" marL="0" rtl="0">
              <a:spcBef>
                <a:spcPts val="0"/>
              </a:spcBef>
              <a:spcAft>
                <a:spcPts val="0"/>
              </a:spcAft>
              <a:buNone/>
            </a:pPr>
            <a:r>
              <a:rPr lang="en"/>
              <a:t>Logically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NOT</a:t>
            </a:r>
            <a:endParaRPr sz="3600"/>
          </a:p>
        </p:txBody>
      </p:sp>
      <p:sp>
        <p:nvSpPr>
          <p:cNvPr id="284" name="Shape 28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Two types:</a:t>
            </a:r>
            <a:endParaRPr/>
          </a:p>
          <a:p>
            <a:pPr indent="-381000" lvl="1" marL="914400" marR="0" rtl="0" algn="l">
              <a:lnSpc>
                <a:spcPct val="100000"/>
              </a:lnSpc>
              <a:spcBef>
                <a:spcPts val="0"/>
              </a:spcBef>
              <a:spcAft>
                <a:spcPts val="0"/>
              </a:spcAft>
              <a:buSzPts val="2400"/>
              <a:buChar char="○"/>
            </a:pPr>
            <a:r>
              <a:rPr lang="en"/>
              <a:t>Arithmetic (</a:t>
            </a:r>
            <a:r>
              <a:rPr b="1" lang="en"/>
              <a:t>two’s</a:t>
            </a:r>
            <a:r>
              <a:rPr lang="en"/>
              <a:t> complement)</a:t>
            </a:r>
            <a:endParaRPr/>
          </a:p>
          <a:p>
            <a:pPr indent="-381000" lvl="1" marL="914400" marR="0" rtl="0" algn="l">
              <a:lnSpc>
                <a:spcPct val="100000"/>
              </a:lnSpc>
              <a:spcBef>
                <a:spcPts val="0"/>
              </a:spcBef>
              <a:spcAft>
                <a:spcPts val="0"/>
              </a:spcAft>
              <a:buSzPts val="2400"/>
              <a:buChar char="○"/>
            </a:pPr>
            <a:r>
              <a:rPr lang="en"/>
              <a:t>Bitwise Logical (</a:t>
            </a:r>
            <a:r>
              <a:rPr b="1" lang="en"/>
              <a:t>one’s</a:t>
            </a:r>
            <a:r>
              <a:rPr lang="en"/>
              <a:t> complement)</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mvn xd, x</a:t>
            </a:r>
            <a:r>
              <a:rPr lang="en">
                <a:solidFill>
                  <a:srgbClr val="FFFFFF"/>
                </a:solidFill>
                <a:highlight>
                  <a:srgbClr val="000000"/>
                </a:highlight>
              </a:rPr>
              <a:t>m</a:t>
            </a:r>
            <a:r>
              <a:rPr lang="en"/>
              <a:t> </a:t>
            </a:r>
            <a:r>
              <a:rPr lang="en"/>
              <a:t>(logical not)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Shape 289"/>
          <p:cNvSpPr/>
          <p:nvPr/>
        </p:nvSpPr>
        <p:spPr>
          <a:xfrm>
            <a:off x="5453575" y="3177700"/>
            <a:ext cx="3329100" cy="3329100"/>
          </a:xfrm>
          <a:prstGeom prst="ellipse">
            <a:avLst/>
          </a:prstGeom>
          <a:noFill/>
          <a:ln cap="flat" cmpd="sng" w="9525">
            <a:solidFill>
              <a:srgbClr val="ECEFF1"/>
            </a:solidFill>
            <a:prstDash val="dash"/>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91EA"/>
                </a:solidFill>
                <a:latin typeface="Roboto Slab"/>
                <a:ea typeface="Roboto Slab"/>
                <a:cs typeface="Roboto Slab"/>
                <a:sym typeface="Roboto Slab"/>
              </a:rPr>
              <a:t>Bit masks</a:t>
            </a:r>
            <a:endParaRPr b="1" sz="2400">
              <a:solidFill>
                <a:srgbClr val="0091EA"/>
              </a:solidFill>
              <a:latin typeface="Roboto Slab"/>
              <a:ea typeface="Roboto Slab"/>
              <a:cs typeface="Roboto Slab"/>
              <a:sym typeface="Roboto Slab"/>
            </a:endParaRPr>
          </a:p>
          <a:p>
            <a:pPr indent="0" lvl="0" marL="0" rtl="0" algn="ctr">
              <a:spcBef>
                <a:spcPts val="0"/>
              </a:spcBef>
              <a:spcAft>
                <a:spcPts val="0"/>
              </a:spcAft>
              <a:buNone/>
            </a:pPr>
            <a:r>
              <a:rPr lang="en" sz="2400">
                <a:solidFill>
                  <a:srgbClr val="FFFFFF"/>
                </a:solidFill>
                <a:latin typeface="Source Sans Pro"/>
                <a:ea typeface="Source Sans Pro"/>
                <a:cs typeface="Source Sans Pro"/>
                <a:sym typeface="Source Sans Pro"/>
              </a:rPr>
              <a:t>Affect only what you want</a:t>
            </a:r>
            <a:endParaRPr sz="2400">
              <a:solidFill>
                <a:srgbClr val="FFFFFF"/>
              </a:solidFill>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Bit Masks</a:t>
            </a:r>
            <a:endParaRPr sz="3600"/>
          </a:p>
        </p:txBody>
      </p:sp>
      <p:sp>
        <p:nvSpPr>
          <p:cNvPr id="295" name="Shape 295"/>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Like Masking tape, registers can be set to affect specific bits</a:t>
            </a:r>
            <a:endParaRPr/>
          </a:p>
          <a:p>
            <a:pPr indent="-419100" lvl="0" marL="457200" marR="0" rtl="0" algn="l">
              <a:lnSpc>
                <a:spcPct val="100000"/>
              </a:lnSpc>
              <a:spcBef>
                <a:spcPts val="0"/>
              </a:spcBef>
              <a:spcAft>
                <a:spcPts val="0"/>
              </a:spcAft>
              <a:buSzPts val="3000"/>
              <a:buChar char="◎"/>
            </a:pPr>
            <a:r>
              <a:rPr lang="en"/>
              <a:t>Bitmask examples (16 bits):</a:t>
            </a:r>
            <a:endParaRPr/>
          </a:p>
          <a:p>
            <a:pPr indent="-381000" lvl="1" marL="914400" marR="0" rtl="0" algn="l">
              <a:lnSpc>
                <a:spcPct val="100000"/>
              </a:lnSpc>
              <a:spcBef>
                <a:spcPts val="0"/>
              </a:spcBef>
              <a:spcAft>
                <a:spcPts val="0"/>
              </a:spcAft>
              <a:buSzPts val="2400"/>
              <a:buChar char="○"/>
            </a:pPr>
            <a:r>
              <a:rPr lang="en"/>
              <a:t>0xFF00		Least Significant</a:t>
            </a:r>
            <a:endParaRPr/>
          </a:p>
          <a:p>
            <a:pPr indent="-381000" lvl="1" marL="914400" marR="0" rtl="0" algn="l">
              <a:lnSpc>
                <a:spcPct val="100000"/>
              </a:lnSpc>
              <a:spcBef>
                <a:spcPts val="0"/>
              </a:spcBef>
              <a:spcAft>
                <a:spcPts val="0"/>
              </a:spcAft>
              <a:buSzPts val="2400"/>
              <a:buChar char="○"/>
            </a:pPr>
            <a:r>
              <a:rPr lang="en"/>
              <a:t>0x00FF		Most significant 8 bits</a:t>
            </a:r>
            <a:endParaRPr/>
          </a:p>
          <a:p>
            <a:pPr indent="-381000" lvl="1" marL="914400" marR="0" rtl="0" algn="l">
              <a:lnSpc>
                <a:spcPct val="100000"/>
              </a:lnSpc>
              <a:spcBef>
                <a:spcPts val="0"/>
              </a:spcBef>
              <a:spcAft>
                <a:spcPts val="0"/>
              </a:spcAft>
              <a:buSzPts val="2400"/>
              <a:buChar char="○"/>
            </a:pPr>
            <a:r>
              <a:rPr lang="en"/>
              <a:t>0x7FFF		Everything but the sign bit</a:t>
            </a:r>
            <a:endParaRPr/>
          </a:p>
          <a:p>
            <a:pPr indent="-381000" lvl="1" marL="914400" marR="0" rtl="0" algn="l">
              <a:lnSpc>
                <a:spcPct val="100000"/>
              </a:lnSpc>
              <a:spcBef>
                <a:spcPts val="0"/>
              </a:spcBef>
              <a:spcAft>
                <a:spcPts val="0"/>
              </a:spcAft>
              <a:buSzPts val="2400"/>
              <a:buChar char="○"/>
            </a:pPr>
            <a:r>
              <a:rPr lang="en"/>
              <a:t>0xFFFE		Everything but the first bit</a:t>
            </a:r>
            <a:endParaRPr/>
          </a:p>
          <a:p>
            <a:pPr indent="-381000" lvl="1" marL="914400" marR="0" rtl="0" algn="l">
              <a:lnSpc>
                <a:spcPct val="100000"/>
              </a:lnSpc>
              <a:spcBef>
                <a:spcPts val="0"/>
              </a:spcBef>
              <a:spcAft>
                <a:spcPts val="0"/>
              </a:spcAft>
              <a:buSzPts val="2400"/>
              <a:buChar char="○"/>
            </a:pPr>
            <a:r>
              <a:rPr lang="en"/>
              <a:t>0x0180		Middle 2 bits	</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AND</a:t>
            </a:r>
            <a:endParaRPr sz="3600"/>
          </a:p>
        </p:txBody>
      </p:sp>
      <p:sp>
        <p:nvSpPr>
          <p:cNvPr id="301" name="Shape 301"/>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Useful for isolating bits</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and xd, xs, x</a:t>
            </a:r>
            <a:r>
              <a:rPr lang="en">
                <a:solidFill>
                  <a:srgbClr val="FFFFFF"/>
                </a:solidFill>
                <a:highlight>
                  <a:srgbClr val="000000"/>
                </a:highlight>
              </a:rPr>
              <a:t>m</a:t>
            </a:r>
            <a:endParaRPr>
              <a:solidFill>
                <a:srgbClr val="FFFFFF"/>
              </a:solidFill>
              <a:highlight>
                <a:srgbClr val="000000"/>
              </a:highlight>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Inclusive OR</a:t>
            </a:r>
            <a:endParaRPr sz="3600"/>
          </a:p>
        </p:txBody>
      </p:sp>
      <p:sp>
        <p:nvSpPr>
          <p:cNvPr id="307" name="Shape 30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Logical OR</a:t>
            </a:r>
            <a:endParaRPr/>
          </a:p>
          <a:p>
            <a:pPr indent="-419100" lvl="0" marL="457200" marR="0" rtl="0" algn="l">
              <a:lnSpc>
                <a:spcPct val="100000"/>
              </a:lnSpc>
              <a:spcBef>
                <a:spcPts val="0"/>
              </a:spcBef>
              <a:spcAft>
                <a:spcPts val="0"/>
              </a:spcAft>
              <a:buClr>
                <a:srgbClr val="CFD8DC"/>
              </a:buClr>
              <a:buSzPts val="3000"/>
              <a:buFont typeface="Source Sans Pro"/>
              <a:buChar char="◎"/>
            </a:pPr>
            <a:r>
              <a:rPr lang="en"/>
              <a:t>Useful for combining registers</a:t>
            </a:r>
            <a:endParaRPr/>
          </a:p>
          <a:p>
            <a:pPr indent="-419100" lvl="0" marL="457200" marR="0" rtl="0" algn="l">
              <a:lnSpc>
                <a:spcPct val="100000"/>
              </a:lnSpc>
              <a:spcBef>
                <a:spcPts val="0"/>
              </a:spcBef>
              <a:spcAft>
                <a:spcPts val="0"/>
              </a:spcAft>
              <a:buSzPts val="3000"/>
              <a:buChar char="◎"/>
            </a:pPr>
            <a:r>
              <a:rPr lang="en"/>
              <a:t>Useful for setting bits</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orr xd, xs, x</a:t>
            </a:r>
            <a:r>
              <a:rPr lang="en">
                <a:solidFill>
                  <a:srgbClr val="FFFFFF"/>
                </a:solidFill>
                <a:highlight>
                  <a:srgbClr val="000000"/>
                </a:highlight>
              </a:rPr>
              <a:t>m</a:t>
            </a:r>
            <a:endParaRPr>
              <a:solidFill>
                <a:srgbClr val="FFFFFF"/>
              </a:solidFill>
              <a:highlight>
                <a:srgbClr val="000000"/>
              </a:highlight>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Covered Today</a:t>
            </a:r>
            <a:endParaRPr sz="3600"/>
          </a:p>
        </p:txBody>
      </p:sp>
      <p:sp>
        <p:nvSpPr>
          <p:cNvPr id="120" name="Shape 12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Binary Representation</a:t>
            </a:r>
            <a:endParaRPr/>
          </a:p>
          <a:p>
            <a:pPr indent="-419100" lvl="1" marL="914400" marR="0" rtl="0" algn="l">
              <a:lnSpc>
                <a:spcPct val="100000"/>
              </a:lnSpc>
              <a:spcBef>
                <a:spcPts val="0"/>
              </a:spcBef>
              <a:spcAft>
                <a:spcPts val="0"/>
              </a:spcAft>
              <a:buClr>
                <a:srgbClr val="CFD8DC"/>
              </a:buClr>
              <a:buSzPts val="3000"/>
              <a:buFont typeface="Source Sans Pro"/>
              <a:buChar char="○"/>
            </a:pPr>
            <a:r>
              <a:rPr lang="en"/>
              <a:t>Converting Decimal to Binary</a:t>
            </a:r>
            <a:endParaRPr/>
          </a:p>
          <a:p>
            <a:pPr indent="-381000" lvl="1" marL="914400" marR="0" rtl="0" algn="l">
              <a:lnSpc>
                <a:spcPct val="100000"/>
              </a:lnSpc>
              <a:spcBef>
                <a:spcPts val="0"/>
              </a:spcBef>
              <a:spcAft>
                <a:spcPts val="0"/>
              </a:spcAft>
              <a:buSzPts val="2400"/>
              <a:buChar char="○"/>
            </a:pPr>
            <a:r>
              <a:rPr lang="en"/>
              <a:t>Converting Hex to Binary</a:t>
            </a:r>
            <a:endParaRPr/>
          </a:p>
          <a:p>
            <a:pPr indent="-381000" lvl="1" marL="914400" rtl="0">
              <a:spcBef>
                <a:spcPts val="0"/>
              </a:spcBef>
              <a:spcAft>
                <a:spcPts val="0"/>
              </a:spcAft>
              <a:buSzPts val="2400"/>
              <a:buChar char="○"/>
            </a:pPr>
            <a:r>
              <a:rPr lang="en"/>
              <a:t>Signed Integers</a:t>
            </a:r>
            <a:endParaRPr/>
          </a:p>
          <a:p>
            <a:pPr indent="-381000" lvl="1" marL="914400" rtl="0">
              <a:spcBef>
                <a:spcPts val="0"/>
              </a:spcBef>
              <a:spcAft>
                <a:spcPts val="0"/>
              </a:spcAft>
              <a:buSzPts val="2400"/>
              <a:buChar char="○"/>
            </a:pPr>
            <a:r>
              <a:rPr lang="en"/>
              <a:t>Two’s Complement</a:t>
            </a:r>
            <a:endParaRPr/>
          </a:p>
        </p:txBody>
      </p:sp>
      <p:grpSp>
        <p:nvGrpSpPr>
          <p:cNvPr id="121" name="Shape 121"/>
          <p:cNvGrpSpPr/>
          <p:nvPr/>
        </p:nvGrpSpPr>
        <p:grpSpPr>
          <a:xfrm>
            <a:off x="6305886" y="4256700"/>
            <a:ext cx="1615287" cy="1440564"/>
            <a:chOff x="3927500" y="301425"/>
            <a:chExt cx="461550" cy="411625"/>
          </a:xfrm>
        </p:grpSpPr>
        <p:sp>
          <p:nvSpPr>
            <p:cNvPr id="122" name="Shape 122"/>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3" name="Shape 123"/>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4" name="Shape 124"/>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5" name="Shape 125"/>
            <p:cNvSpPr/>
            <p:nvPr/>
          </p:nvSpPr>
          <p:spPr>
            <a:xfrm>
              <a:off x="4295850" y="442075"/>
              <a:ext cx="46300" cy="26225"/>
            </a:xfrm>
            <a:custGeom>
              <a:pathLst>
                <a:path extrusionOk="0" fill="none" h="1049" w="1852">
                  <a:moveTo>
                    <a:pt x="1" y="1"/>
                  </a:moveTo>
                  <a:lnTo>
                    <a:pt x="1852" y="1048"/>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6" name="Shape 126"/>
            <p:cNvSpPr/>
            <p:nvPr/>
          </p:nvSpPr>
          <p:spPr>
            <a:xfrm>
              <a:off x="4296475" y="415900"/>
              <a:ext cx="45075" cy="78575"/>
            </a:xfrm>
            <a:custGeom>
              <a:pathLst>
                <a:path extrusionOk="0" fill="none" h="3143" w="1803">
                  <a:moveTo>
                    <a:pt x="1802" y="1"/>
                  </a:moveTo>
                  <a:lnTo>
                    <a:pt x="0" y="3142"/>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7" name="Shape 127"/>
            <p:cNvSpPr/>
            <p:nvPr/>
          </p:nvSpPr>
          <p:spPr>
            <a:xfrm>
              <a:off x="3968275" y="590050"/>
              <a:ext cx="25" cy="6100"/>
            </a:xfrm>
            <a:custGeom>
              <a:pathLst>
                <a:path extrusionOk="0" fill="none" h="244" w="1">
                  <a:moveTo>
                    <a:pt x="1" y="244"/>
                  </a:moveTo>
                  <a:lnTo>
                    <a:pt x="1" y="244"/>
                  </a:lnTo>
                  <a:lnTo>
                    <a:pt x="1"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8" name="Shape 128"/>
            <p:cNvSpPr/>
            <p:nvPr/>
          </p:nvSpPr>
          <p:spPr>
            <a:xfrm>
              <a:off x="3970725" y="558375"/>
              <a:ext cx="1850" cy="12200"/>
            </a:xfrm>
            <a:custGeom>
              <a:pathLst>
                <a:path extrusionOk="0" fill="none" h="488" w="74">
                  <a:moveTo>
                    <a:pt x="0" y="488"/>
                  </a:moveTo>
                  <a:lnTo>
                    <a:pt x="73"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9" name="Shape 129"/>
            <p:cNvSpPr/>
            <p:nvPr/>
          </p:nvSpPr>
          <p:spPr>
            <a:xfrm>
              <a:off x="3976200" y="527325"/>
              <a:ext cx="3675" cy="12200"/>
            </a:xfrm>
            <a:custGeom>
              <a:pathLst>
                <a:path extrusionOk="0" fill="none" h="488" w="147">
                  <a:moveTo>
                    <a:pt x="0" y="488"/>
                  </a:moveTo>
                  <a:lnTo>
                    <a:pt x="98" y="147"/>
                  </a:lnTo>
                  <a:lnTo>
                    <a:pt x="147"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0" name="Shape 130"/>
            <p:cNvSpPr/>
            <p:nvPr/>
          </p:nvSpPr>
          <p:spPr>
            <a:xfrm>
              <a:off x="3985950" y="498100"/>
              <a:ext cx="4875" cy="10975"/>
            </a:xfrm>
            <a:custGeom>
              <a:pathLst>
                <a:path extrusionOk="0" fill="none" h="439" w="195">
                  <a:moveTo>
                    <a:pt x="0" y="439"/>
                  </a:moveTo>
                  <a:lnTo>
                    <a:pt x="195" y="25"/>
                  </a:lnTo>
                  <a:lnTo>
                    <a:pt x="195"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1" name="Shape 131"/>
            <p:cNvSpPr/>
            <p:nvPr/>
          </p:nvSpPr>
          <p:spPr>
            <a:xfrm>
              <a:off x="4000550" y="471300"/>
              <a:ext cx="7325" cy="9775"/>
            </a:xfrm>
            <a:custGeom>
              <a:pathLst>
                <a:path extrusionOk="0" fill="none" h="391" w="293">
                  <a:moveTo>
                    <a:pt x="1" y="391"/>
                  </a:moveTo>
                  <a:lnTo>
                    <a:pt x="74" y="269"/>
                  </a:lnTo>
                  <a:lnTo>
                    <a:pt x="293"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2" name="Shape 132"/>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3" name="Shape 133"/>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4" name="Shape 134"/>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5" name="Shape 135"/>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6" name="Shape 136"/>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7" name="Shape 137"/>
            <p:cNvSpPr/>
            <p:nvPr/>
          </p:nvSpPr>
          <p:spPr>
            <a:xfrm>
              <a:off x="4141800" y="502975"/>
              <a:ext cx="3700" cy="11600"/>
            </a:xfrm>
            <a:custGeom>
              <a:pathLst>
                <a:path extrusionOk="0" fill="none" h="464" w="148">
                  <a:moveTo>
                    <a:pt x="1" y="0"/>
                  </a:moveTo>
                  <a:lnTo>
                    <a:pt x="147" y="463"/>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8" name="Shape 138"/>
            <p:cNvSpPr/>
            <p:nvPr/>
          </p:nvSpPr>
          <p:spPr>
            <a:xfrm>
              <a:off x="4150950" y="533425"/>
              <a:ext cx="3675" cy="11575"/>
            </a:xfrm>
            <a:custGeom>
              <a:pathLst>
                <a:path extrusionOk="0" fill="none" h="463" w="147">
                  <a:moveTo>
                    <a:pt x="0" y="0"/>
                  </a:moveTo>
                  <a:lnTo>
                    <a:pt x="146" y="463"/>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9" name="Shape 139"/>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0" name="Shape 140"/>
            <p:cNvSpPr/>
            <p:nvPr/>
          </p:nvSpPr>
          <p:spPr>
            <a:xfrm>
              <a:off x="4175300" y="591875"/>
              <a:ext cx="7325" cy="9150"/>
            </a:xfrm>
            <a:custGeom>
              <a:pathLst>
                <a:path extrusionOk="0" fill="none" h="366" w="293">
                  <a:moveTo>
                    <a:pt x="0" y="0"/>
                  </a:moveTo>
                  <a:lnTo>
                    <a:pt x="98" y="146"/>
                  </a:lnTo>
                  <a:lnTo>
                    <a:pt x="293" y="366"/>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1" name="Shape 141"/>
            <p:cNvSpPr/>
            <p:nvPr/>
          </p:nvSpPr>
          <p:spPr>
            <a:xfrm>
              <a:off x="4198425" y="613175"/>
              <a:ext cx="11000" cy="4900"/>
            </a:xfrm>
            <a:custGeom>
              <a:pathLst>
                <a:path extrusionOk="0" fill="none" h="196" w="440">
                  <a:moveTo>
                    <a:pt x="1" y="1"/>
                  </a:moveTo>
                  <a:lnTo>
                    <a:pt x="171" y="98"/>
                  </a:lnTo>
                  <a:lnTo>
                    <a:pt x="439" y="195"/>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2" name="Shape 142"/>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3" name="Shape 143"/>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4" name="Shape 144"/>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5" name="Shape 145"/>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6" name="Shape 146"/>
            <p:cNvSpPr/>
            <p:nvPr/>
          </p:nvSpPr>
          <p:spPr>
            <a:xfrm>
              <a:off x="4326300" y="547425"/>
              <a:ext cx="2450" cy="12200"/>
            </a:xfrm>
            <a:custGeom>
              <a:pathLst>
                <a:path extrusionOk="0" fill="none" h="488" w="98">
                  <a:moveTo>
                    <a:pt x="0" y="487"/>
                  </a:moveTo>
                  <a:lnTo>
                    <a:pt x="49" y="293"/>
                  </a:lnTo>
                  <a:lnTo>
                    <a:pt x="98"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7" name="Shape 147"/>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8" name="Shape 148"/>
            <p:cNvSpPr/>
            <p:nvPr/>
          </p:nvSpPr>
          <p:spPr>
            <a:xfrm>
              <a:off x="4325075" y="488975"/>
              <a:ext cx="1250" cy="6100"/>
            </a:xfrm>
            <a:custGeom>
              <a:pathLst>
                <a:path extrusionOk="0" fill="none" h="244" w="50">
                  <a:moveTo>
                    <a:pt x="49" y="244"/>
                  </a:moveTo>
                  <a:lnTo>
                    <a:pt x="49" y="244"/>
                  </a:lnTo>
                  <a:lnTo>
                    <a:pt x="1"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Exclusive OR</a:t>
            </a:r>
            <a:endParaRPr sz="3600"/>
          </a:p>
        </p:txBody>
      </p:sp>
      <p:sp>
        <p:nvSpPr>
          <p:cNvPr id="313" name="Shape 313"/>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Useful for toggling bits</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eor xd, xs, x</a:t>
            </a:r>
            <a:r>
              <a:rPr lang="en">
                <a:solidFill>
                  <a:srgbClr val="FFFFFF"/>
                </a:solidFill>
                <a:highlight>
                  <a:srgbClr val="000000"/>
                </a:highlight>
              </a:rPr>
              <a:t>m</a:t>
            </a:r>
            <a:endParaRPr>
              <a:solidFill>
                <a:srgbClr val="FFFFFF"/>
              </a:solidFill>
              <a:highlight>
                <a:srgbClr val="000000"/>
              </a:highlight>
            </a:endParaRPr>
          </a:p>
          <a:p>
            <a:pPr indent="0" lvl="0" marL="0" marR="0" rtl="0" algn="l">
              <a:lnSpc>
                <a:spcPct val="100000"/>
              </a:lnSpc>
              <a:spcBef>
                <a:spcPts val="600"/>
              </a:spcBef>
              <a:spcAft>
                <a:spcPts val="0"/>
              </a:spcAft>
              <a:buNone/>
            </a:pPr>
            <a:r>
              <a:t/>
            </a:r>
            <a:endParaRPr/>
          </a:p>
        </p:txBody>
      </p:sp>
      <p:graphicFrame>
        <p:nvGraphicFramePr>
          <p:cNvPr id="314" name="Shape 314"/>
          <p:cNvGraphicFramePr/>
          <p:nvPr/>
        </p:nvGraphicFramePr>
        <p:xfrm>
          <a:off x="6550375" y="3510425"/>
          <a:ext cx="3000000" cy="3000000"/>
        </p:xfrm>
        <a:graphic>
          <a:graphicData uri="http://schemas.openxmlformats.org/drawingml/2006/table">
            <a:tbl>
              <a:tblPr>
                <a:noFill/>
                <a:tableStyleId>{DAB41D9F-708E-4BEA-96FE-9321F7D7B241}</a:tableStyleId>
              </a:tblPr>
              <a:tblGrid>
                <a:gridCol w="382850"/>
                <a:gridCol w="382850"/>
                <a:gridCol w="650400"/>
              </a:tblGrid>
              <a:tr h="399000">
                <a:tc>
                  <a:txBody>
                    <a:bodyPr>
                      <a:noAutofit/>
                    </a:bodyPr>
                    <a:lstStyle/>
                    <a:p>
                      <a:pPr indent="0" lvl="0" marL="0">
                        <a:spcBef>
                          <a:spcPts val="0"/>
                        </a:spcBef>
                        <a:spcAft>
                          <a:spcPts val="0"/>
                        </a:spcAft>
                        <a:buNone/>
                      </a:pPr>
                      <a:r>
                        <a:rPr lang="en"/>
                        <a:t>A</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spcBef>
                          <a:spcPts val="0"/>
                        </a:spcBef>
                        <a:spcAft>
                          <a:spcPts val="0"/>
                        </a:spcAft>
                        <a:buNone/>
                      </a:pPr>
                      <a:r>
                        <a:rPr lang="en"/>
                        <a:t>B</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t>A⊕B</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7425">
                <a:tc>
                  <a:txBody>
                    <a:bodyPr>
                      <a:noAutofit/>
                    </a:bodyPr>
                    <a:lstStyle/>
                    <a:p>
                      <a:pPr indent="0" lvl="0" marL="0">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algn="ctr">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r>
              <a:tr h="387425">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1</a:t>
                      </a:r>
                      <a:endParaRPr/>
                    </a:p>
                  </a:txBody>
                  <a:tcPr marT="91425" marB="91425" marR="91425" marL="91425"/>
                </a:tc>
                <a:tc>
                  <a:txBody>
                    <a:bodyPr>
                      <a:noAutofit/>
                    </a:bodyPr>
                    <a:lstStyle/>
                    <a:p>
                      <a:pPr indent="0" lvl="0" marL="0" algn="ctr">
                        <a:spcBef>
                          <a:spcPts val="0"/>
                        </a:spcBef>
                        <a:spcAft>
                          <a:spcPts val="0"/>
                        </a:spcAft>
                        <a:buNone/>
                      </a:pPr>
                      <a:r>
                        <a:rPr lang="en"/>
                        <a:t>1</a:t>
                      </a:r>
                      <a:endParaRPr/>
                    </a:p>
                  </a:txBody>
                  <a:tcPr marT="91425" marB="91425" marR="91425" marL="91425"/>
                </a:tc>
              </a:tr>
              <a:tr h="387425">
                <a:tc>
                  <a:txBody>
                    <a:bodyPr>
                      <a:noAutofit/>
                    </a:bodyPr>
                    <a:lstStyle/>
                    <a:p>
                      <a:pPr indent="0" lvl="0" marL="0">
                        <a:spcBef>
                          <a:spcPts val="0"/>
                        </a:spcBef>
                        <a:spcAft>
                          <a:spcPts val="0"/>
                        </a:spcAft>
                        <a:buNone/>
                      </a:pPr>
                      <a:r>
                        <a:rPr lang="en"/>
                        <a:t>1</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lgn="ctr">
                        <a:spcBef>
                          <a:spcPts val="0"/>
                        </a:spcBef>
                        <a:spcAft>
                          <a:spcPts val="0"/>
                        </a:spcAft>
                        <a:buNone/>
                      </a:pPr>
                      <a:r>
                        <a:rPr lang="en"/>
                        <a:t>1</a:t>
                      </a:r>
                      <a:endParaRPr/>
                    </a:p>
                  </a:txBody>
                  <a:tcPr marT="91425" marB="91425" marR="91425" marL="91425"/>
                </a:tc>
              </a:tr>
              <a:tr h="387425">
                <a:tc>
                  <a:txBody>
                    <a:bodyPr>
                      <a:noAutofit/>
                    </a:bodyPr>
                    <a:lstStyle/>
                    <a:p>
                      <a:pPr indent="0" lvl="0" marL="0">
                        <a:spcBef>
                          <a:spcPts val="0"/>
                        </a:spcBef>
                        <a:spcAft>
                          <a:spcPts val="0"/>
                        </a:spcAft>
                        <a:buNone/>
                      </a:pPr>
                      <a:r>
                        <a:rPr lang="en"/>
                        <a:t>1</a:t>
                      </a:r>
                      <a:endParaRPr/>
                    </a:p>
                  </a:txBody>
                  <a:tcPr marT="91425" marB="91425" marR="91425" marL="91425"/>
                </a:tc>
                <a:tc>
                  <a:txBody>
                    <a:bodyPr>
                      <a:noAutofit/>
                    </a:bodyPr>
                    <a:lstStyle/>
                    <a:p>
                      <a:pPr indent="0" lvl="0" marL="0">
                        <a:spcBef>
                          <a:spcPts val="0"/>
                        </a:spcBef>
                        <a:spcAft>
                          <a:spcPts val="0"/>
                        </a:spcAft>
                        <a:buNone/>
                      </a:pPr>
                      <a:r>
                        <a:rPr lang="en"/>
                        <a:t>1</a:t>
                      </a:r>
                      <a:endParaRPr/>
                    </a:p>
                  </a:txBody>
                  <a:tcPr marT="91425" marB="91425" marR="91425" marL="91425"/>
                </a:tc>
                <a:tc>
                  <a:txBody>
                    <a:bodyPr>
                      <a:noAutofit/>
                    </a:bodyPr>
                    <a:lstStyle/>
                    <a:p>
                      <a:pPr indent="0" lvl="0" marL="0" algn="ctr">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AND NOT</a:t>
            </a:r>
            <a:endParaRPr sz="3600"/>
          </a:p>
        </p:txBody>
      </p:sp>
      <p:sp>
        <p:nvSpPr>
          <p:cNvPr id="320" name="Shape 32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 ~B</a:t>
            </a:r>
            <a:endParaRPr/>
          </a:p>
          <a:p>
            <a:pPr indent="-419100" lvl="0" marL="457200" marR="0" rtl="0" algn="l">
              <a:lnSpc>
                <a:spcPct val="100000"/>
              </a:lnSpc>
              <a:spcBef>
                <a:spcPts val="0"/>
              </a:spcBef>
              <a:spcAft>
                <a:spcPts val="0"/>
              </a:spcAft>
              <a:buSzPts val="3000"/>
              <a:buChar char="◎"/>
            </a:pPr>
            <a:r>
              <a:rPr lang="en"/>
              <a:t>Useful for clearing specified bits</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bic xd, xs, x</a:t>
            </a:r>
            <a:r>
              <a:rPr lang="en">
                <a:solidFill>
                  <a:srgbClr val="FFFFFF"/>
                </a:solidFill>
                <a:highlight>
                  <a:srgbClr val="000000"/>
                </a:highlight>
              </a:rPr>
              <a:t>m</a:t>
            </a:r>
            <a:endParaRPr>
              <a:solidFill>
                <a:srgbClr val="FFFFFF"/>
              </a:solidFill>
              <a:highlight>
                <a:srgbClr val="000000"/>
              </a:highlight>
            </a:endParaRPr>
          </a:p>
          <a:p>
            <a:pPr indent="0" lvl="0" marL="0" marR="0" rtl="0" algn="l">
              <a:lnSpc>
                <a:spcPct val="100000"/>
              </a:lnSpc>
              <a:spcBef>
                <a:spcPts val="600"/>
              </a:spcBef>
              <a:spcAft>
                <a:spcPts val="0"/>
              </a:spcAft>
              <a:buNone/>
            </a:pPr>
            <a:r>
              <a:t/>
            </a:r>
            <a:endParaRPr/>
          </a:p>
        </p:txBody>
      </p:sp>
      <p:graphicFrame>
        <p:nvGraphicFramePr>
          <p:cNvPr id="321" name="Shape 321"/>
          <p:cNvGraphicFramePr/>
          <p:nvPr/>
        </p:nvGraphicFramePr>
        <p:xfrm>
          <a:off x="6550375" y="3510425"/>
          <a:ext cx="3000000" cy="3000000"/>
        </p:xfrm>
        <a:graphic>
          <a:graphicData uri="http://schemas.openxmlformats.org/drawingml/2006/table">
            <a:tbl>
              <a:tblPr>
                <a:noFill/>
                <a:tableStyleId>{DAB41D9F-708E-4BEA-96FE-9321F7D7B241}</a:tableStyleId>
              </a:tblPr>
              <a:tblGrid>
                <a:gridCol w="436350"/>
                <a:gridCol w="436350"/>
                <a:gridCol w="741300"/>
              </a:tblGrid>
              <a:tr h="399000">
                <a:tc>
                  <a:txBody>
                    <a:bodyPr>
                      <a:noAutofit/>
                    </a:bodyPr>
                    <a:lstStyle/>
                    <a:p>
                      <a:pPr indent="0" lvl="0" marL="0" rtl="0">
                        <a:spcBef>
                          <a:spcPts val="0"/>
                        </a:spcBef>
                        <a:spcAft>
                          <a:spcPts val="0"/>
                        </a:spcAft>
                        <a:buNone/>
                      </a:pPr>
                      <a:r>
                        <a:rPr lang="en"/>
                        <a:t>A</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t>B</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t>A ⋀ ~B</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7425">
                <a:tc>
                  <a:txBody>
                    <a:bodyPr>
                      <a:noAutofit/>
                    </a:bodyPr>
                    <a:lstStyle/>
                    <a:p>
                      <a:pPr indent="0" lvl="0" marL="0" rtl="0">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lgn="ctr">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r>
              <a:tr h="387425">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r>
              <a:tr h="387425">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r>
              <a:tr h="387425">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OR NOT</a:t>
            </a:r>
            <a:endParaRPr sz="3600"/>
          </a:p>
        </p:txBody>
      </p:sp>
      <p:sp>
        <p:nvSpPr>
          <p:cNvPr id="327" name="Shape 32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V ~B</a:t>
            </a:r>
            <a:endParaRPr/>
          </a:p>
          <a:p>
            <a:pPr indent="-419100" lvl="0" marL="457200" marR="0" rtl="0" algn="l">
              <a:lnSpc>
                <a:spcPct val="100000"/>
              </a:lnSpc>
              <a:spcBef>
                <a:spcPts val="0"/>
              </a:spcBef>
              <a:spcAft>
                <a:spcPts val="0"/>
              </a:spcAft>
              <a:buSzPts val="3000"/>
              <a:buChar char="◎"/>
            </a:pPr>
            <a:r>
              <a:rPr lang="en"/>
              <a:t>Useful for moving bits and negating them</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orn xd, xs, x</a:t>
            </a:r>
            <a:r>
              <a:rPr lang="en">
                <a:solidFill>
                  <a:srgbClr val="FFFFFF"/>
                </a:solidFill>
                <a:highlight>
                  <a:srgbClr val="000000"/>
                </a:highlight>
              </a:rPr>
              <a:t>m</a:t>
            </a:r>
            <a:endParaRPr>
              <a:solidFill>
                <a:srgbClr val="FFFFFF"/>
              </a:solidFill>
              <a:highlight>
                <a:srgbClr val="000000"/>
              </a:highlight>
            </a:endParaRPr>
          </a:p>
          <a:p>
            <a:pPr indent="0" lvl="0" marL="0" marR="0" rtl="0" algn="l">
              <a:lnSpc>
                <a:spcPct val="100000"/>
              </a:lnSpc>
              <a:spcBef>
                <a:spcPts val="600"/>
              </a:spcBef>
              <a:spcAft>
                <a:spcPts val="0"/>
              </a:spcAft>
              <a:buNone/>
            </a:pPr>
            <a:r>
              <a:t/>
            </a:r>
            <a:endParaRPr/>
          </a:p>
        </p:txBody>
      </p:sp>
      <p:graphicFrame>
        <p:nvGraphicFramePr>
          <p:cNvPr id="328" name="Shape 328"/>
          <p:cNvGraphicFramePr/>
          <p:nvPr/>
        </p:nvGraphicFramePr>
        <p:xfrm>
          <a:off x="6550375" y="3510425"/>
          <a:ext cx="3000000" cy="3000000"/>
        </p:xfrm>
        <a:graphic>
          <a:graphicData uri="http://schemas.openxmlformats.org/drawingml/2006/table">
            <a:tbl>
              <a:tblPr>
                <a:noFill/>
                <a:tableStyleId>{DAB41D9F-708E-4BEA-96FE-9321F7D7B241}</a:tableStyleId>
              </a:tblPr>
              <a:tblGrid>
                <a:gridCol w="436350"/>
                <a:gridCol w="436350"/>
                <a:gridCol w="741300"/>
              </a:tblGrid>
              <a:tr h="399000">
                <a:tc>
                  <a:txBody>
                    <a:bodyPr>
                      <a:noAutofit/>
                    </a:bodyPr>
                    <a:lstStyle/>
                    <a:p>
                      <a:pPr indent="0" lvl="0" marL="0" rtl="0">
                        <a:spcBef>
                          <a:spcPts val="0"/>
                        </a:spcBef>
                        <a:spcAft>
                          <a:spcPts val="0"/>
                        </a:spcAft>
                        <a:buNone/>
                      </a:pPr>
                      <a:r>
                        <a:rPr lang="en"/>
                        <a:t>A</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t>B</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t>A V ~B</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7425">
                <a:tc>
                  <a:txBody>
                    <a:bodyPr>
                      <a:noAutofit/>
                    </a:bodyPr>
                    <a:lstStyle/>
                    <a:p>
                      <a:pPr indent="0" lvl="0" marL="0" rtl="0">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lgn="ctr">
                        <a:spcBef>
                          <a:spcPts val="0"/>
                        </a:spcBef>
                        <a:spcAft>
                          <a:spcPts val="0"/>
                        </a:spcAft>
                        <a:buNone/>
                      </a:pPr>
                      <a:r>
                        <a:rPr lang="en"/>
                        <a:t>1</a:t>
                      </a:r>
                      <a:endParaRPr/>
                    </a:p>
                  </a:txBody>
                  <a:tcPr marT="91425" marB="91425" marR="91425" marL="91425">
                    <a:lnT cap="flat" cmpd="sng" w="19050">
                      <a:solidFill>
                        <a:srgbClr val="000000"/>
                      </a:solidFill>
                      <a:prstDash val="solid"/>
                      <a:round/>
                      <a:headEnd len="med" w="med" type="none"/>
                      <a:tailEnd len="med" w="med" type="none"/>
                    </a:lnT>
                  </a:tcPr>
                </a:tc>
              </a:tr>
              <a:tr h="387425">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r>
              <a:tr h="387425">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r>
              <a:tr h="387425">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XOR NOT</a:t>
            </a:r>
            <a:endParaRPr sz="3600"/>
          </a:p>
        </p:txBody>
      </p:sp>
      <p:sp>
        <p:nvSpPr>
          <p:cNvPr id="334" name="Shape 33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 ~B</a:t>
            </a:r>
            <a:endParaRPr/>
          </a:p>
          <a:p>
            <a:pPr indent="-419100" lvl="0" marL="457200" marR="0" rtl="0" algn="l">
              <a:lnSpc>
                <a:spcPct val="100000"/>
              </a:lnSpc>
              <a:spcBef>
                <a:spcPts val="0"/>
              </a:spcBef>
              <a:spcAft>
                <a:spcPts val="0"/>
              </a:spcAft>
              <a:buSzPts val="3000"/>
              <a:buChar char="◎"/>
            </a:pPr>
            <a:r>
              <a:rPr lang="en"/>
              <a:t>Exclusive OR</a:t>
            </a:r>
            <a:endParaRPr/>
          </a:p>
          <a:p>
            <a:pPr indent="-419100" lvl="0" marL="457200" marR="0" rtl="0" algn="l">
              <a:lnSpc>
                <a:spcPct val="100000"/>
              </a:lnSpc>
              <a:spcBef>
                <a:spcPts val="0"/>
              </a:spcBef>
              <a:spcAft>
                <a:spcPts val="0"/>
              </a:spcAft>
              <a:buSzPts val="3000"/>
              <a:buChar char="◎"/>
            </a:pPr>
            <a:r>
              <a:rPr lang="en"/>
              <a:t>Toggle all other bits outside mask</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eon xd, xs, x</a:t>
            </a:r>
            <a:r>
              <a:rPr lang="en">
                <a:solidFill>
                  <a:srgbClr val="FFFFFF"/>
                </a:solidFill>
                <a:highlight>
                  <a:srgbClr val="000000"/>
                </a:highlight>
              </a:rPr>
              <a:t>m</a:t>
            </a:r>
            <a:endParaRPr>
              <a:solidFill>
                <a:srgbClr val="FFFFFF"/>
              </a:solidFill>
              <a:highlight>
                <a:srgbClr val="000000"/>
              </a:highlight>
            </a:endParaRPr>
          </a:p>
          <a:p>
            <a:pPr indent="0" lvl="0" marL="0" marR="0" rtl="0" algn="l">
              <a:lnSpc>
                <a:spcPct val="100000"/>
              </a:lnSpc>
              <a:spcBef>
                <a:spcPts val="600"/>
              </a:spcBef>
              <a:spcAft>
                <a:spcPts val="0"/>
              </a:spcAft>
              <a:buNone/>
            </a:pPr>
            <a:r>
              <a:t/>
            </a:r>
            <a:endParaRPr/>
          </a:p>
        </p:txBody>
      </p:sp>
      <p:graphicFrame>
        <p:nvGraphicFramePr>
          <p:cNvPr id="335" name="Shape 335"/>
          <p:cNvGraphicFramePr/>
          <p:nvPr/>
        </p:nvGraphicFramePr>
        <p:xfrm>
          <a:off x="6550375" y="3510425"/>
          <a:ext cx="3000000" cy="3000000"/>
        </p:xfrm>
        <a:graphic>
          <a:graphicData uri="http://schemas.openxmlformats.org/drawingml/2006/table">
            <a:tbl>
              <a:tblPr>
                <a:noFill/>
                <a:tableStyleId>{DAB41D9F-708E-4BEA-96FE-9321F7D7B241}</a:tableStyleId>
              </a:tblPr>
              <a:tblGrid>
                <a:gridCol w="436350"/>
                <a:gridCol w="436350"/>
                <a:gridCol w="741300"/>
              </a:tblGrid>
              <a:tr h="399000">
                <a:tc>
                  <a:txBody>
                    <a:bodyPr>
                      <a:noAutofit/>
                    </a:bodyPr>
                    <a:lstStyle/>
                    <a:p>
                      <a:pPr indent="0" lvl="0" marL="0" rtl="0">
                        <a:spcBef>
                          <a:spcPts val="0"/>
                        </a:spcBef>
                        <a:spcAft>
                          <a:spcPts val="0"/>
                        </a:spcAft>
                        <a:buNone/>
                      </a:pPr>
                      <a:r>
                        <a:rPr lang="en"/>
                        <a:t>A</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t>B</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t>A⊕~B</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7425">
                <a:tc>
                  <a:txBody>
                    <a:bodyPr>
                      <a:noAutofit/>
                    </a:bodyPr>
                    <a:lstStyle/>
                    <a:p>
                      <a:pPr indent="0" lvl="0" marL="0" rtl="0">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lgn="ctr">
                        <a:spcBef>
                          <a:spcPts val="0"/>
                        </a:spcBef>
                        <a:spcAft>
                          <a:spcPts val="0"/>
                        </a:spcAft>
                        <a:buNone/>
                      </a:pPr>
                      <a:r>
                        <a:rPr lang="en"/>
                        <a:t>1</a:t>
                      </a:r>
                      <a:endParaRPr/>
                    </a:p>
                  </a:txBody>
                  <a:tcPr marT="91425" marB="91425" marR="91425" marL="91425">
                    <a:lnT cap="flat" cmpd="sng" w="19050">
                      <a:solidFill>
                        <a:srgbClr val="000000"/>
                      </a:solidFill>
                      <a:prstDash val="solid"/>
                      <a:round/>
                      <a:headEnd len="med" w="med" type="none"/>
                      <a:tailEnd len="med" w="med" type="none"/>
                    </a:lnT>
                  </a:tcPr>
                </a:tc>
              </a:tr>
              <a:tr h="387425">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r>
              <a:tr h="387425">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r>
              <a:tr h="387425">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CFD8DC"/>
                </a:solidFill>
              </a:rPr>
              <a:t>2.</a:t>
            </a:r>
            <a:endParaRPr sz="6000">
              <a:solidFill>
                <a:srgbClr val="CFD8DC"/>
              </a:solidFill>
            </a:endParaRPr>
          </a:p>
          <a:p>
            <a:pPr indent="0" lvl="0" marL="0" rtl="0">
              <a:spcBef>
                <a:spcPts val="0"/>
              </a:spcBef>
              <a:spcAft>
                <a:spcPts val="0"/>
              </a:spcAft>
              <a:buNone/>
            </a:pPr>
            <a:r>
              <a:rPr lang="en"/>
              <a:t>Conditional Instructions</a:t>
            </a:r>
            <a:endParaRPr/>
          </a:p>
        </p:txBody>
      </p:sp>
      <p:sp>
        <p:nvSpPr>
          <p:cNvPr id="341" name="Shape 341"/>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Conditionally true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SUBS</a:t>
            </a:r>
            <a:endParaRPr sz="3600"/>
          </a:p>
        </p:txBody>
      </p:sp>
      <p:sp>
        <p:nvSpPr>
          <p:cNvPr id="347" name="Shape 34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Arithmetic operation</a:t>
            </a:r>
            <a:endParaRPr/>
          </a:p>
          <a:p>
            <a:pPr indent="-419100" lvl="0" marL="457200" marR="0" rtl="0" algn="l">
              <a:lnSpc>
                <a:spcPct val="100000"/>
              </a:lnSpc>
              <a:spcBef>
                <a:spcPts val="0"/>
              </a:spcBef>
              <a:spcAft>
                <a:spcPts val="0"/>
              </a:spcAft>
              <a:buSzPts val="3000"/>
              <a:buChar char="◎"/>
            </a:pPr>
            <a:r>
              <a:rPr lang="en"/>
              <a:t>Compares two numbers</a:t>
            </a:r>
            <a:endParaRPr/>
          </a:p>
          <a:p>
            <a:pPr indent="-381000" lvl="1" marL="914400" marR="0" rtl="0" algn="l">
              <a:lnSpc>
                <a:spcPct val="100000"/>
              </a:lnSpc>
              <a:spcBef>
                <a:spcPts val="0"/>
              </a:spcBef>
              <a:spcAft>
                <a:spcPts val="0"/>
              </a:spcAft>
              <a:buSzPts val="2400"/>
              <a:buChar char="○"/>
            </a:pPr>
            <a:r>
              <a:rPr lang="en"/>
              <a:t>Sets N, Z, V, C flags</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chemeClr val="lt1"/>
                </a:solidFill>
                <a:highlight>
                  <a:schemeClr val="dk1"/>
                </a:highlight>
              </a:rPr>
              <a:t>subs xd, xm, xn</a:t>
            </a:r>
            <a:br>
              <a:rPr i="1" lang="en"/>
            </a:br>
            <a:endParaRPr/>
          </a:p>
          <a:p>
            <a:pPr indent="-381000" lvl="1" marL="914400" marR="0" rtl="0" algn="l">
              <a:lnSpc>
                <a:spcPct val="100000"/>
              </a:lnSpc>
              <a:spcBef>
                <a:spcPts val="0"/>
              </a:spcBef>
              <a:spcAft>
                <a:spcPts val="0"/>
              </a:spcAft>
              <a:buSzPts val="2400"/>
              <a:buChar char="○"/>
            </a:pPr>
            <a:r>
              <a:rPr lang="en"/>
              <a:t> </a:t>
            </a:r>
            <a:r>
              <a:rPr lang="en">
                <a:solidFill>
                  <a:schemeClr val="lt1"/>
                </a:solidFill>
                <a:highlight>
                  <a:schemeClr val="dk1"/>
                </a:highlight>
              </a:rPr>
              <a:t>subs xzr, xm, xn</a:t>
            </a:r>
            <a:endParaRPr/>
          </a:p>
          <a:p>
            <a:pPr indent="-381000" lvl="1" marL="914400" marR="0" rtl="0" algn="l">
              <a:lnSpc>
                <a:spcPct val="100000"/>
              </a:lnSpc>
              <a:spcBef>
                <a:spcPts val="0"/>
              </a:spcBef>
              <a:spcAft>
                <a:spcPts val="0"/>
              </a:spcAft>
              <a:buSzPts val="2400"/>
              <a:buChar char="○"/>
            </a:pPr>
            <a:r>
              <a:rPr lang="en"/>
              <a:t> </a:t>
            </a:r>
            <a:r>
              <a:rPr lang="en">
                <a:solidFill>
                  <a:schemeClr val="lt1"/>
                </a:solidFill>
                <a:highlight>
                  <a:schemeClr val="dk1"/>
                </a:highlight>
              </a:rPr>
              <a:t>cmp xm, xn</a:t>
            </a:r>
            <a:endParaRPr/>
          </a:p>
          <a:p>
            <a:pPr indent="0" lvl="0" marL="0" marR="0" rtl="0" algn="l">
              <a:lnSpc>
                <a:spcPct val="100000"/>
              </a:lnSpc>
              <a:spcBef>
                <a:spcPts val="600"/>
              </a:spcBef>
              <a:spcAft>
                <a:spcPts val="0"/>
              </a:spcAft>
              <a:buNone/>
            </a:pPr>
            <a:r>
              <a:t/>
            </a:r>
            <a:endParaRPr/>
          </a:p>
        </p:txBody>
      </p:sp>
      <p:grpSp>
        <p:nvGrpSpPr>
          <p:cNvPr id="348" name="Shape 348"/>
          <p:cNvGrpSpPr/>
          <p:nvPr/>
        </p:nvGrpSpPr>
        <p:grpSpPr>
          <a:xfrm>
            <a:off x="3885375" y="4321575"/>
            <a:ext cx="5638200" cy="743100"/>
            <a:chOff x="3885375" y="4321575"/>
            <a:chExt cx="5638200" cy="743100"/>
          </a:xfrm>
        </p:grpSpPr>
        <p:sp>
          <p:nvSpPr>
            <p:cNvPr id="349" name="Shape 349"/>
            <p:cNvSpPr/>
            <p:nvPr/>
          </p:nvSpPr>
          <p:spPr>
            <a:xfrm>
              <a:off x="3885375" y="4321575"/>
              <a:ext cx="985500" cy="743100"/>
            </a:xfrm>
            <a:prstGeom prst="rightBrace">
              <a:avLst>
                <a:gd fmla="val 978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txBox="1"/>
            <p:nvPr/>
          </p:nvSpPr>
          <p:spPr>
            <a:xfrm>
              <a:off x="4870875" y="4470225"/>
              <a:ext cx="4652700" cy="54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38761D"/>
                  </a:solidFill>
                </a:rPr>
                <a:t>alias</a:t>
              </a:r>
              <a:endParaRPr sz="1800">
                <a:solidFill>
                  <a:srgbClr val="38761D"/>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Branching Flags</a:t>
            </a:r>
            <a:endParaRPr sz="3600"/>
          </a:p>
        </p:txBody>
      </p:sp>
      <p:sp>
        <p:nvSpPr>
          <p:cNvPr id="356" name="Shape 356"/>
          <p:cNvSpPr txBox="1"/>
          <p:nvPr>
            <p:ph idx="1" type="body"/>
          </p:nvPr>
        </p:nvSpPr>
        <p:spPr>
          <a:xfrm>
            <a:off x="786150" y="5510269"/>
            <a:ext cx="7571700" cy="93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Clr>
                <a:srgbClr val="CFD8DC"/>
              </a:buClr>
              <a:buSzPts val="3000"/>
              <a:buFont typeface="Source Sans Pro"/>
              <a:buChar char="◎"/>
            </a:pPr>
            <a:r>
              <a:rPr lang="en" u="sng">
                <a:solidFill>
                  <a:schemeClr val="hlink"/>
                </a:solidFill>
                <a:hlinkClick r:id="rId3"/>
              </a:rPr>
              <a:t>ARMv8 Referenc</a:t>
            </a:r>
            <a:r>
              <a:rPr lang="en" u="sng">
                <a:solidFill>
                  <a:schemeClr val="hlink"/>
                </a:solidFill>
                <a:hlinkClick r:id="rId4"/>
              </a:rPr>
              <a:t>e</a:t>
            </a:r>
            <a:r>
              <a:rPr i="1" lang="en"/>
              <a:t> </a:t>
            </a:r>
            <a:r>
              <a:rPr lang="en"/>
              <a:t>(pg 74-75)</a:t>
            </a:r>
            <a:endParaRPr/>
          </a:p>
          <a:p>
            <a:pPr indent="0" lvl="0" marL="0" marR="0" rtl="0" algn="l">
              <a:lnSpc>
                <a:spcPct val="100000"/>
              </a:lnSpc>
              <a:spcBef>
                <a:spcPts val="600"/>
              </a:spcBef>
              <a:spcAft>
                <a:spcPts val="0"/>
              </a:spcAft>
              <a:buNone/>
            </a:pPr>
            <a:r>
              <a:t/>
            </a:r>
            <a:endParaRPr/>
          </a:p>
        </p:txBody>
      </p:sp>
      <p:pic>
        <p:nvPicPr>
          <p:cNvPr id="357" name="Shape 357"/>
          <p:cNvPicPr preferRelativeResize="0"/>
          <p:nvPr/>
        </p:nvPicPr>
        <p:blipFill>
          <a:blip r:embed="rId5">
            <a:alphaModFix/>
          </a:blip>
          <a:stretch>
            <a:fillRect/>
          </a:stretch>
        </p:blipFill>
        <p:spPr>
          <a:xfrm>
            <a:off x="0" y="1619917"/>
            <a:ext cx="9144000" cy="38686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ANDS</a:t>
            </a:r>
            <a:endParaRPr sz="3600"/>
          </a:p>
        </p:txBody>
      </p:sp>
      <p:sp>
        <p:nvSpPr>
          <p:cNvPr id="363" name="Shape 363"/>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Logical bitwise instruction</a:t>
            </a:r>
            <a:endParaRPr/>
          </a:p>
          <a:p>
            <a:pPr indent="-419100" lvl="0" marL="457200" marR="0" rtl="0" algn="l">
              <a:lnSpc>
                <a:spcPct val="100000"/>
              </a:lnSpc>
              <a:spcBef>
                <a:spcPts val="0"/>
              </a:spcBef>
              <a:spcAft>
                <a:spcPts val="0"/>
              </a:spcAft>
              <a:buSzPts val="3000"/>
              <a:buChar char="◎"/>
            </a:pPr>
            <a:r>
              <a:rPr lang="en"/>
              <a:t>Sets/clears </a:t>
            </a:r>
            <a:r>
              <a:rPr b="1" lang="en"/>
              <a:t>N</a:t>
            </a:r>
            <a:r>
              <a:rPr lang="en"/>
              <a:t> and </a:t>
            </a:r>
            <a:r>
              <a:rPr b="1" lang="en"/>
              <a:t>Z</a:t>
            </a:r>
            <a:r>
              <a:rPr lang="en"/>
              <a:t> flags</a:t>
            </a:r>
            <a:endParaRPr/>
          </a:p>
          <a:p>
            <a:pPr indent="-381000" lvl="1" marL="914400" marR="0" rtl="0" algn="l">
              <a:lnSpc>
                <a:spcPct val="100000"/>
              </a:lnSpc>
              <a:spcBef>
                <a:spcPts val="0"/>
              </a:spcBef>
              <a:spcAft>
                <a:spcPts val="0"/>
              </a:spcAft>
              <a:buSzPts val="2400"/>
              <a:buChar char="○"/>
            </a:pPr>
            <a:r>
              <a:rPr lang="en"/>
              <a:t>Always clears </a:t>
            </a:r>
            <a:r>
              <a:rPr b="1" lang="en"/>
              <a:t>V</a:t>
            </a:r>
            <a:r>
              <a:rPr lang="en"/>
              <a:t> and </a:t>
            </a:r>
            <a:r>
              <a:rPr b="1" lang="en"/>
              <a:t>C</a:t>
            </a:r>
            <a:r>
              <a:rPr lang="en"/>
              <a:t> flags</a:t>
            </a:r>
            <a:endParaRPr/>
          </a:p>
          <a:p>
            <a:pPr indent="-419100" lvl="0" marL="457200" marR="0" rtl="0" algn="l">
              <a:lnSpc>
                <a:spcPct val="100000"/>
              </a:lnSpc>
              <a:spcBef>
                <a:spcPts val="0"/>
              </a:spcBef>
              <a:spcAft>
                <a:spcPts val="0"/>
              </a:spcAft>
              <a:buSzPts val="3000"/>
              <a:buChar char="◎"/>
            </a:pPr>
            <a:r>
              <a:rPr lang="en"/>
              <a:t>Test if all selected bits are set</a:t>
            </a:r>
            <a:endParaRPr/>
          </a:p>
          <a:p>
            <a:pPr indent="-419100" lvl="0" marL="457200" rtl="0">
              <a:spcBef>
                <a:spcPts val="0"/>
              </a:spcBef>
              <a:spcAft>
                <a:spcPts val="0"/>
              </a:spcAft>
              <a:buSzPts val="3000"/>
              <a:buChar char="◎"/>
            </a:pPr>
            <a:r>
              <a:rPr lang="en"/>
              <a:t>Syntax:</a:t>
            </a:r>
            <a:endParaRPr/>
          </a:p>
          <a:p>
            <a:pPr indent="-381000" lvl="1" marL="914400" rtl="0">
              <a:spcBef>
                <a:spcPts val="0"/>
              </a:spcBef>
              <a:spcAft>
                <a:spcPts val="0"/>
              </a:spcAft>
              <a:buSzPts val="2400"/>
              <a:buChar char="○"/>
            </a:pPr>
            <a:r>
              <a:rPr lang="en"/>
              <a:t> </a:t>
            </a:r>
            <a:r>
              <a:rPr lang="en">
                <a:solidFill>
                  <a:schemeClr val="lt1"/>
                </a:solidFill>
                <a:highlight>
                  <a:schemeClr val="dk1"/>
                </a:highlight>
              </a:rPr>
              <a:t>ands xd, xm, xn</a:t>
            </a:r>
            <a:endParaRPr i="1"/>
          </a:p>
          <a:p>
            <a:pPr indent="-381000" lvl="1" marL="914400" rtl="0">
              <a:spcBef>
                <a:spcPts val="0"/>
              </a:spcBef>
              <a:spcAft>
                <a:spcPts val="0"/>
              </a:spcAft>
              <a:buSzPts val="2400"/>
              <a:buChar char="○"/>
            </a:pPr>
            <a:r>
              <a:t/>
            </a:r>
            <a:endParaRPr/>
          </a:p>
          <a:p>
            <a:pPr indent="-381000" lvl="1" marL="914400" rtl="0">
              <a:spcBef>
                <a:spcPts val="0"/>
              </a:spcBef>
              <a:spcAft>
                <a:spcPts val="0"/>
              </a:spcAft>
              <a:buSzPts val="2400"/>
              <a:buChar char="○"/>
            </a:pPr>
            <a:r>
              <a:rPr lang="en"/>
              <a:t> </a:t>
            </a:r>
            <a:r>
              <a:rPr lang="en">
                <a:solidFill>
                  <a:schemeClr val="lt1"/>
                </a:solidFill>
                <a:highlight>
                  <a:schemeClr val="dk1"/>
                </a:highlight>
              </a:rPr>
              <a:t>ands xzr, xm, xn</a:t>
            </a:r>
            <a:endParaRPr/>
          </a:p>
          <a:p>
            <a:pPr indent="-381000" lvl="1" marL="914400" rtl="0">
              <a:spcBef>
                <a:spcPts val="0"/>
              </a:spcBef>
              <a:spcAft>
                <a:spcPts val="0"/>
              </a:spcAft>
              <a:buSzPts val="2400"/>
              <a:buChar char="○"/>
            </a:pPr>
            <a:r>
              <a:rPr lang="en"/>
              <a:t> </a:t>
            </a:r>
            <a:r>
              <a:rPr lang="en">
                <a:solidFill>
                  <a:schemeClr val="lt1"/>
                </a:solidFill>
                <a:highlight>
                  <a:schemeClr val="dk1"/>
                </a:highlight>
              </a:rPr>
              <a:t>tst xm, xn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grpSp>
        <p:nvGrpSpPr>
          <p:cNvPr id="364" name="Shape 364"/>
          <p:cNvGrpSpPr/>
          <p:nvPr/>
        </p:nvGrpSpPr>
        <p:grpSpPr>
          <a:xfrm>
            <a:off x="3853050" y="4749700"/>
            <a:ext cx="5638200" cy="743100"/>
            <a:chOff x="3885375" y="4321575"/>
            <a:chExt cx="5638200" cy="743100"/>
          </a:xfrm>
        </p:grpSpPr>
        <p:sp>
          <p:nvSpPr>
            <p:cNvPr id="365" name="Shape 365"/>
            <p:cNvSpPr/>
            <p:nvPr/>
          </p:nvSpPr>
          <p:spPr>
            <a:xfrm>
              <a:off x="3885375" y="4321575"/>
              <a:ext cx="985500" cy="743100"/>
            </a:xfrm>
            <a:prstGeom prst="rightBrace">
              <a:avLst>
                <a:gd fmla="val 978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txBox="1"/>
            <p:nvPr/>
          </p:nvSpPr>
          <p:spPr>
            <a:xfrm>
              <a:off x="4870875" y="4470225"/>
              <a:ext cx="4652700" cy="54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38761D"/>
                  </a:solidFill>
                </a:rPr>
                <a:t>alias</a:t>
              </a:r>
              <a:endParaRPr sz="1800">
                <a:solidFill>
                  <a:srgbClr val="38761D"/>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CFD8DC"/>
                </a:solidFill>
              </a:rPr>
              <a:t>3.</a:t>
            </a:r>
            <a:endParaRPr sz="6000">
              <a:solidFill>
                <a:srgbClr val="CFD8DC"/>
              </a:solidFill>
            </a:endParaRPr>
          </a:p>
          <a:p>
            <a:pPr indent="0" lvl="0" marL="0" rtl="0">
              <a:spcBef>
                <a:spcPts val="0"/>
              </a:spcBef>
              <a:spcAft>
                <a:spcPts val="0"/>
              </a:spcAft>
              <a:buNone/>
            </a:pPr>
            <a:r>
              <a:rPr lang="en"/>
              <a:t>Shift Instructions</a:t>
            </a:r>
            <a:endParaRPr/>
          </a:p>
        </p:txBody>
      </p:sp>
      <p:sp>
        <p:nvSpPr>
          <p:cNvPr id="372" name="Shape 372"/>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Shifting around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Logical Shift Left</a:t>
            </a:r>
            <a:endParaRPr sz="3600"/>
          </a:p>
        </p:txBody>
      </p:sp>
      <p:sp>
        <p:nvSpPr>
          <p:cNvPr id="378" name="Shape 37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Shifts all bits to the left by 1</a:t>
            </a:r>
            <a:endParaRPr/>
          </a:p>
          <a:p>
            <a:pPr indent="-419100" lvl="0" marL="457200" marR="0" rtl="0" algn="l">
              <a:lnSpc>
                <a:spcPct val="100000"/>
              </a:lnSpc>
              <a:spcBef>
                <a:spcPts val="0"/>
              </a:spcBef>
              <a:spcAft>
                <a:spcPts val="0"/>
              </a:spcAft>
              <a:buSzPts val="3000"/>
              <a:buChar char="◎"/>
            </a:pPr>
            <a:r>
              <a:rPr lang="en"/>
              <a:t>Useful for multiplying by powers of 2</a:t>
            </a:r>
            <a:endParaRPr/>
          </a:p>
          <a:p>
            <a:pPr indent="-419100" lvl="0" marL="457200" marR="0" rtl="0" algn="l">
              <a:lnSpc>
                <a:spcPct val="100000"/>
              </a:lnSpc>
              <a:spcBef>
                <a:spcPts val="0"/>
              </a:spcBef>
              <a:spcAft>
                <a:spcPts val="0"/>
              </a:spcAft>
              <a:buSzPts val="3000"/>
              <a:buChar char="◎"/>
            </a:pPr>
            <a:r>
              <a:rPr lang="en"/>
              <a:t>Shifted out bits are lost</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lsl xd, xs, xm</a:t>
            </a:r>
            <a:endParaRPr>
              <a:solidFill>
                <a:srgbClr val="FFFFFF"/>
              </a:solidFill>
              <a:highlight>
                <a:srgbClr val="000000"/>
              </a:highlight>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Covered Today</a:t>
            </a:r>
            <a:endParaRPr sz="3600"/>
          </a:p>
        </p:txBody>
      </p:sp>
      <p:sp>
        <p:nvSpPr>
          <p:cNvPr id="154" name="Shape 15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Bitwise Logical Instructions</a:t>
            </a:r>
            <a:endParaRPr/>
          </a:p>
          <a:p>
            <a:pPr indent="-381000" lvl="1" marL="914400" marR="0" rtl="0" algn="l">
              <a:lnSpc>
                <a:spcPct val="100000"/>
              </a:lnSpc>
              <a:spcBef>
                <a:spcPts val="0"/>
              </a:spcBef>
              <a:spcAft>
                <a:spcPts val="0"/>
              </a:spcAft>
              <a:buSzPts val="2400"/>
              <a:buChar char="○"/>
            </a:pPr>
            <a:r>
              <a:rPr lang="en"/>
              <a:t>NOT</a:t>
            </a:r>
            <a:endParaRPr/>
          </a:p>
          <a:p>
            <a:pPr indent="-381000" lvl="1" marL="914400" marR="0" rtl="0" algn="l">
              <a:lnSpc>
                <a:spcPct val="100000"/>
              </a:lnSpc>
              <a:spcBef>
                <a:spcPts val="0"/>
              </a:spcBef>
              <a:spcAft>
                <a:spcPts val="0"/>
              </a:spcAft>
              <a:buSzPts val="2400"/>
              <a:buChar char="○"/>
            </a:pPr>
            <a:r>
              <a:rPr lang="en"/>
              <a:t>AND</a:t>
            </a:r>
            <a:endParaRPr/>
          </a:p>
          <a:p>
            <a:pPr indent="-381000" lvl="1" marL="914400" marR="0" rtl="0" algn="l">
              <a:lnSpc>
                <a:spcPct val="100000"/>
              </a:lnSpc>
              <a:spcBef>
                <a:spcPts val="0"/>
              </a:spcBef>
              <a:spcAft>
                <a:spcPts val="0"/>
              </a:spcAft>
              <a:buSzPts val="2400"/>
              <a:buChar char="○"/>
            </a:pPr>
            <a:r>
              <a:rPr lang="en"/>
              <a:t>OR</a:t>
            </a:r>
            <a:endParaRPr/>
          </a:p>
          <a:p>
            <a:pPr indent="-381000" lvl="1" marL="914400" marR="0" rtl="0" algn="l">
              <a:lnSpc>
                <a:spcPct val="100000"/>
              </a:lnSpc>
              <a:spcBef>
                <a:spcPts val="0"/>
              </a:spcBef>
              <a:spcAft>
                <a:spcPts val="0"/>
              </a:spcAft>
              <a:buSzPts val="2400"/>
              <a:buChar char="○"/>
            </a:pPr>
            <a:r>
              <a:rPr lang="en"/>
              <a:t>XOR</a:t>
            </a:r>
            <a:endParaRPr/>
          </a:p>
          <a:p>
            <a:pPr indent="-381000" lvl="1" marL="914400" marR="0" rtl="0" algn="l">
              <a:lnSpc>
                <a:spcPct val="100000"/>
              </a:lnSpc>
              <a:spcBef>
                <a:spcPts val="0"/>
              </a:spcBef>
              <a:spcAft>
                <a:spcPts val="0"/>
              </a:spcAft>
              <a:buSzPts val="2400"/>
              <a:buChar char="○"/>
            </a:pPr>
            <a:r>
              <a:rPr lang="en"/>
              <a:t>AND NOT</a:t>
            </a:r>
            <a:endParaRPr/>
          </a:p>
          <a:p>
            <a:pPr indent="-381000" lvl="1" marL="914400" marR="0" rtl="0" algn="l">
              <a:lnSpc>
                <a:spcPct val="100000"/>
              </a:lnSpc>
              <a:spcBef>
                <a:spcPts val="0"/>
              </a:spcBef>
              <a:spcAft>
                <a:spcPts val="0"/>
              </a:spcAft>
              <a:buSzPts val="2400"/>
              <a:buChar char="○"/>
            </a:pPr>
            <a:r>
              <a:rPr lang="en"/>
              <a:t>OR NOT</a:t>
            </a:r>
            <a:endParaRPr/>
          </a:p>
          <a:p>
            <a:pPr indent="-381000" lvl="1" marL="914400" marR="0" rtl="0" algn="l">
              <a:lnSpc>
                <a:spcPct val="100000"/>
              </a:lnSpc>
              <a:spcBef>
                <a:spcPts val="0"/>
              </a:spcBef>
              <a:spcAft>
                <a:spcPts val="0"/>
              </a:spcAft>
              <a:buSzPts val="2400"/>
              <a:buChar char="○"/>
            </a:pPr>
            <a:r>
              <a:rPr lang="en"/>
              <a:t>XOR NOT</a:t>
            </a:r>
            <a:endParaRPr/>
          </a:p>
          <a:p>
            <a:pPr indent="-419100" lvl="0" marL="457200" rtl="0">
              <a:spcBef>
                <a:spcPts val="0"/>
              </a:spcBef>
              <a:spcAft>
                <a:spcPts val="0"/>
              </a:spcAft>
              <a:buSzPts val="3000"/>
              <a:buChar char="◎"/>
            </a:pPr>
            <a:r>
              <a:rPr lang="en"/>
              <a:t>Conditional Instructions</a:t>
            </a:r>
            <a:endParaRPr/>
          </a:p>
          <a:p>
            <a:pPr indent="-381000" lvl="1" marL="914400" rtl="0">
              <a:spcBef>
                <a:spcPts val="0"/>
              </a:spcBef>
              <a:spcAft>
                <a:spcPts val="0"/>
              </a:spcAft>
              <a:buSzPts val="2400"/>
              <a:buChar char="○"/>
            </a:pPr>
            <a:r>
              <a:rPr lang="en"/>
              <a:t>SUBS</a:t>
            </a:r>
            <a:endParaRPr/>
          </a:p>
          <a:p>
            <a:pPr indent="-381000" lvl="1" marL="914400" rtl="0">
              <a:spcBef>
                <a:spcPts val="0"/>
              </a:spcBef>
              <a:spcAft>
                <a:spcPts val="0"/>
              </a:spcAft>
              <a:buSzPts val="2400"/>
              <a:buChar char="○"/>
            </a:pPr>
            <a:r>
              <a:rPr lang="en"/>
              <a:t>ANDS</a:t>
            </a:r>
            <a:endParaRPr/>
          </a:p>
        </p:txBody>
      </p:sp>
      <p:grpSp>
        <p:nvGrpSpPr>
          <p:cNvPr id="155" name="Shape 155"/>
          <p:cNvGrpSpPr/>
          <p:nvPr/>
        </p:nvGrpSpPr>
        <p:grpSpPr>
          <a:xfrm>
            <a:off x="6305886" y="4256700"/>
            <a:ext cx="1615287" cy="1440564"/>
            <a:chOff x="3927500" y="301425"/>
            <a:chExt cx="461550" cy="411625"/>
          </a:xfrm>
        </p:grpSpPr>
        <p:sp>
          <p:nvSpPr>
            <p:cNvPr id="156" name="Shape 156"/>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57" name="Shape 157"/>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58" name="Shape 158"/>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59" name="Shape 159"/>
            <p:cNvSpPr/>
            <p:nvPr/>
          </p:nvSpPr>
          <p:spPr>
            <a:xfrm>
              <a:off x="4295850" y="442075"/>
              <a:ext cx="46300" cy="26225"/>
            </a:xfrm>
            <a:custGeom>
              <a:pathLst>
                <a:path extrusionOk="0" fill="none" h="1049" w="1852">
                  <a:moveTo>
                    <a:pt x="1" y="1"/>
                  </a:moveTo>
                  <a:lnTo>
                    <a:pt x="1852" y="1048"/>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0" name="Shape 160"/>
            <p:cNvSpPr/>
            <p:nvPr/>
          </p:nvSpPr>
          <p:spPr>
            <a:xfrm>
              <a:off x="4296475" y="415900"/>
              <a:ext cx="45075" cy="78575"/>
            </a:xfrm>
            <a:custGeom>
              <a:pathLst>
                <a:path extrusionOk="0" fill="none" h="3143" w="1803">
                  <a:moveTo>
                    <a:pt x="1802" y="1"/>
                  </a:moveTo>
                  <a:lnTo>
                    <a:pt x="0" y="3142"/>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1" name="Shape 161"/>
            <p:cNvSpPr/>
            <p:nvPr/>
          </p:nvSpPr>
          <p:spPr>
            <a:xfrm>
              <a:off x="3968275" y="590050"/>
              <a:ext cx="25" cy="6100"/>
            </a:xfrm>
            <a:custGeom>
              <a:pathLst>
                <a:path extrusionOk="0" fill="none" h="244" w="1">
                  <a:moveTo>
                    <a:pt x="1" y="244"/>
                  </a:moveTo>
                  <a:lnTo>
                    <a:pt x="1" y="244"/>
                  </a:lnTo>
                  <a:lnTo>
                    <a:pt x="1"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2" name="Shape 162"/>
            <p:cNvSpPr/>
            <p:nvPr/>
          </p:nvSpPr>
          <p:spPr>
            <a:xfrm>
              <a:off x="3970725" y="558375"/>
              <a:ext cx="1850" cy="12200"/>
            </a:xfrm>
            <a:custGeom>
              <a:pathLst>
                <a:path extrusionOk="0" fill="none" h="488" w="74">
                  <a:moveTo>
                    <a:pt x="0" y="488"/>
                  </a:moveTo>
                  <a:lnTo>
                    <a:pt x="73"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3" name="Shape 163"/>
            <p:cNvSpPr/>
            <p:nvPr/>
          </p:nvSpPr>
          <p:spPr>
            <a:xfrm>
              <a:off x="3976200" y="527325"/>
              <a:ext cx="3675" cy="12200"/>
            </a:xfrm>
            <a:custGeom>
              <a:pathLst>
                <a:path extrusionOk="0" fill="none" h="488" w="147">
                  <a:moveTo>
                    <a:pt x="0" y="488"/>
                  </a:moveTo>
                  <a:lnTo>
                    <a:pt x="98" y="147"/>
                  </a:lnTo>
                  <a:lnTo>
                    <a:pt x="147"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4" name="Shape 164"/>
            <p:cNvSpPr/>
            <p:nvPr/>
          </p:nvSpPr>
          <p:spPr>
            <a:xfrm>
              <a:off x="3985950" y="498100"/>
              <a:ext cx="4875" cy="10975"/>
            </a:xfrm>
            <a:custGeom>
              <a:pathLst>
                <a:path extrusionOk="0" fill="none" h="439" w="195">
                  <a:moveTo>
                    <a:pt x="0" y="439"/>
                  </a:moveTo>
                  <a:lnTo>
                    <a:pt x="195" y="25"/>
                  </a:lnTo>
                  <a:lnTo>
                    <a:pt x="195"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5" name="Shape 165"/>
            <p:cNvSpPr/>
            <p:nvPr/>
          </p:nvSpPr>
          <p:spPr>
            <a:xfrm>
              <a:off x="4000550" y="471300"/>
              <a:ext cx="7325" cy="9775"/>
            </a:xfrm>
            <a:custGeom>
              <a:pathLst>
                <a:path extrusionOk="0" fill="none" h="391" w="293">
                  <a:moveTo>
                    <a:pt x="1" y="391"/>
                  </a:moveTo>
                  <a:lnTo>
                    <a:pt x="74" y="269"/>
                  </a:lnTo>
                  <a:lnTo>
                    <a:pt x="293"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6" name="Shape 166"/>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7" name="Shape 167"/>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8" name="Shape 168"/>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9" name="Shape 169"/>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0" name="Shape 170"/>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1" name="Shape 171"/>
            <p:cNvSpPr/>
            <p:nvPr/>
          </p:nvSpPr>
          <p:spPr>
            <a:xfrm>
              <a:off x="4141800" y="502975"/>
              <a:ext cx="3700" cy="11600"/>
            </a:xfrm>
            <a:custGeom>
              <a:pathLst>
                <a:path extrusionOk="0" fill="none" h="464" w="148">
                  <a:moveTo>
                    <a:pt x="1" y="0"/>
                  </a:moveTo>
                  <a:lnTo>
                    <a:pt x="147" y="463"/>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2" name="Shape 172"/>
            <p:cNvSpPr/>
            <p:nvPr/>
          </p:nvSpPr>
          <p:spPr>
            <a:xfrm>
              <a:off x="4150950" y="533425"/>
              <a:ext cx="3675" cy="11575"/>
            </a:xfrm>
            <a:custGeom>
              <a:pathLst>
                <a:path extrusionOk="0" fill="none" h="463" w="147">
                  <a:moveTo>
                    <a:pt x="0" y="0"/>
                  </a:moveTo>
                  <a:lnTo>
                    <a:pt x="146" y="463"/>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3" name="Shape 173"/>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4" name="Shape 174"/>
            <p:cNvSpPr/>
            <p:nvPr/>
          </p:nvSpPr>
          <p:spPr>
            <a:xfrm>
              <a:off x="4175300" y="591875"/>
              <a:ext cx="7325" cy="9150"/>
            </a:xfrm>
            <a:custGeom>
              <a:pathLst>
                <a:path extrusionOk="0" fill="none" h="366" w="293">
                  <a:moveTo>
                    <a:pt x="0" y="0"/>
                  </a:moveTo>
                  <a:lnTo>
                    <a:pt x="98" y="146"/>
                  </a:lnTo>
                  <a:lnTo>
                    <a:pt x="293" y="366"/>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5" name="Shape 175"/>
            <p:cNvSpPr/>
            <p:nvPr/>
          </p:nvSpPr>
          <p:spPr>
            <a:xfrm>
              <a:off x="4198425" y="613175"/>
              <a:ext cx="11000" cy="4900"/>
            </a:xfrm>
            <a:custGeom>
              <a:pathLst>
                <a:path extrusionOk="0" fill="none" h="196" w="440">
                  <a:moveTo>
                    <a:pt x="1" y="1"/>
                  </a:moveTo>
                  <a:lnTo>
                    <a:pt x="171" y="98"/>
                  </a:lnTo>
                  <a:lnTo>
                    <a:pt x="439" y="195"/>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6" name="Shape 176"/>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7" name="Shape 177"/>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8" name="Shape 178"/>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9" name="Shape 179"/>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80" name="Shape 180"/>
            <p:cNvSpPr/>
            <p:nvPr/>
          </p:nvSpPr>
          <p:spPr>
            <a:xfrm>
              <a:off x="4326300" y="547425"/>
              <a:ext cx="2450" cy="12200"/>
            </a:xfrm>
            <a:custGeom>
              <a:pathLst>
                <a:path extrusionOk="0" fill="none" h="488" w="98">
                  <a:moveTo>
                    <a:pt x="0" y="487"/>
                  </a:moveTo>
                  <a:lnTo>
                    <a:pt x="49" y="293"/>
                  </a:lnTo>
                  <a:lnTo>
                    <a:pt x="98"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81" name="Shape 181"/>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82" name="Shape 182"/>
            <p:cNvSpPr/>
            <p:nvPr/>
          </p:nvSpPr>
          <p:spPr>
            <a:xfrm>
              <a:off x="4325075" y="488975"/>
              <a:ext cx="1250" cy="6100"/>
            </a:xfrm>
            <a:custGeom>
              <a:pathLst>
                <a:path extrusionOk="0" fill="none" h="244" w="50">
                  <a:moveTo>
                    <a:pt x="49" y="244"/>
                  </a:moveTo>
                  <a:lnTo>
                    <a:pt x="49" y="244"/>
                  </a:lnTo>
                  <a:lnTo>
                    <a:pt x="1"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Logical Shift Right</a:t>
            </a:r>
            <a:endParaRPr sz="3600"/>
          </a:p>
        </p:txBody>
      </p:sp>
      <p:sp>
        <p:nvSpPr>
          <p:cNvPr id="384" name="Shape 38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Shifts all bits to the right by 1</a:t>
            </a:r>
            <a:endParaRPr/>
          </a:p>
          <a:p>
            <a:pPr indent="-419100" lvl="0" marL="457200" marR="0" rtl="0" algn="l">
              <a:lnSpc>
                <a:spcPct val="100000"/>
              </a:lnSpc>
              <a:spcBef>
                <a:spcPts val="0"/>
              </a:spcBef>
              <a:spcAft>
                <a:spcPts val="0"/>
              </a:spcAft>
              <a:buSzPts val="3000"/>
              <a:buChar char="◎"/>
            </a:pPr>
            <a:r>
              <a:rPr lang="en"/>
              <a:t>Useful for dividing by powers of 2</a:t>
            </a:r>
            <a:endParaRPr/>
          </a:p>
          <a:p>
            <a:pPr indent="-419100" lvl="0" marL="457200" marR="0" rtl="0" algn="l">
              <a:lnSpc>
                <a:spcPct val="100000"/>
              </a:lnSpc>
              <a:spcBef>
                <a:spcPts val="0"/>
              </a:spcBef>
              <a:spcAft>
                <a:spcPts val="0"/>
              </a:spcAft>
              <a:buSzPts val="3000"/>
              <a:buChar char="◎"/>
            </a:pPr>
            <a:r>
              <a:rPr lang="en"/>
              <a:t>Shifted out bits are lost</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lsr xd, xs, xm</a:t>
            </a:r>
            <a:endParaRPr>
              <a:solidFill>
                <a:srgbClr val="FFFFFF"/>
              </a:solidFill>
              <a:highlight>
                <a:srgbClr val="000000"/>
              </a:highlight>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Arithmetic Shift Right</a:t>
            </a:r>
            <a:endParaRPr sz="3600"/>
          </a:p>
        </p:txBody>
      </p:sp>
      <p:sp>
        <p:nvSpPr>
          <p:cNvPr id="390" name="Shape 39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Like Logical Right shift</a:t>
            </a:r>
            <a:endParaRPr/>
          </a:p>
          <a:p>
            <a:pPr indent="-419100" lvl="0" marL="457200" marR="0" rtl="0" algn="l">
              <a:lnSpc>
                <a:spcPct val="100000"/>
              </a:lnSpc>
              <a:spcBef>
                <a:spcPts val="0"/>
              </a:spcBef>
              <a:spcAft>
                <a:spcPts val="0"/>
              </a:spcAft>
              <a:buSzPts val="3000"/>
              <a:buChar char="◎"/>
            </a:pPr>
            <a:r>
              <a:rPr lang="en"/>
              <a:t>Preserves sign bit</a:t>
            </a:r>
            <a:endParaRPr/>
          </a:p>
          <a:p>
            <a:pPr indent="-419100" lvl="0" marL="457200" marR="0" rtl="0" algn="l">
              <a:lnSpc>
                <a:spcPct val="100000"/>
              </a:lnSpc>
              <a:spcBef>
                <a:spcPts val="0"/>
              </a:spcBef>
              <a:spcAft>
                <a:spcPts val="0"/>
              </a:spcAft>
              <a:buSzPts val="3000"/>
              <a:buChar char="◎"/>
            </a:pPr>
            <a:r>
              <a:rPr lang="en"/>
              <a:t>Syntax:</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asr xd, xs, xm</a:t>
            </a:r>
            <a:endParaRPr>
              <a:solidFill>
                <a:srgbClr val="FFFFFF"/>
              </a:solidFill>
              <a:highlight>
                <a:srgbClr val="000000"/>
              </a:highlight>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Arithmetic Shift Left?</a:t>
            </a:r>
            <a:endParaRPr sz="3600"/>
          </a:p>
        </p:txBody>
      </p:sp>
      <p:sp>
        <p:nvSpPr>
          <p:cNvPr id="396" name="Shape 39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Does not exist!</a:t>
            </a:r>
            <a:endParaRPr/>
          </a:p>
          <a:p>
            <a:pPr indent="-419100" lvl="0" marL="457200" marR="0" rtl="0" algn="l">
              <a:lnSpc>
                <a:spcPct val="100000"/>
              </a:lnSpc>
              <a:spcBef>
                <a:spcPts val="0"/>
              </a:spcBef>
              <a:spcAft>
                <a:spcPts val="0"/>
              </a:spcAft>
              <a:buSzPts val="3000"/>
              <a:buChar char="◎"/>
            </a:pPr>
            <a:r>
              <a:rPr lang="en"/>
              <a:t>But it just works with Logical Left Shift </a:t>
            </a:r>
            <a:endParaRPr/>
          </a:p>
          <a:p>
            <a:pPr indent="-381000" lvl="1" marL="914400" marR="0" rtl="0" algn="l">
              <a:lnSpc>
                <a:spcPct val="100000"/>
              </a:lnSpc>
              <a:spcBef>
                <a:spcPts val="0"/>
              </a:spcBef>
              <a:spcAft>
                <a:spcPts val="0"/>
              </a:spcAft>
              <a:buSzPts val="2400"/>
              <a:buChar char="○"/>
            </a:pPr>
            <a:r>
              <a:rPr lang="en"/>
              <a:t>Yes even for negative integers</a:t>
            </a:r>
            <a:endParaRPr/>
          </a:p>
          <a:p>
            <a:pPr indent="-419100" lvl="0" marL="457200" marR="0" rtl="0" algn="l">
              <a:lnSpc>
                <a:spcPct val="100000"/>
              </a:lnSpc>
              <a:spcBef>
                <a:spcPts val="0"/>
              </a:spcBef>
              <a:spcAft>
                <a:spcPts val="0"/>
              </a:spcAft>
              <a:buSzPts val="3000"/>
              <a:buChar char="◎"/>
            </a:pPr>
            <a:r>
              <a:rPr lang="en"/>
              <a:t>Let's see an example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Rotate Right</a:t>
            </a:r>
            <a:endParaRPr sz="3600"/>
          </a:p>
        </p:txBody>
      </p:sp>
      <p:sp>
        <p:nvSpPr>
          <p:cNvPr id="402" name="Shape 402"/>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Logical shift right, but moves shifted out bits back to the left</a:t>
            </a:r>
            <a:endParaRPr/>
          </a:p>
          <a:p>
            <a:pPr indent="-419100" lvl="0" marL="457200" rtl="0">
              <a:spcBef>
                <a:spcPts val="0"/>
              </a:spcBef>
              <a:spcAft>
                <a:spcPts val="0"/>
              </a:spcAft>
              <a:buSzPts val="3000"/>
              <a:buChar char="◎"/>
            </a:pPr>
            <a:r>
              <a:rPr lang="en"/>
              <a:t>Syntax:</a:t>
            </a:r>
            <a:endParaRPr/>
          </a:p>
          <a:p>
            <a:pPr indent="-381000" lvl="1" marL="914400" rtl="0">
              <a:spcBef>
                <a:spcPts val="0"/>
              </a:spcBef>
              <a:spcAft>
                <a:spcPts val="0"/>
              </a:spcAft>
              <a:buSzPts val="2400"/>
              <a:buChar char="○"/>
            </a:pPr>
            <a:r>
              <a:rPr lang="en"/>
              <a:t> </a:t>
            </a:r>
            <a:r>
              <a:rPr lang="en">
                <a:solidFill>
                  <a:schemeClr val="lt1"/>
                </a:solidFill>
                <a:highlight>
                  <a:schemeClr val="dk1"/>
                </a:highlight>
              </a:rPr>
              <a:t>lsr xd, xs, xm</a:t>
            </a:r>
            <a:endParaRPr>
              <a:solidFill>
                <a:schemeClr val="lt1"/>
              </a:solidFill>
              <a:highlight>
                <a:schemeClr val="dk1"/>
              </a:highlight>
            </a:endParaRPr>
          </a:p>
          <a:p>
            <a:pPr indent="0" lvl="0" marL="0" marR="0" rtl="0" algn="l">
              <a:lnSpc>
                <a:spcPct val="100000"/>
              </a:lnSpc>
              <a:spcBef>
                <a:spcPts val="600"/>
              </a:spcBef>
              <a:spcAft>
                <a:spcPts val="0"/>
              </a:spcAft>
              <a:buNone/>
            </a:pPr>
            <a:r>
              <a:t/>
            </a:r>
            <a:endParaRPr/>
          </a:p>
        </p:txBody>
      </p:sp>
      <p:graphicFrame>
        <p:nvGraphicFramePr>
          <p:cNvPr id="403" name="Shape 403"/>
          <p:cNvGraphicFramePr/>
          <p:nvPr/>
        </p:nvGraphicFramePr>
        <p:xfrm>
          <a:off x="952500" y="3886050"/>
          <a:ext cx="3000000" cy="3000000"/>
        </p:xfrm>
        <a:graphic>
          <a:graphicData uri="http://schemas.openxmlformats.org/drawingml/2006/table">
            <a:tbl>
              <a:tblPr>
                <a:noFill/>
                <a:tableStyleId>{DAB41D9F-708E-4BEA-96FE-9321F7D7B241}</a:tableStyleId>
              </a:tblPr>
              <a:tblGrid>
                <a:gridCol w="904875"/>
                <a:gridCol w="904875"/>
                <a:gridCol w="904875"/>
                <a:gridCol w="904875"/>
                <a:gridCol w="904875"/>
                <a:gridCol w="904875"/>
                <a:gridCol w="904875"/>
                <a:gridCol w="904875"/>
              </a:tblGrid>
              <a:tr h="381000">
                <a:tc>
                  <a:txBody>
                    <a:bodyPr>
                      <a:noAutofit/>
                    </a:bodyPr>
                    <a:lstStyle/>
                    <a:p>
                      <a:pPr indent="0" lvl="0" marL="0">
                        <a:spcBef>
                          <a:spcPts val="0"/>
                        </a:spcBef>
                        <a:spcAft>
                          <a:spcPts val="0"/>
                        </a:spcAft>
                        <a:buNone/>
                      </a:pPr>
                      <a:r>
                        <a:rPr lang="en"/>
                        <a:t>1</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1</a:t>
                      </a:r>
                      <a:endParaRPr/>
                    </a:p>
                  </a:txBody>
                  <a:tcPr marT="91425" marB="91425" marR="91425" marL="91425">
                    <a:solidFill>
                      <a:srgbClr val="D9EAD3"/>
                    </a:solidFill>
                  </a:tcPr>
                </a:tc>
                <a:tc>
                  <a:txBody>
                    <a:bodyPr>
                      <a:noAutofit/>
                    </a:bodyPr>
                    <a:lstStyle/>
                    <a:p>
                      <a:pPr indent="0" lvl="0" marL="0">
                        <a:spcBef>
                          <a:spcPts val="0"/>
                        </a:spcBef>
                        <a:spcAft>
                          <a:spcPts val="0"/>
                        </a:spcAft>
                        <a:buNone/>
                      </a:pPr>
                      <a:r>
                        <a:rPr lang="en"/>
                        <a:t>0</a:t>
                      </a:r>
                      <a:endParaRPr/>
                    </a:p>
                  </a:txBody>
                  <a:tcPr marT="91425" marB="91425" marR="91425" marL="91425">
                    <a:solidFill>
                      <a:srgbClr val="FFF2CC"/>
                    </a:solidFill>
                  </a:tcPr>
                </a:tc>
                <a:tc>
                  <a:txBody>
                    <a:bodyPr>
                      <a:noAutofit/>
                    </a:bodyPr>
                    <a:lstStyle/>
                    <a:p>
                      <a:pPr indent="0" lvl="0" marL="0">
                        <a:spcBef>
                          <a:spcPts val="0"/>
                        </a:spcBef>
                        <a:spcAft>
                          <a:spcPts val="0"/>
                        </a:spcAft>
                        <a:buNone/>
                      </a:pPr>
                      <a:r>
                        <a:rPr b="1" lang="en"/>
                        <a:t>1</a:t>
                      </a:r>
                      <a:endParaRPr b="1"/>
                    </a:p>
                  </a:txBody>
                  <a:tcPr marT="91425" marB="91425" marR="91425" marL="91425">
                    <a:solidFill>
                      <a:srgbClr val="FCE5CD"/>
                    </a:solidFill>
                  </a:tcPr>
                </a:tc>
              </a:tr>
            </a:tbl>
          </a:graphicData>
        </a:graphic>
      </p:graphicFrame>
      <p:graphicFrame>
        <p:nvGraphicFramePr>
          <p:cNvPr id="404" name="Shape 404"/>
          <p:cNvGraphicFramePr/>
          <p:nvPr/>
        </p:nvGraphicFramePr>
        <p:xfrm>
          <a:off x="952500" y="4531550"/>
          <a:ext cx="3000000" cy="3000000"/>
        </p:xfrm>
        <a:graphic>
          <a:graphicData uri="http://schemas.openxmlformats.org/drawingml/2006/table">
            <a:tbl>
              <a:tblPr>
                <a:noFill/>
                <a:tableStyleId>{DAB41D9F-708E-4BEA-96FE-9321F7D7B241}</a:tableStyleId>
              </a:tblPr>
              <a:tblGrid>
                <a:gridCol w="904875"/>
                <a:gridCol w="904875"/>
                <a:gridCol w="904875"/>
                <a:gridCol w="904875"/>
                <a:gridCol w="904875"/>
                <a:gridCol w="904875"/>
                <a:gridCol w="904875"/>
                <a:gridCol w="904875"/>
              </a:tblGrid>
              <a:tr h="381000">
                <a:tc>
                  <a:txBody>
                    <a:bodyPr>
                      <a:noAutofit/>
                    </a:bodyPr>
                    <a:lstStyle/>
                    <a:p>
                      <a:pPr indent="0" lvl="0" marL="0" rtl="0">
                        <a:spcBef>
                          <a:spcPts val="0"/>
                        </a:spcBef>
                        <a:spcAft>
                          <a:spcPts val="0"/>
                        </a:spcAft>
                        <a:buNone/>
                      </a:pPr>
                      <a:r>
                        <a:rPr b="1" lang="en"/>
                        <a:t>1</a:t>
                      </a:r>
                      <a:endParaRPr b="1"/>
                    </a:p>
                  </a:txBody>
                  <a:tcPr marT="91425" marB="91425" marR="91425" marL="91425">
                    <a:solidFill>
                      <a:srgbClr val="FCE5CD"/>
                    </a:solidFill>
                  </a:tcPr>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solidFill>
                      <a:srgbClr val="D9EAD3"/>
                    </a:solidFill>
                  </a:tcPr>
                </a:tc>
                <a:tc>
                  <a:txBody>
                    <a:bodyPr>
                      <a:noAutofit/>
                    </a:bodyPr>
                    <a:lstStyle/>
                    <a:p>
                      <a:pPr indent="0" lvl="0" marL="0" rtl="0">
                        <a:spcBef>
                          <a:spcPts val="0"/>
                        </a:spcBef>
                        <a:spcAft>
                          <a:spcPts val="0"/>
                        </a:spcAft>
                        <a:buNone/>
                      </a:pPr>
                      <a:r>
                        <a:rPr lang="en"/>
                        <a:t>0</a:t>
                      </a:r>
                      <a:endParaRPr/>
                    </a:p>
                  </a:txBody>
                  <a:tcPr marT="91425" marB="91425" marR="91425" marL="91425">
                    <a:solidFill>
                      <a:srgbClr val="FFF2CC"/>
                    </a:solidFill>
                  </a:tcPr>
                </a:tc>
              </a:tr>
            </a:tbl>
          </a:graphicData>
        </a:graphic>
      </p:graphicFrame>
      <p:graphicFrame>
        <p:nvGraphicFramePr>
          <p:cNvPr id="405" name="Shape 405"/>
          <p:cNvGraphicFramePr/>
          <p:nvPr/>
        </p:nvGraphicFramePr>
        <p:xfrm>
          <a:off x="952500" y="5177050"/>
          <a:ext cx="3000000" cy="3000000"/>
        </p:xfrm>
        <a:graphic>
          <a:graphicData uri="http://schemas.openxmlformats.org/drawingml/2006/table">
            <a:tbl>
              <a:tblPr>
                <a:noFill/>
                <a:tableStyleId>{DAB41D9F-708E-4BEA-96FE-9321F7D7B241}</a:tableStyleId>
              </a:tblPr>
              <a:tblGrid>
                <a:gridCol w="904875"/>
                <a:gridCol w="904875"/>
                <a:gridCol w="904875"/>
                <a:gridCol w="904875"/>
                <a:gridCol w="904875"/>
                <a:gridCol w="904875"/>
                <a:gridCol w="904875"/>
                <a:gridCol w="904875"/>
              </a:tblGrid>
              <a:tr h="381000">
                <a:tc>
                  <a:txBody>
                    <a:bodyPr>
                      <a:noAutofit/>
                    </a:bodyPr>
                    <a:lstStyle/>
                    <a:p>
                      <a:pPr indent="0" lvl="0" marL="0" rtl="0">
                        <a:spcBef>
                          <a:spcPts val="0"/>
                        </a:spcBef>
                        <a:spcAft>
                          <a:spcPts val="0"/>
                        </a:spcAft>
                        <a:buNone/>
                      </a:pPr>
                      <a:r>
                        <a:rPr lang="en"/>
                        <a:t>0</a:t>
                      </a:r>
                      <a:endParaRPr/>
                    </a:p>
                  </a:txBody>
                  <a:tcPr marT="91425" marB="91425" marR="91425" marL="91425">
                    <a:solidFill>
                      <a:srgbClr val="FFF2CC"/>
                    </a:solidFill>
                  </a:tcPr>
                </a:tc>
                <a:tc>
                  <a:txBody>
                    <a:bodyPr>
                      <a:noAutofit/>
                    </a:bodyPr>
                    <a:lstStyle/>
                    <a:p>
                      <a:pPr indent="0" lvl="0" marL="0" rtl="0">
                        <a:spcBef>
                          <a:spcPts val="0"/>
                        </a:spcBef>
                        <a:spcAft>
                          <a:spcPts val="0"/>
                        </a:spcAft>
                        <a:buNone/>
                      </a:pPr>
                      <a:r>
                        <a:rPr b="1" lang="en"/>
                        <a:t>1</a:t>
                      </a:r>
                      <a:endParaRPr b="1"/>
                    </a:p>
                  </a:txBody>
                  <a:tcPr marT="91425" marB="91425" marR="91425" marL="91425">
                    <a:solidFill>
                      <a:srgbClr val="FCE5CD"/>
                    </a:solidFill>
                  </a:tcPr>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solidFill>
                      <a:srgbClr val="D9EAD3"/>
                    </a:solidFill>
                  </a:tcPr>
                </a:tc>
              </a:tr>
            </a:tbl>
          </a:graphicData>
        </a:graphic>
      </p:graphicFrame>
      <p:graphicFrame>
        <p:nvGraphicFramePr>
          <p:cNvPr id="406" name="Shape 406"/>
          <p:cNvGraphicFramePr/>
          <p:nvPr/>
        </p:nvGraphicFramePr>
        <p:xfrm>
          <a:off x="952500" y="5820650"/>
          <a:ext cx="3000000" cy="3000000"/>
        </p:xfrm>
        <a:graphic>
          <a:graphicData uri="http://schemas.openxmlformats.org/drawingml/2006/table">
            <a:tbl>
              <a:tblPr>
                <a:noFill/>
                <a:tableStyleId>{DAB41D9F-708E-4BEA-96FE-9321F7D7B241}</a:tableStyleId>
              </a:tblPr>
              <a:tblGrid>
                <a:gridCol w="904875"/>
                <a:gridCol w="904875"/>
                <a:gridCol w="904875"/>
                <a:gridCol w="904875"/>
                <a:gridCol w="904875"/>
                <a:gridCol w="904875"/>
                <a:gridCol w="904875"/>
                <a:gridCol w="904875"/>
              </a:tblGrid>
              <a:tr h="381000">
                <a:tc>
                  <a:txBody>
                    <a:bodyPr>
                      <a:noAutofit/>
                    </a:bodyPr>
                    <a:lstStyle/>
                    <a:p>
                      <a:pPr indent="0" lvl="0" marL="0" rtl="0">
                        <a:spcBef>
                          <a:spcPts val="0"/>
                        </a:spcBef>
                        <a:spcAft>
                          <a:spcPts val="0"/>
                        </a:spcAft>
                        <a:buNone/>
                      </a:pPr>
                      <a:r>
                        <a:rPr lang="en"/>
                        <a:t>1</a:t>
                      </a:r>
                      <a:endParaRPr/>
                    </a:p>
                  </a:txBody>
                  <a:tcPr marT="91425" marB="91425" marR="91425" marL="91425">
                    <a:solidFill>
                      <a:srgbClr val="D9EAD3"/>
                    </a:solidFill>
                  </a:tcPr>
                </a:tc>
                <a:tc>
                  <a:txBody>
                    <a:bodyPr>
                      <a:noAutofit/>
                    </a:bodyPr>
                    <a:lstStyle/>
                    <a:p>
                      <a:pPr indent="0" lvl="0" marL="0" rtl="0">
                        <a:spcBef>
                          <a:spcPts val="0"/>
                        </a:spcBef>
                        <a:spcAft>
                          <a:spcPts val="0"/>
                        </a:spcAft>
                        <a:buNone/>
                      </a:pPr>
                      <a:r>
                        <a:rPr lang="en"/>
                        <a:t>0</a:t>
                      </a:r>
                      <a:endParaRPr/>
                    </a:p>
                  </a:txBody>
                  <a:tcPr marT="91425" marB="91425" marR="91425" marL="91425">
                    <a:solidFill>
                      <a:srgbClr val="FFF2CC"/>
                    </a:solidFill>
                  </a:tcPr>
                </a:tc>
                <a:tc>
                  <a:txBody>
                    <a:bodyPr>
                      <a:noAutofit/>
                    </a:bodyPr>
                    <a:lstStyle/>
                    <a:p>
                      <a:pPr indent="0" lvl="0" marL="0" rtl="0">
                        <a:spcBef>
                          <a:spcPts val="0"/>
                        </a:spcBef>
                        <a:spcAft>
                          <a:spcPts val="0"/>
                        </a:spcAft>
                        <a:buNone/>
                      </a:pPr>
                      <a:r>
                        <a:rPr b="1" lang="en"/>
                        <a:t>1</a:t>
                      </a:r>
                      <a:endParaRPr b="1"/>
                    </a:p>
                  </a:txBody>
                  <a:tcPr marT="91425" marB="91425" marR="91425" marL="91425">
                    <a:solidFill>
                      <a:srgbClr val="FCE5CD"/>
                    </a:solidFill>
                  </a:tcPr>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Rotate Left?</a:t>
            </a:r>
            <a:endParaRPr sz="3600"/>
          </a:p>
        </p:txBody>
      </p:sp>
      <p:sp>
        <p:nvSpPr>
          <p:cNvPr id="412" name="Shape 412"/>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Does not exist, but just rotate and you get the same operation</a:t>
            </a:r>
            <a:endParaRPr/>
          </a:p>
          <a:p>
            <a:pPr indent="-419100" lvl="0" marL="457200" marR="0" rtl="0" algn="l">
              <a:lnSpc>
                <a:spcPct val="100000"/>
              </a:lnSpc>
              <a:spcBef>
                <a:spcPts val="0"/>
              </a:spcBef>
              <a:spcAft>
                <a:spcPts val="0"/>
              </a:spcAft>
              <a:buSzPts val="3000"/>
              <a:buChar char="◎"/>
            </a:pPr>
            <a:r>
              <a:rPr lang="en"/>
              <a:t>For an 32-bit register:</a:t>
            </a:r>
            <a:endParaRPr/>
          </a:p>
          <a:p>
            <a:pPr indent="-381000" lvl="1" marL="914400" marR="0" rtl="0" algn="l">
              <a:lnSpc>
                <a:spcPct val="100000"/>
              </a:lnSpc>
              <a:spcBef>
                <a:spcPts val="0"/>
              </a:spcBef>
              <a:spcAft>
                <a:spcPts val="0"/>
              </a:spcAft>
              <a:buSzPts val="2400"/>
              <a:buChar char="○"/>
            </a:pPr>
            <a:r>
              <a:rPr lang="en"/>
              <a:t>Rotate left 10 = rotate right 22</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e.g.</a:t>
            </a:r>
            <a:endParaRPr/>
          </a:p>
        </p:txBody>
      </p:sp>
      <p:graphicFrame>
        <p:nvGraphicFramePr>
          <p:cNvPr id="413" name="Shape 413"/>
          <p:cNvGraphicFramePr/>
          <p:nvPr/>
        </p:nvGraphicFramePr>
        <p:xfrm>
          <a:off x="952500" y="4653325"/>
          <a:ext cx="3000000" cy="3000000"/>
        </p:xfrm>
        <a:graphic>
          <a:graphicData uri="http://schemas.openxmlformats.org/drawingml/2006/table">
            <a:tbl>
              <a:tblPr>
                <a:noFill/>
                <a:tableStyleId>{DAB41D9F-708E-4BEA-96FE-9321F7D7B241}</a:tableStyleId>
              </a:tblPr>
              <a:tblGrid>
                <a:gridCol w="904875"/>
                <a:gridCol w="904875"/>
                <a:gridCol w="904875"/>
                <a:gridCol w="904875"/>
                <a:gridCol w="904875"/>
                <a:gridCol w="904875"/>
                <a:gridCol w="904875"/>
                <a:gridCol w="904875"/>
              </a:tblGrid>
              <a:tr h="381000">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CFD8DC"/>
                </a:solidFill>
              </a:rPr>
              <a:t>4.</a:t>
            </a:r>
            <a:endParaRPr sz="6000">
              <a:solidFill>
                <a:srgbClr val="CFD8DC"/>
              </a:solidFill>
            </a:endParaRPr>
          </a:p>
          <a:p>
            <a:pPr indent="0" lvl="0" marL="0" rtl="0">
              <a:spcBef>
                <a:spcPts val="0"/>
              </a:spcBef>
              <a:spcAft>
                <a:spcPts val="0"/>
              </a:spcAft>
              <a:buNone/>
            </a:pPr>
            <a:r>
              <a:rPr lang="en"/>
              <a:t>Sign/Zero Extend Operations</a:t>
            </a:r>
            <a:endParaRPr/>
          </a:p>
        </p:txBody>
      </p:sp>
      <p:sp>
        <p:nvSpPr>
          <p:cNvPr id="419" name="Shape 419"/>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t>Extending </a:t>
            </a:r>
            <a:r>
              <a:rPr lang="en"/>
              <a:t>on bitwise instructions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Signed Extend Byte</a:t>
            </a:r>
            <a:endParaRPr sz="3600"/>
          </a:p>
        </p:txBody>
      </p:sp>
      <p:sp>
        <p:nvSpPr>
          <p:cNvPr id="425" name="Shape 425"/>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Moves a register to a larger one</a:t>
            </a:r>
            <a:endParaRPr/>
          </a:p>
          <a:p>
            <a:pPr indent="-419100" lvl="0" marL="457200" marR="0" rtl="0" algn="l">
              <a:lnSpc>
                <a:spcPct val="100000"/>
              </a:lnSpc>
              <a:spcBef>
                <a:spcPts val="0"/>
              </a:spcBef>
              <a:spcAft>
                <a:spcPts val="0"/>
              </a:spcAft>
              <a:buSzPts val="3000"/>
              <a:buChar char="◎"/>
            </a:pPr>
            <a:r>
              <a:rPr lang="en"/>
              <a:t>On ARMv8:</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Solves problem: need to clone sign bits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graphicFrame>
        <p:nvGraphicFramePr>
          <p:cNvPr id="426" name="Shape 426"/>
          <p:cNvGraphicFramePr/>
          <p:nvPr/>
        </p:nvGraphicFramePr>
        <p:xfrm>
          <a:off x="2005075" y="2864375"/>
          <a:ext cx="3000000" cy="3000000"/>
        </p:xfrm>
        <a:graphic>
          <a:graphicData uri="http://schemas.openxmlformats.org/drawingml/2006/table">
            <a:tbl>
              <a:tblPr>
                <a:noFill/>
                <a:tableStyleId>{DAB41D9F-708E-4BEA-96FE-9321F7D7B241}</a:tableStyleId>
              </a:tblPr>
              <a:tblGrid>
                <a:gridCol w="1259500"/>
                <a:gridCol w="774325"/>
              </a:tblGrid>
              <a:tr h="381000">
                <a:tc>
                  <a:txBody>
                    <a:bodyPr>
                      <a:noAutofit/>
                    </a:bodyPr>
                    <a:lstStyle/>
                    <a:p>
                      <a:pPr indent="0" lvl="0" marL="0" rtl="0">
                        <a:spcBef>
                          <a:spcPts val="0"/>
                        </a:spcBef>
                        <a:spcAft>
                          <a:spcPts val="0"/>
                        </a:spcAft>
                        <a:buNone/>
                      </a:pPr>
                      <a:r>
                        <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b="1" lang="en"/>
                        <a:t>Bits</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spcBef>
                          <a:spcPts val="0"/>
                        </a:spcBef>
                        <a:spcAft>
                          <a:spcPts val="0"/>
                        </a:spcAft>
                        <a:buNone/>
                      </a:pPr>
                      <a:r>
                        <a:rPr lang="en"/>
                        <a:t>Doubleword</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algn="ctr">
                        <a:spcBef>
                          <a:spcPts val="0"/>
                        </a:spcBef>
                        <a:spcAft>
                          <a:spcPts val="0"/>
                        </a:spcAft>
                        <a:buNone/>
                      </a:pPr>
                      <a:r>
                        <a:rPr lang="en"/>
                        <a:t>64</a:t>
                      </a:r>
                      <a:endParaRPr/>
                    </a:p>
                  </a:txBody>
                  <a:tcPr marT="91425" marB="91425" marR="91425" marL="91425">
                    <a:lnT cap="flat" cmpd="sng" w="19050">
                      <a:solidFill>
                        <a:srgbClr val="000000"/>
                      </a:solidFill>
                      <a:prstDash val="solid"/>
                      <a:round/>
                      <a:headEnd len="med" w="med" type="none"/>
                      <a:tailEnd len="med" w="med" type="none"/>
                    </a:lnT>
                  </a:tcPr>
                </a:tc>
              </a:tr>
              <a:tr h="381000">
                <a:tc>
                  <a:txBody>
                    <a:bodyPr>
                      <a:noAutofit/>
                    </a:bodyPr>
                    <a:lstStyle/>
                    <a:p>
                      <a:pPr indent="0" lvl="0" marL="0">
                        <a:spcBef>
                          <a:spcPts val="0"/>
                        </a:spcBef>
                        <a:spcAft>
                          <a:spcPts val="0"/>
                        </a:spcAft>
                        <a:buNone/>
                      </a:pPr>
                      <a:r>
                        <a:rPr lang="en"/>
                        <a:t>Word</a:t>
                      </a:r>
                      <a:endParaRPr/>
                    </a:p>
                  </a:txBody>
                  <a:tcPr marT="91425" marB="91425" marR="91425" marL="91425"/>
                </a:tc>
                <a:tc>
                  <a:txBody>
                    <a:bodyPr>
                      <a:noAutofit/>
                    </a:bodyPr>
                    <a:lstStyle/>
                    <a:p>
                      <a:pPr indent="0" lvl="0" marL="0" algn="ctr">
                        <a:spcBef>
                          <a:spcPts val="0"/>
                        </a:spcBef>
                        <a:spcAft>
                          <a:spcPts val="0"/>
                        </a:spcAft>
                        <a:buNone/>
                      </a:pPr>
                      <a:r>
                        <a:rPr lang="en"/>
                        <a:t>32</a:t>
                      </a:r>
                      <a:endParaRPr/>
                    </a:p>
                  </a:txBody>
                  <a:tcPr marT="91425" marB="91425" marR="91425" marL="91425"/>
                </a:tc>
              </a:tr>
              <a:tr h="381000">
                <a:tc>
                  <a:txBody>
                    <a:bodyPr>
                      <a:noAutofit/>
                    </a:bodyPr>
                    <a:lstStyle/>
                    <a:p>
                      <a:pPr indent="0" lvl="0" marL="0">
                        <a:spcBef>
                          <a:spcPts val="0"/>
                        </a:spcBef>
                        <a:spcAft>
                          <a:spcPts val="0"/>
                        </a:spcAft>
                        <a:buNone/>
                      </a:pPr>
                      <a:r>
                        <a:rPr lang="en"/>
                        <a:t>Halfword</a:t>
                      </a:r>
                      <a:endParaRPr/>
                    </a:p>
                  </a:txBody>
                  <a:tcPr marT="91425" marB="91425" marR="91425" marL="91425"/>
                </a:tc>
                <a:tc>
                  <a:txBody>
                    <a:bodyPr>
                      <a:noAutofit/>
                    </a:bodyPr>
                    <a:lstStyle/>
                    <a:p>
                      <a:pPr indent="0" lvl="0" marL="0" algn="ctr">
                        <a:spcBef>
                          <a:spcPts val="0"/>
                        </a:spcBef>
                        <a:spcAft>
                          <a:spcPts val="0"/>
                        </a:spcAft>
                        <a:buNone/>
                      </a:pPr>
                      <a:r>
                        <a:rPr lang="en"/>
                        <a:t>16</a:t>
                      </a:r>
                      <a:endParaRPr/>
                    </a:p>
                  </a:txBody>
                  <a:tcPr marT="91425" marB="91425" marR="91425" marL="91425"/>
                </a:tc>
              </a:tr>
              <a:tr h="381000">
                <a:tc>
                  <a:txBody>
                    <a:bodyPr>
                      <a:noAutofit/>
                    </a:bodyPr>
                    <a:lstStyle/>
                    <a:p>
                      <a:pPr indent="0" lvl="0" marL="0">
                        <a:spcBef>
                          <a:spcPts val="0"/>
                        </a:spcBef>
                        <a:spcAft>
                          <a:spcPts val="0"/>
                        </a:spcAft>
                        <a:buNone/>
                      </a:pPr>
                      <a:r>
                        <a:rPr lang="en"/>
                        <a:t>Byte</a:t>
                      </a:r>
                      <a:endParaRPr/>
                    </a:p>
                  </a:txBody>
                  <a:tcPr marT="91425" marB="91425" marR="91425" marL="91425"/>
                </a:tc>
                <a:tc>
                  <a:txBody>
                    <a:bodyPr>
                      <a:noAutofit/>
                    </a:bodyPr>
                    <a:lstStyle/>
                    <a:p>
                      <a:pPr indent="0" lvl="0" mar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Signed Extend Byte</a:t>
            </a:r>
            <a:endParaRPr sz="3600"/>
          </a:p>
        </p:txBody>
      </p:sp>
      <p:sp>
        <p:nvSpPr>
          <p:cNvPr id="432" name="Shape 432"/>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Negative Numbers look different</a:t>
            </a:r>
            <a:endParaRPr/>
          </a:p>
          <a:p>
            <a:pPr indent="0" lvl="0" marL="0" marR="0" rtl="0" algn="l">
              <a:lnSpc>
                <a:spcPct val="100000"/>
              </a:lnSpc>
              <a:spcBef>
                <a:spcPts val="600"/>
              </a:spcBef>
              <a:spcAft>
                <a:spcPts val="0"/>
              </a:spcAft>
              <a:buNone/>
            </a:pPr>
            <a:r>
              <a:t/>
            </a:r>
            <a:endParaRPr/>
          </a:p>
        </p:txBody>
      </p:sp>
      <p:graphicFrame>
        <p:nvGraphicFramePr>
          <p:cNvPr id="433" name="Shape 433"/>
          <p:cNvGraphicFramePr/>
          <p:nvPr/>
        </p:nvGraphicFramePr>
        <p:xfrm>
          <a:off x="952513" y="2677975"/>
          <a:ext cx="3000000" cy="3000000"/>
        </p:xfrm>
        <a:graphic>
          <a:graphicData uri="http://schemas.openxmlformats.org/drawingml/2006/table">
            <a:tbl>
              <a:tblPr>
                <a:noFill/>
                <a:tableStyleId>{DAB41D9F-708E-4BEA-96FE-9321F7D7B241}</a:tableStyleId>
              </a:tblPr>
              <a:tblGrid>
                <a:gridCol w="4882225"/>
                <a:gridCol w="1178375"/>
                <a:gridCol w="1178375"/>
              </a:tblGrid>
              <a:tr h="381000">
                <a:tc>
                  <a:txBody>
                    <a:bodyPr>
                      <a:noAutofit/>
                    </a:bodyPr>
                    <a:lstStyle/>
                    <a:p>
                      <a:pPr indent="0" lvl="0" marL="0" rtl="0" algn="ctr">
                        <a:spcBef>
                          <a:spcPts val="0"/>
                        </a:spcBef>
                        <a:spcAft>
                          <a:spcPts val="0"/>
                        </a:spcAft>
                        <a:buNone/>
                      </a:pPr>
                      <a:r>
                        <a:rPr b="1" lang="en"/>
                        <a:t>Binary</a:t>
                      </a:r>
                      <a:endParaRPr b="1"/>
                    </a:p>
                  </a:txBody>
                  <a:tcPr marT="91425" marB="91425" marR="91425" marL="91425" anchor="b">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b="1" lang="en"/>
                        <a:t>Register Size (bits)</a:t>
                      </a:r>
                      <a:endParaRPr b="1"/>
                    </a:p>
                  </a:txBody>
                  <a:tcPr marT="91425" marB="91425" marR="91425" marL="91425" anchor="b">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b="1" lang="en"/>
                        <a:t>Decimal</a:t>
                      </a:r>
                      <a:endParaRPr b="1"/>
                    </a:p>
                  </a:txBody>
                  <a:tcPr marT="91425" marB="91425" marR="91425" marL="91425" anchor="b">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r">
                        <a:spcBef>
                          <a:spcPts val="0"/>
                        </a:spcBef>
                        <a:spcAft>
                          <a:spcPts val="0"/>
                        </a:spcAft>
                        <a:buNone/>
                      </a:pPr>
                      <a:r>
                        <a:rPr lang="en"/>
                        <a:t>0b00000011</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lgn="ctr">
                        <a:spcBef>
                          <a:spcPts val="0"/>
                        </a:spcBef>
                        <a:spcAft>
                          <a:spcPts val="0"/>
                        </a:spcAft>
                        <a:buNone/>
                      </a:pPr>
                      <a:r>
                        <a:rPr lang="en"/>
                        <a:t>8</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algn="ctr">
                        <a:spcBef>
                          <a:spcPts val="0"/>
                        </a:spcBef>
                        <a:spcAft>
                          <a:spcPts val="0"/>
                        </a:spcAft>
                        <a:buNone/>
                      </a:pPr>
                      <a:r>
                        <a:rPr lang="en"/>
                        <a:t>3</a:t>
                      </a:r>
                      <a:endParaRPr/>
                    </a:p>
                  </a:txBody>
                  <a:tcPr marT="91425" marB="91425" marR="91425" marL="91425">
                    <a:lnT cap="flat" cmpd="sng" w="19050">
                      <a:solidFill>
                        <a:srgbClr val="000000"/>
                      </a:solidFill>
                      <a:prstDash val="solid"/>
                      <a:round/>
                      <a:headEnd len="med" w="med" type="none"/>
                      <a:tailEnd len="med" w="med" type="none"/>
                    </a:lnT>
                  </a:tcPr>
                </a:tc>
              </a:tr>
              <a:tr h="381000">
                <a:tc>
                  <a:txBody>
                    <a:bodyPr>
                      <a:noAutofit/>
                    </a:bodyPr>
                    <a:lstStyle/>
                    <a:p>
                      <a:pPr indent="0" lvl="0" marL="0" rtl="0" algn="r">
                        <a:spcBef>
                          <a:spcPts val="0"/>
                        </a:spcBef>
                        <a:spcAft>
                          <a:spcPts val="0"/>
                        </a:spcAft>
                        <a:buNone/>
                      </a:pPr>
                      <a:r>
                        <a:rPr lang="en"/>
                        <a:t>0b111111101</a:t>
                      </a:r>
                      <a:endParaRPr/>
                    </a:p>
                  </a:txBody>
                  <a:tcPr marT="91425" marB="91425" marR="91425" marL="91425"/>
                </a:tc>
                <a:tc>
                  <a:txBody>
                    <a:bodyPr>
                      <a:noAutofit/>
                    </a:bodyPr>
                    <a:lstStyle/>
                    <a:p>
                      <a:pPr indent="0" lvl="0" marL="0" rtl="0" algn="ctr">
                        <a:spcBef>
                          <a:spcPts val="0"/>
                        </a:spcBef>
                        <a:spcAft>
                          <a:spcPts val="0"/>
                        </a:spcAft>
                        <a:buNone/>
                      </a:pPr>
                      <a:r>
                        <a:rPr lang="en"/>
                        <a:t>8</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r>
              <a:tr h="381000">
                <a:tc>
                  <a:txBody>
                    <a:bodyPr>
                      <a:noAutofit/>
                    </a:bodyPr>
                    <a:lstStyle/>
                    <a:p>
                      <a:pPr indent="0" lvl="0" marL="0" algn="r">
                        <a:spcBef>
                          <a:spcPts val="0"/>
                        </a:spcBef>
                        <a:spcAft>
                          <a:spcPts val="0"/>
                        </a:spcAft>
                        <a:buClr>
                          <a:schemeClr val="dk1"/>
                        </a:buClr>
                        <a:buSzPts val="1100"/>
                        <a:buFont typeface="Arial"/>
                        <a:buNone/>
                      </a:pPr>
                      <a:r>
                        <a:rPr lang="en">
                          <a:solidFill>
                            <a:schemeClr val="dk1"/>
                          </a:solidFill>
                        </a:rPr>
                        <a:t>0b11111111 111111101</a:t>
                      </a:r>
                      <a:endParaRPr/>
                    </a:p>
                  </a:txBody>
                  <a:tcPr marT="91425" marB="91425" marR="91425" marL="91425"/>
                </a:tc>
                <a:tc>
                  <a:txBody>
                    <a:bodyPr>
                      <a:noAutofit/>
                    </a:bodyPr>
                    <a:lstStyle/>
                    <a:p>
                      <a:pPr indent="0" lvl="0" marL="0" rtl="0" algn="ctr">
                        <a:spcBef>
                          <a:spcPts val="0"/>
                        </a:spcBef>
                        <a:spcAft>
                          <a:spcPts val="0"/>
                        </a:spcAft>
                        <a:buNone/>
                      </a:pPr>
                      <a:r>
                        <a:rPr lang="en"/>
                        <a:t>16</a:t>
                      </a:r>
                      <a:endParaRPr/>
                    </a:p>
                  </a:txBody>
                  <a:tcPr marT="91425" marB="91425" marR="91425" marL="91425"/>
                </a:tc>
                <a:tc>
                  <a:txBody>
                    <a:bodyPr>
                      <a:noAutofit/>
                    </a:bodyPr>
                    <a:lstStyle/>
                    <a:p>
                      <a:pPr indent="0" lvl="0" marL="0" algn="ctr">
                        <a:spcBef>
                          <a:spcPts val="0"/>
                        </a:spcBef>
                        <a:spcAft>
                          <a:spcPts val="0"/>
                        </a:spcAft>
                        <a:buNone/>
                      </a:pPr>
                      <a:r>
                        <a:rPr lang="en"/>
                        <a:t>-1</a:t>
                      </a:r>
                      <a:endParaRPr/>
                    </a:p>
                  </a:txBody>
                  <a:tcPr marT="91425" marB="91425" marR="91425" marL="91425"/>
                </a:tc>
              </a:tr>
              <a:tr h="381000">
                <a:tc>
                  <a:txBody>
                    <a:bodyPr>
                      <a:noAutofit/>
                    </a:bodyPr>
                    <a:lstStyle/>
                    <a:p>
                      <a:pPr indent="0" lvl="0" marL="0" algn="r">
                        <a:spcBef>
                          <a:spcPts val="0"/>
                        </a:spcBef>
                        <a:spcAft>
                          <a:spcPts val="0"/>
                        </a:spcAft>
                        <a:buClr>
                          <a:schemeClr val="dk1"/>
                        </a:buClr>
                        <a:buSzPts val="1100"/>
                        <a:buFont typeface="Arial"/>
                        <a:buNone/>
                      </a:pPr>
                      <a:r>
                        <a:rPr lang="en">
                          <a:solidFill>
                            <a:schemeClr val="dk1"/>
                          </a:solidFill>
                        </a:rPr>
                        <a:t>0b11111111 11111111 11111111 111111101</a:t>
                      </a:r>
                      <a:endParaRPr/>
                    </a:p>
                  </a:txBody>
                  <a:tcPr marT="91425" marB="91425" marR="91425" marL="91425"/>
                </a:tc>
                <a:tc>
                  <a:txBody>
                    <a:bodyPr>
                      <a:noAutofit/>
                    </a:bodyPr>
                    <a:lstStyle/>
                    <a:p>
                      <a:pPr indent="0" lvl="0" marL="0" rtl="0" algn="ctr">
                        <a:spcBef>
                          <a:spcPts val="0"/>
                        </a:spcBef>
                        <a:spcAft>
                          <a:spcPts val="0"/>
                        </a:spcAft>
                        <a:buNone/>
                      </a:pPr>
                      <a:r>
                        <a:rPr lang="en"/>
                        <a:t>32</a:t>
                      </a:r>
                      <a:endParaRPr/>
                    </a:p>
                  </a:txBody>
                  <a:tcPr marT="91425" marB="91425" marR="91425" marL="91425"/>
                </a:tc>
                <a:tc>
                  <a:txBody>
                    <a:bodyPr>
                      <a:noAutofit/>
                    </a:bodyPr>
                    <a:lstStyle/>
                    <a:p>
                      <a:pPr indent="0" lvl="0" marL="0" algn="ctr">
                        <a:spcBef>
                          <a:spcPts val="0"/>
                        </a:spcBef>
                        <a:spcAft>
                          <a:spcPts val="0"/>
                        </a:spcAft>
                        <a:buNone/>
                      </a:pPr>
                      <a:r>
                        <a:rPr lang="en"/>
                        <a:t>-1</a:t>
                      </a:r>
                      <a:endParaRPr/>
                    </a:p>
                  </a:txBody>
                  <a:tcPr marT="91425" marB="91425" marR="91425" marL="91425"/>
                </a:tc>
              </a:tr>
              <a:tr h="355275">
                <a:tc>
                  <a:txBody>
                    <a:bodyPr>
                      <a:noAutofit/>
                    </a:bodyPr>
                    <a:lstStyle/>
                    <a:p>
                      <a:pPr indent="0" lvl="0" marL="0" rtl="0" algn="r">
                        <a:spcBef>
                          <a:spcPts val="0"/>
                        </a:spcBef>
                        <a:spcAft>
                          <a:spcPts val="0"/>
                        </a:spcAft>
                        <a:buNone/>
                      </a:pPr>
                      <a:r>
                        <a:rPr lang="en">
                          <a:solidFill>
                            <a:schemeClr val="dk1"/>
                          </a:solidFill>
                        </a:rPr>
                        <a:t>0b11111111 11111111 11111111 11111111</a:t>
                      </a:r>
                      <a:endParaRPr>
                        <a:solidFill>
                          <a:schemeClr val="dk1"/>
                        </a:solidFill>
                      </a:endParaRPr>
                    </a:p>
                    <a:p>
                      <a:pPr indent="0" lvl="0" marL="0" algn="r">
                        <a:spcBef>
                          <a:spcPts val="0"/>
                        </a:spcBef>
                        <a:spcAft>
                          <a:spcPts val="0"/>
                        </a:spcAft>
                        <a:buClr>
                          <a:schemeClr val="dk1"/>
                        </a:buClr>
                        <a:buSzPts val="1100"/>
                        <a:buFont typeface="Arial"/>
                        <a:buNone/>
                      </a:pPr>
                      <a:r>
                        <a:rPr lang="en">
                          <a:solidFill>
                            <a:schemeClr val="dk1"/>
                          </a:solidFill>
                        </a:rPr>
                        <a:t>11111111 11111111 11111111 111111101</a:t>
                      </a:r>
                      <a:endParaRPr/>
                    </a:p>
                  </a:txBody>
                  <a:tcPr marT="91425" marB="91425" marR="91425" marL="91425"/>
                </a:tc>
                <a:tc>
                  <a:txBody>
                    <a:bodyPr>
                      <a:noAutofit/>
                    </a:bodyPr>
                    <a:lstStyle/>
                    <a:p>
                      <a:pPr indent="0" lvl="0" marL="0" rtl="0" algn="ctr">
                        <a:spcBef>
                          <a:spcPts val="0"/>
                        </a:spcBef>
                        <a:spcAft>
                          <a:spcPts val="0"/>
                        </a:spcAft>
                        <a:buNone/>
                      </a:pPr>
                      <a:r>
                        <a:rPr lang="en"/>
                        <a:t>64</a:t>
                      </a:r>
                      <a:endParaRPr/>
                    </a:p>
                  </a:txBody>
                  <a:tcPr marT="91425" marB="91425" marR="91425" marL="91425"/>
                </a:tc>
                <a:tc>
                  <a:txBody>
                    <a:bodyPr>
                      <a:noAutofit/>
                    </a:bodyPr>
                    <a:lstStyle/>
                    <a:p>
                      <a:pPr indent="0" lvl="0" marL="0" algn="ctr">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Signed Extend Byte</a:t>
            </a:r>
            <a:endParaRPr sz="3600"/>
          </a:p>
        </p:txBody>
      </p:sp>
      <p:sp>
        <p:nvSpPr>
          <p:cNvPr id="439" name="Shape 43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Extends register by cloning the sign bit</a:t>
            </a:r>
            <a:endParaRPr/>
          </a:p>
        </p:txBody>
      </p:sp>
      <p:graphicFrame>
        <p:nvGraphicFramePr>
          <p:cNvPr id="440" name="Shape 440"/>
          <p:cNvGraphicFramePr/>
          <p:nvPr/>
        </p:nvGraphicFramePr>
        <p:xfrm>
          <a:off x="2093925" y="2475225"/>
          <a:ext cx="3000000" cy="3000000"/>
        </p:xfrm>
        <a:graphic>
          <a:graphicData uri="http://schemas.openxmlformats.org/drawingml/2006/table">
            <a:tbl>
              <a:tblPr>
                <a:noFill/>
                <a:tableStyleId>{DAB41D9F-708E-4BEA-96FE-9321F7D7B241}</a:tableStyleId>
              </a:tblPr>
              <a:tblGrid>
                <a:gridCol w="1548625"/>
                <a:gridCol w="2040900"/>
                <a:gridCol w="1366600"/>
              </a:tblGrid>
              <a:tr h="381000">
                <a:tc>
                  <a:txBody>
                    <a:bodyPr>
                      <a:noAutofit/>
                    </a:bodyPr>
                    <a:lstStyle/>
                    <a:p>
                      <a:pPr indent="0" lvl="0" marL="0" rtl="0">
                        <a:spcBef>
                          <a:spcPts val="0"/>
                        </a:spcBef>
                        <a:spcAft>
                          <a:spcPts val="0"/>
                        </a:spcAft>
                        <a:buNone/>
                      </a:pPr>
                      <a:r>
                        <a:rPr b="1" lang="en"/>
                        <a:t>Instruction</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b="1" lang="en"/>
                        <a:t>Syntax</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l">
                        <a:spcBef>
                          <a:spcPts val="0"/>
                        </a:spcBef>
                        <a:spcAft>
                          <a:spcPts val="0"/>
                        </a:spcAft>
                        <a:buNone/>
                      </a:pPr>
                      <a:r>
                        <a:rPr b="1" lang="en"/>
                        <a:t>Extends</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t>Extend Byte</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lgn="ctr">
                        <a:spcBef>
                          <a:spcPts val="0"/>
                        </a:spcBef>
                        <a:spcAft>
                          <a:spcPts val="0"/>
                        </a:spcAft>
                        <a:buNone/>
                      </a:pPr>
                      <a:r>
                        <a:rPr lang="en">
                          <a:solidFill>
                            <a:srgbClr val="FFFFFF"/>
                          </a:solidFill>
                          <a:highlight>
                            <a:srgbClr val="000000"/>
                          </a:highlight>
                        </a:rPr>
                        <a:t>s</a:t>
                      </a:r>
                      <a:r>
                        <a:rPr lang="en">
                          <a:solidFill>
                            <a:srgbClr val="FFFFFF"/>
                          </a:solidFill>
                          <a:highlight>
                            <a:srgbClr val="000000"/>
                          </a:highlight>
                        </a:rPr>
                        <a:t>xt</a:t>
                      </a:r>
                      <a:r>
                        <a:rPr lang="en">
                          <a:solidFill>
                            <a:srgbClr val="FF9900"/>
                          </a:solidFill>
                          <a:highlight>
                            <a:srgbClr val="000000"/>
                          </a:highlight>
                        </a:rPr>
                        <a:t>b</a:t>
                      </a:r>
                      <a:r>
                        <a:rPr lang="en">
                          <a:solidFill>
                            <a:srgbClr val="FFFFFF"/>
                          </a:solidFill>
                          <a:highlight>
                            <a:srgbClr val="000000"/>
                          </a:highlight>
                        </a:rPr>
                        <a:t> wd,wn</a:t>
                      </a:r>
                      <a:endParaRPr>
                        <a:solidFill>
                          <a:srgbClr val="FFFFFF"/>
                        </a:solidFill>
                        <a:highlight>
                          <a:srgbClr val="000000"/>
                        </a:highlight>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lgn="ctr">
                        <a:spcBef>
                          <a:spcPts val="0"/>
                        </a:spcBef>
                        <a:spcAft>
                          <a:spcPts val="0"/>
                        </a:spcAft>
                        <a:buNone/>
                      </a:pPr>
                      <a:r>
                        <a:rPr lang="en"/>
                        <a:t>8 to 16-bit</a:t>
                      </a:r>
                      <a:endParaRPr/>
                    </a:p>
                  </a:txBody>
                  <a:tcPr marT="91425" marB="91425" marR="91425" marL="91425">
                    <a:lnT cap="flat" cmpd="sng" w="19050">
                      <a:solidFill>
                        <a:srgbClr val="000000"/>
                      </a:solidFill>
                      <a:prstDash val="solid"/>
                      <a:round/>
                      <a:headEnd len="med" w="med" type="none"/>
                      <a:tailEnd len="med" w="med" type="none"/>
                    </a:lnT>
                  </a:tcPr>
                </a:tc>
              </a:tr>
              <a:tr h="396200">
                <a:tc>
                  <a:txBody>
                    <a:bodyPr>
                      <a:noAutofit/>
                    </a:bodyPr>
                    <a:lstStyle/>
                    <a:p>
                      <a:pPr indent="0" lvl="0" marL="0" rtl="0">
                        <a:spcBef>
                          <a:spcPts val="0"/>
                        </a:spcBef>
                        <a:spcAft>
                          <a:spcPts val="0"/>
                        </a:spcAft>
                        <a:buNone/>
                      </a:pPr>
                      <a:r>
                        <a:rPr lang="en"/>
                        <a:t>Extend Byte</a:t>
                      </a:r>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highlight>
                            <a:srgbClr val="000000"/>
                          </a:highlight>
                        </a:rPr>
                        <a:t>sxt</a:t>
                      </a:r>
                      <a:r>
                        <a:rPr lang="en">
                          <a:solidFill>
                            <a:srgbClr val="FF9900"/>
                          </a:solidFill>
                          <a:highlight>
                            <a:srgbClr val="000000"/>
                          </a:highlight>
                        </a:rPr>
                        <a:t>b</a:t>
                      </a:r>
                      <a:r>
                        <a:rPr lang="en">
                          <a:solidFill>
                            <a:srgbClr val="FFFFFF"/>
                          </a:solidFill>
                          <a:highlight>
                            <a:srgbClr val="000000"/>
                          </a:highlight>
                        </a:rPr>
                        <a:t> xd,wn</a:t>
                      </a:r>
                      <a:endParaRPr>
                        <a:solidFill>
                          <a:srgbClr val="FFFFFF"/>
                        </a:solidFill>
                        <a:highlight>
                          <a:srgbClr val="000000"/>
                        </a:highlight>
                      </a:endParaRPr>
                    </a:p>
                  </a:txBody>
                  <a:tcPr marT="91425" marB="91425" marR="91425" marL="91425"/>
                </a:tc>
                <a:tc>
                  <a:txBody>
                    <a:bodyPr>
                      <a:noAutofit/>
                    </a:bodyPr>
                    <a:lstStyle/>
                    <a:p>
                      <a:pPr indent="0" lvl="0" marL="0" rtl="0" algn="ctr">
                        <a:spcBef>
                          <a:spcPts val="0"/>
                        </a:spcBef>
                        <a:spcAft>
                          <a:spcPts val="0"/>
                        </a:spcAft>
                        <a:buNone/>
                      </a:pPr>
                      <a:r>
                        <a:rPr lang="en"/>
                        <a:t>8 to 64-bit</a:t>
                      </a:r>
                      <a:endParaRPr/>
                    </a:p>
                  </a:txBody>
                  <a:tcPr marT="91425" marB="91425" marR="91425" marL="91425"/>
                </a:tc>
              </a:tr>
              <a:tr h="396200">
                <a:tc>
                  <a:txBody>
                    <a:bodyPr>
                      <a:noAutofit/>
                    </a:bodyPr>
                    <a:lstStyle/>
                    <a:p>
                      <a:pPr indent="0" lvl="0" marL="0" rtl="0">
                        <a:spcBef>
                          <a:spcPts val="0"/>
                        </a:spcBef>
                        <a:spcAft>
                          <a:spcPts val="0"/>
                        </a:spcAft>
                        <a:buNone/>
                      </a:pPr>
                      <a:r>
                        <a:rPr lang="en"/>
                        <a:t>Extend Halfword</a:t>
                      </a:r>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highlight>
                            <a:schemeClr val="dk1"/>
                          </a:highlight>
                        </a:rPr>
                        <a:t>sxt</a:t>
                      </a:r>
                      <a:r>
                        <a:rPr lang="en">
                          <a:solidFill>
                            <a:srgbClr val="FF9900"/>
                          </a:solidFill>
                          <a:highlight>
                            <a:schemeClr val="dk1"/>
                          </a:highlight>
                        </a:rPr>
                        <a:t>h</a:t>
                      </a:r>
                      <a:r>
                        <a:rPr lang="en">
                          <a:solidFill>
                            <a:srgbClr val="FFFFFF"/>
                          </a:solidFill>
                          <a:highlight>
                            <a:schemeClr val="dk1"/>
                          </a:highlight>
                        </a:rPr>
                        <a:t> wd,wn</a:t>
                      </a:r>
                      <a:endParaRPr/>
                    </a:p>
                  </a:txBody>
                  <a:tcPr marT="91425" marB="91425" marR="91425" marL="91425"/>
                </a:tc>
                <a:tc>
                  <a:txBody>
                    <a:bodyPr>
                      <a:noAutofit/>
                    </a:bodyPr>
                    <a:lstStyle/>
                    <a:p>
                      <a:pPr indent="0" lvl="0" marL="0" rtl="0" algn="ctr">
                        <a:spcBef>
                          <a:spcPts val="0"/>
                        </a:spcBef>
                        <a:spcAft>
                          <a:spcPts val="0"/>
                        </a:spcAft>
                        <a:buNone/>
                      </a:pPr>
                      <a:r>
                        <a:rPr lang="en"/>
                        <a:t>16 to 32-bit</a:t>
                      </a:r>
                      <a:endParaRPr/>
                    </a:p>
                  </a:txBody>
                  <a:tcPr marT="91425" marB="91425" marR="91425" marL="91425"/>
                </a:tc>
              </a:tr>
              <a:tr h="396200">
                <a:tc>
                  <a:txBody>
                    <a:bodyPr>
                      <a:noAutofit/>
                    </a:bodyPr>
                    <a:lstStyle/>
                    <a:p>
                      <a:pPr indent="0" lvl="0" marL="0" rtl="0">
                        <a:spcBef>
                          <a:spcPts val="0"/>
                        </a:spcBef>
                        <a:spcAft>
                          <a:spcPts val="0"/>
                        </a:spcAft>
                        <a:buNone/>
                      </a:pPr>
                      <a:r>
                        <a:rPr lang="en"/>
                        <a:t>Extend Halfword</a:t>
                      </a:r>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highlight>
                            <a:schemeClr val="dk1"/>
                          </a:highlight>
                        </a:rPr>
                        <a:t>sxt</a:t>
                      </a:r>
                      <a:r>
                        <a:rPr lang="en">
                          <a:solidFill>
                            <a:srgbClr val="FF9900"/>
                          </a:solidFill>
                          <a:highlight>
                            <a:schemeClr val="dk1"/>
                          </a:highlight>
                        </a:rPr>
                        <a:t>h</a:t>
                      </a:r>
                      <a:r>
                        <a:rPr lang="en">
                          <a:solidFill>
                            <a:srgbClr val="FFFFFF"/>
                          </a:solidFill>
                          <a:highlight>
                            <a:schemeClr val="dk1"/>
                          </a:highlight>
                        </a:rPr>
                        <a:t> xd,wn</a:t>
                      </a:r>
                      <a:endParaRPr/>
                    </a:p>
                  </a:txBody>
                  <a:tcPr marT="91425" marB="91425" marR="91425" marL="91425"/>
                </a:tc>
                <a:tc>
                  <a:txBody>
                    <a:bodyPr>
                      <a:noAutofit/>
                    </a:bodyPr>
                    <a:lstStyle/>
                    <a:p>
                      <a:pPr indent="0" lvl="0" marL="0" rtl="0" algn="ctr">
                        <a:spcBef>
                          <a:spcPts val="0"/>
                        </a:spcBef>
                        <a:spcAft>
                          <a:spcPts val="0"/>
                        </a:spcAft>
                        <a:buNone/>
                      </a:pPr>
                      <a:r>
                        <a:rPr lang="en"/>
                        <a:t>16 to 64-bit</a:t>
                      </a:r>
                      <a:endParaRPr/>
                    </a:p>
                  </a:txBody>
                  <a:tcPr marT="91425" marB="91425" marR="91425" marL="91425"/>
                </a:tc>
              </a:tr>
              <a:tr h="396200">
                <a:tc>
                  <a:txBody>
                    <a:bodyPr>
                      <a:noAutofit/>
                    </a:bodyPr>
                    <a:lstStyle/>
                    <a:p>
                      <a:pPr indent="0" lvl="0" marL="0" rtl="0">
                        <a:spcBef>
                          <a:spcPts val="0"/>
                        </a:spcBef>
                        <a:spcAft>
                          <a:spcPts val="0"/>
                        </a:spcAft>
                        <a:buNone/>
                      </a:pPr>
                      <a:r>
                        <a:rPr lang="en"/>
                        <a:t>Extend Word</a:t>
                      </a:r>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highlight>
                            <a:schemeClr val="dk1"/>
                          </a:highlight>
                        </a:rPr>
                        <a:t>sxt</a:t>
                      </a:r>
                      <a:r>
                        <a:rPr lang="en">
                          <a:solidFill>
                            <a:srgbClr val="FF9900"/>
                          </a:solidFill>
                          <a:highlight>
                            <a:schemeClr val="dk1"/>
                          </a:highlight>
                        </a:rPr>
                        <a:t>w</a:t>
                      </a:r>
                      <a:r>
                        <a:rPr lang="en">
                          <a:solidFill>
                            <a:srgbClr val="FFFFFF"/>
                          </a:solidFill>
                          <a:highlight>
                            <a:schemeClr val="dk1"/>
                          </a:highlight>
                        </a:rPr>
                        <a:t> xd,wn</a:t>
                      </a:r>
                      <a:endParaRPr>
                        <a:solidFill>
                          <a:srgbClr val="FFFFFF"/>
                        </a:solidFill>
                        <a:highlight>
                          <a:schemeClr val="dk1"/>
                        </a:highlight>
                      </a:endParaRPr>
                    </a:p>
                  </a:txBody>
                  <a:tcPr marT="91425" marB="91425" marR="91425" marL="91425"/>
                </a:tc>
                <a:tc>
                  <a:txBody>
                    <a:bodyPr>
                      <a:noAutofit/>
                    </a:bodyPr>
                    <a:lstStyle/>
                    <a:p>
                      <a:pPr indent="0" lvl="0" marL="0" rtl="0" algn="ctr">
                        <a:spcBef>
                          <a:spcPts val="0"/>
                        </a:spcBef>
                        <a:spcAft>
                          <a:spcPts val="0"/>
                        </a:spcAft>
                        <a:buNone/>
                      </a:pPr>
                      <a:r>
                        <a:rPr lang="en"/>
                        <a:t>32 to 64-bit</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Unsigned Extend Byte</a:t>
            </a:r>
            <a:endParaRPr sz="3600"/>
          </a:p>
        </p:txBody>
      </p:sp>
      <p:sp>
        <p:nvSpPr>
          <p:cNvPr id="446" name="Shape 44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Same as signed, but extends only zeros</a:t>
            </a:r>
            <a:endParaRPr/>
          </a:p>
          <a:p>
            <a:pPr indent="0" lvl="0" marL="0" marR="0" rtl="0" algn="l">
              <a:lnSpc>
                <a:spcPct val="100000"/>
              </a:lnSpc>
              <a:spcBef>
                <a:spcPts val="600"/>
              </a:spcBef>
              <a:spcAft>
                <a:spcPts val="0"/>
              </a:spcAft>
              <a:buNone/>
            </a:pPr>
            <a:r>
              <a:t/>
            </a:r>
            <a:endParaRPr/>
          </a:p>
        </p:txBody>
      </p:sp>
      <p:graphicFrame>
        <p:nvGraphicFramePr>
          <p:cNvPr id="447" name="Shape 447"/>
          <p:cNvGraphicFramePr/>
          <p:nvPr/>
        </p:nvGraphicFramePr>
        <p:xfrm>
          <a:off x="2093925" y="2463450"/>
          <a:ext cx="3000000" cy="3000000"/>
        </p:xfrm>
        <a:graphic>
          <a:graphicData uri="http://schemas.openxmlformats.org/drawingml/2006/table">
            <a:tbl>
              <a:tblPr>
                <a:noFill/>
                <a:tableStyleId>{DAB41D9F-708E-4BEA-96FE-9321F7D7B241}</a:tableStyleId>
              </a:tblPr>
              <a:tblGrid>
                <a:gridCol w="1548625"/>
                <a:gridCol w="2040900"/>
                <a:gridCol w="1366600"/>
              </a:tblGrid>
              <a:tr h="381000">
                <a:tc>
                  <a:txBody>
                    <a:bodyPr>
                      <a:noAutofit/>
                    </a:bodyPr>
                    <a:lstStyle/>
                    <a:p>
                      <a:pPr indent="0" lvl="0" marL="0" rtl="0">
                        <a:spcBef>
                          <a:spcPts val="0"/>
                        </a:spcBef>
                        <a:spcAft>
                          <a:spcPts val="0"/>
                        </a:spcAft>
                        <a:buNone/>
                      </a:pPr>
                      <a:r>
                        <a:rPr b="1" lang="en"/>
                        <a:t>Instruction</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b="1" lang="en"/>
                        <a:t>Syntax</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l">
                        <a:spcBef>
                          <a:spcPts val="0"/>
                        </a:spcBef>
                        <a:spcAft>
                          <a:spcPts val="0"/>
                        </a:spcAft>
                        <a:buNone/>
                      </a:pPr>
                      <a:r>
                        <a:rPr b="1" lang="en"/>
                        <a:t>Extends</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t>Extend Byte</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lgn="ctr">
                        <a:spcBef>
                          <a:spcPts val="0"/>
                        </a:spcBef>
                        <a:spcAft>
                          <a:spcPts val="0"/>
                        </a:spcAft>
                        <a:buNone/>
                      </a:pPr>
                      <a:r>
                        <a:rPr lang="en">
                          <a:solidFill>
                            <a:srgbClr val="FFFFFF"/>
                          </a:solidFill>
                          <a:highlight>
                            <a:srgbClr val="000000"/>
                          </a:highlight>
                        </a:rPr>
                        <a:t>u</a:t>
                      </a:r>
                      <a:r>
                        <a:rPr lang="en">
                          <a:solidFill>
                            <a:srgbClr val="FFFFFF"/>
                          </a:solidFill>
                          <a:highlight>
                            <a:srgbClr val="000000"/>
                          </a:highlight>
                        </a:rPr>
                        <a:t>xt</a:t>
                      </a:r>
                      <a:r>
                        <a:rPr lang="en">
                          <a:solidFill>
                            <a:srgbClr val="FF9900"/>
                          </a:solidFill>
                          <a:highlight>
                            <a:srgbClr val="000000"/>
                          </a:highlight>
                        </a:rPr>
                        <a:t>b</a:t>
                      </a:r>
                      <a:r>
                        <a:rPr lang="en">
                          <a:solidFill>
                            <a:srgbClr val="FFFFFF"/>
                          </a:solidFill>
                          <a:highlight>
                            <a:srgbClr val="000000"/>
                          </a:highlight>
                        </a:rPr>
                        <a:t> wd,wn</a:t>
                      </a:r>
                      <a:endParaRPr>
                        <a:solidFill>
                          <a:srgbClr val="FFFFFF"/>
                        </a:solidFill>
                        <a:highlight>
                          <a:srgbClr val="000000"/>
                        </a:highlight>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lgn="ctr">
                        <a:spcBef>
                          <a:spcPts val="0"/>
                        </a:spcBef>
                        <a:spcAft>
                          <a:spcPts val="0"/>
                        </a:spcAft>
                        <a:buNone/>
                      </a:pPr>
                      <a:r>
                        <a:rPr lang="en"/>
                        <a:t>8 to 16-bit</a:t>
                      </a:r>
                      <a:endParaRPr/>
                    </a:p>
                  </a:txBody>
                  <a:tcPr marT="91425" marB="91425" marR="91425" marL="91425">
                    <a:lnT cap="flat" cmpd="sng" w="19050">
                      <a:solidFill>
                        <a:srgbClr val="000000"/>
                      </a:solidFill>
                      <a:prstDash val="solid"/>
                      <a:round/>
                      <a:headEnd len="med" w="med" type="none"/>
                      <a:tailEnd len="med" w="med" type="none"/>
                    </a:lnT>
                  </a:tcPr>
                </a:tc>
              </a:tr>
              <a:tr h="396200">
                <a:tc>
                  <a:txBody>
                    <a:bodyPr>
                      <a:noAutofit/>
                    </a:bodyPr>
                    <a:lstStyle/>
                    <a:p>
                      <a:pPr indent="0" lvl="0" marL="0" rtl="0">
                        <a:spcBef>
                          <a:spcPts val="0"/>
                        </a:spcBef>
                        <a:spcAft>
                          <a:spcPts val="0"/>
                        </a:spcAft>
                        <a:buNone/>
                      </a:pPr>
                      <a:r>
                        <a:rPr lang="en"/>
                        <a:t>Extend Byte</a:t>
                      </a:r>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highlight>
                            <a:srgbClr val="000000"/>
                          </a:highlight>
                        </a:rPr>
                        <a:t>u</a:t>
                      </a:r>
                      <a:r>
                        <a:rPr lang="en">
                          <a:solidFill>
                            <a:srgbClr val="FFFFFF"/>
                          </a:solidFill>
                          <a:highlight>
                            <a:srgbClr val="000000"/>
                          </a:highlight>
                        </a:rPr>
                        <a:t>xt</a:t>
                      </a:r>
                      <a:r>
                        <a:rPr lang="en">
                          <a:solidFill>
                            <a:srgbClr val="FF9900"/>
                          </a:solidFill>
                          <a:highlight>
                            <a:srgbClr val="000000"/>
                          </a:highlight>
                        </a:rPr>
                        <a:t>b</a:t>
                      </a:r>
                      <a:r>
                        <a:rPr lang="en">
                          <a:solidFill>
                            <a:srgbClr val="FFFFFF"/>
                          </a:solidFill>
                          <a:highlight>
                            <a:srgbClr val="000000"/>
                          </a:highlight>
                        </a:rPr>
                        <a:t> xd,wn</a:t>
                      </a:r>
                      <a:endParaRPr>
                        <a:solidFill>
                          <a:srgbClr val="FFFFFF"/>
                        </a:solidFill>
                        <a:highlight>
                          <a:srgbClr val="000000"/>
                        </a:highlight>
                      </a:endParaRPr>
                    </a:p>
                  </a:txBody>
                  <a:tcPr marT="91425" marB="91425" marR="91425" marL="91425"/>
                </a:tc>
                <a:tc>
                  <a:txBody>
                    <a:bodyPr>
                      <a:noAutofit/>
                    </a:bodyPr>
                    <a:lstStyle/>
                    <a:p>
                      <a:pPr indent="0" lvl="0" marL="0" rtl="0" algn="ctr">
                        <a:spcBef>
                          <a:spcPts val="0"/>
                        </a:spcBef>
                        <a:spcAft>
                          <a:spcPts val="0"/>
                        </a:spcAft>
                        <a:buNone/>
                      </a:pPr>
                      <a:r>
                        <a:rPr lang="en"/>
                        <a:t>8 to 64-bit</a:t>
                      </a:r>
                      <a:endParaRPr/>
                    </a:p>
                  </a:txBody>
                  <a:tcPr marT="91425" marB="91425" marR="91425" marL="91425"/>
                </a:tc>
              </a:tr>
              <a:tr h="396200">
                <a:tc>
                  <a:txBody>
                    <a:bodyPr>
                      <a:noAutofit/>
                    </a:bodyPr>
                    <a:lstStyle/>
                    <a:p>
                      <a:pPr indent="0" lvl="0" marL="0" rtl="0">
                        <a:spcBef>
                          <a:spcPts val="0"/>
                        </a:spcBef>
                        <a:spcAft>
                          <a:spcPts val="0"/>
                        </a:spcAft>
                        <a:buNone/>
                      </a:pPr>
                      <a:r>
                        <a:rPr lang="en"/>
                        <a:t>Extend Halfword</a:t>
                      </a:r>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highlight>
                            <a:schemeClr val="dk1"/>
                          </a:highlight>
                        </a:rPr>
                        <a:t>u</a:t>
                      </a:r>
                      <a:r>
                        <a:rPr lang="en">
                          <a:solidFill>
                            <a:srgbClr val="FFFFFF"/>
                          </a:solidFill>
                          <a:highlight>
                            <a:schemeClr val="dk1"/>
                          </a:highlight>
                        </a:rPr>
                        <a:t>xt</a:t>
                      </a:r>
                      <a:r>
                        <a:rPr lang="en">
                          <a:solidFill>
                            <a:srgbClr val="FF9900"/>
                          </a:solidFill>
                          <a:highlight>
                            <a:schemeClr val="dk1"/>
                          </a:highlight>
                        </a:rPr>
                        <a:t>h</a:t>
                      </a:r>
                      <a:r>
                        <a:rPr lang="en">
                          <a:solidFill>
                            <a:srgbClr val="FFFFFF"/>
                          </a:solidFill>
                          <a:highlight>
                            <a:schemeClr val="dk1"/>
                          </a:highlight>
                        </a:rPr>
                        <a:t> wd,wn</a:t>
                      </a:r>
                      <a:endParaRPr/>
                    </a:p>
                  </a:txBody>
                  <a:tcPr marT="91425" marB="91425" marR="91425" marL="91425"/>
                </a:tc>
                <a:tc>
                  <a:txBody>
                    <a:bodyPr>
                      <a:noAutofit/>
                    </a:bodyPr>
                    <a:lstStyle/>
                    <a:p>
                      <a:pPr indent="0" lvl="0" marL="0" rtl="0" algn="ctr">
                        <a:spcBef>
                          <a:spcPts val="0"/>
                        </a:spcBef>
                        <a:spcAft>
                          <a:spcPts val="0"/>
                        </a:spcAft>
                        <a:buNone/>
                      </a:pPr>
                      <a:r>
                        <a:rPr lang="en"/>
                        <a:t>16 to 32-bit</a:t>
                      </a:r>
                      <a:endParaRPr/>
                    </a:p>
                  </a:txBody>
                  <a:tcPr marT="91425" marB="91425" marR="91425" marL="91425"/>
                </a:tc>
              </a:tr>
              <a:tr h="396200">
                <a:tc>
                  <a:txBody>
                    <a:bodyPr>
                      <a:noAutofit/>
                    </a:bodyPr>
                    <a:lstStyle/>
                    <a:p>
                      <a:pPr indent="0" lvl="0" marL="0" rtl="0">
                        <a:spcBef>
                          <a:spcPts val="0"/>
                        </a:spcBef>
                        <a:spcAft>
                          <a:spcPts val="0"/>
                        </a:spcAft>
                        <a:buNone/>
                      </a:pPr>
                      <a:r>
                        <a:rPr lang="en"/>
                        <a:t>Extend Halfword</a:t>
                      </a:r>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highlight>
                            <a:schemeClr val="dk1"/>
                          </a:highlight>
                        </a:rPr>
                        <a:t>u</a:t>
                      </a:r>
                      <a:r>
                        <a:rPr lang="en">
                          <a:solidFill>
                            <a:srgbClr val="FFFFFF"/>
                          </a:solidFill>
                          <a:highlight>
                            <a:schemeClr val="dk1"/>
                          </a:highlight>
                        </a:rPr>
                        <a:t>xt</a:t>
                      </a:r>
                      <a:r>
                        <a:rPr lang="en">
                          <a:solidFill>
                            <a:srgbClr val="FF9900"/>
                          </a:solidFill>
                          <a:highlight>
                            <a:schemeClr val="dk1"/>
                          </a:highlight>
                        </a:rPr>
                        <a:t>h</a:t>
                      </a:r>
                      <a:r>
                        <a:rPr lang="en">
                          <a:solidFill>
                            <a:srgbClr val="FFFFFF"/>
                          </a:solidFill>
                          <a:highlight>
                            <a:schemeClr val="dk1"/>
                          </a:highlight>
                        </a:rPr>
                        <a:t> xd,wn</a:t>
                      </a:r>
                      <a:endParaRPr/>
                    </a:p>
                  </a:txBody>
                  <a:tcPr marT="91425" marB="91425" marR="91425" marL="91425"/>
                </a:tc>
                <a:tc>
                  <a:txBody>
                    <a:bodyPr>
                      <a:noAutofit/>
                    </a:bodyPr>
                    <a:lstStyle/>
                    <a:p>
                      <a:pPr indent="0" lvl="0" marL="0" rtl="0" algn="ctr">
                        <a:spcBef>
                          <a:spcPts val="0"/>
                        </a:spcBef>
                        <a:spcAft>
                          <a:spcPts val="0"/>
                        </a:spcAft>
                        <a:buNone/>
                      </a:pPr>
                      <a:r>
                        <a:rPr lang="en"/>
                        <a:t>16 to 64-bit</a:t>
                      </a:r>
                      <a:endParaRPr/>
                    </a:p>
                  </a:txBody>
                  <a:tcPr marT="91425" marB="91425" marR="91425" marL="91425"/>
                </a:tc>
              </a:tr>
              <a:tr h="396200">
                <a:tc>
                  <a:txBody>
                    <a:bodyPr>
                      <a:noAutofit/>
                    </a:bodyPr>
                    <a:lstStyle/>
                    <a:p>
                      <a:pPr indent="0" lvl="0" marL="0" rtl="0">
                        <a:spcBef>
                          <a:spcPts val="0"/>
                        </a:spcBef>
                        <a:spcAft>
                          <a:spcPts val="0"/>
                        </a:spcAft>
                        <a:buNone/>
                      </a:pPr>
                      <a:r>
                        <a:rPr lang="en"/>
                        <a:t>Extend Word</a:t>
                      </a:r>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highlight>
                            <a:schemeClr val="dk1"/>
                          </a:highlight>
                        </a:rPr>
                        <a:t>u</a:t>
                      </a:r>
                      <a:r>
                        <a:rPr lang="en">
                          <a:solidFill>
                            <a:srgbClr val="FFFFFF"/>
                          </a:solidFill>
                          <a:highlight>
                            <a:schemeClr val="dk1"/>
                          </a:highlight>
                        </a:rPr>
                        <a:t>xt</a:t>
                      </a:r>
                      <a:r>
                        <a:rPr lang="en">
                          <a:solidFill>
                            <a:srgbClr val="FF9900"/>
                          </a:solidFill>
                          <a:highlight>
                            <a:schemeClr val="dk1"/>
                          </a:highlight>
                        </a:rPr>
                        <a:t>w</a:t>
                      </a:r>
                      <a:r>
                        <a:rPr lang="en">
                          <a:solidFill>
                            <a:srgbClr val="FFFFFF"/>
                          </a:solidFill>
                          <a:highlight>
                            <a:schemeClr val="dk1"/>
                          </a:highlight>
                        </a:rPr>
                        <a:t> xd,wn</a:t>
                      </a:r>
                      <a:endParaRPr>
                        <a:solidFill>
                          <a:srgbClr val="FFFFFF"/>
                        </a:solidFill>
                        <a:highlight>
                          <a:schemeClr val="dk1"/>
                        </a:highlight>
                      </a:endParaRPr>
                    </a:p>
                  </a:txBody>
                  <a:tcPr marT="91425" marB="91425" marR="91425" marL="91425"/>
                </a:tc>
                <a:tc>
                  <a:txBody>
                    <a:bodyPr>
                      <a:noAutofit/>
                    </a:bodyPr>
                    <a:lstStyle/>
                    <a:p>
                      <a:pPr indent="0" lvl="0" marL="0" rtl="0" algn="ctr">
                        <a:spcBef>
                          <a:spcPts val="0"/>
                        </a:spcBef>
                        <a:spcAft>
                          <a:spcPts val="0"/>
                        </a:spcAft>
                        <a:buNone/>
                      </a:pPr>
                      <a:r>
                        <a:rPr lang="en"/>
                        <a:t>32 to 64-bit</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Covered Today</a:t>
            </a:r>
            <a:endParaRPr sz="3600"/>
          </a:p>
        </p:txBody>
      </p:sp>
      <p:sp>
        <p:nvSpPr>
          <p:cNvPr id="188" name="Shape 18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Shift Instructions</a:t>
            </a:r>
            <a:endParaRPr/>
          </a:p>
          <a:p>
            <a:pPr indent="-381000" lvl="1" marL="914400" rtl="0">
              <a:spcBef>
                <a:spcPts val="0"/>
              </a:spcBef>
              <a:spcAft>
                <a:spcPts val="0"/>
              </a:spcAft>
              <a:buSzPts val="2400"/>
              <a:buChar char="○"/>
            </a:pPr>
            <a:r>
              <a:rPr lang="en"/>
              <a:t>Logical Shift Left</a:t>
            </a:r>
            <a:endParaRPr/>
          </a:p>
          <a:p>
            <a:pPr indent="-381000" lvl="1" marL="914400" rtl="0">
              <a:spcBef>
                <a:spcPts val="0"/>
              </a:spcBef>
              <a:spcAft>
                <a:spcPts val="0"/>
              </a:spcAft>
              <a:buSzPts val="2400"/>
              <a:buChar char="○"/>
            </a:pPr>
            <a:r>
              <a:rPr lang="en"/>
              <a:t>Logical Shift Right</a:t>
            </a:r>
            <a:endParaRPr/>
          </a:p>
          <a:p>
            <a:pPr indent="-381000" lvl="1" marL="914400" rtl="0">
              <a:spcBef>
                <a:spcPts val="0"/>
              </a:spcBef>
              <a:spcAft>
                <a:spcPts val="0"/>
              </a:spcAft>
              <a:buSzPts val="2400"/>
              <a:buChar char="○"/>
            </a:pPr>
            <a:r>
              <a:rPr lang="en"/>
              <a:t>Arithmetic Shift Right</a:t>
            </a:r>
            <a:endParaRPr/>
          </a:p>
          <a:p>
            <a:pPr indent="-381000" lvl="1" marL="914400" rtl="0">
              <a:spcBef>
                <a:spcPts val="0"/>
              </a:spcBef>
              <a:spcAft>
                <a:spcPts val="0"/>
              </a:spcAft>
              <a:buSzPts val="2400"/>
              <a:buChar char="○"/>
            </a:pPr>
            <a:r>
              <a:rPr lang="en"/>
              <a:t>Arithmetic Shift Left</a:t>
            </a:r>
            <a:endParaRPr/>
          </a:p>
          <a:p>
            <a:pPr indent="-381000" lvl="1" marL="914400" rtl="0">
              <a:spcBef>
                <a:spcPts val="0"/>
              </a:spcBef>
              <a:spcAft>
                <a:spcPts val="0"/>
              </a:spcAft>
              <a:buSzPts val="2400"/>
              <a:buChar char="○"/>
            </a:pPr>
            <a:r>
              <a:rPr lang="en"/>
              <a:t>Rotate Right</a:t>
            </a:r>
            <a:endParaRPr/>
          </a:p>
          <a:p>
            <a:pPr indent="-419100" lvl="0" marL="457200" rtl="0">
              <a:spcBef>
                <a:spcPts val="0"/>
              </a:spcBef>
              <a:spcAft>
                <a:spcPts val="0"/>
              </a:spcAft>
              <a:buSzPts val="3000"/>
              <a:buChar char="◎"/>
            </a:pPr>
            <a:r>
              <a:rPr lang="en"/>
              <a:t>Sign/Zero Extend Operations</a:t>
            </a:r>
            <a:endParaRPr/>
          </a:p>
          <a:p>
            <a:pPr indent="-381000" lvl="1" marL="914400" rtl="0">
              <a:spcBef>
                <a:spcPts val="0"/>
              </a:spcBef>
              <a:spcAft>
                <a:spcPts val="0"/>
              </a:spcAft>
              <a:buSzPts val="2400"/>
              <a:buChar char="○"/>
            </a:pPr>
            <a:r>
              <a:rPr lang="en"/>
              <a:t>Signed Extend Byte</a:t>
            </a:r>
            <a:endParaRPr/>
          </a:p>
          <a:p>
            <a:pPr indent="-381000" lvl="1" marL="914400" rtl="0">
              <a:spcBef>
                <a:spcPts val="0"/>
              </a:spcBef>
              <a:spcAft>
                <a:spcPts val="0"/>
              </a:spcAft>
              <a:buSzPts val="2400"/>
              <a:buChar char="○"/>
            </a:pPr>
            <a:r>
              <a:rPr lang="en"/>
              <a:t>Unsigned Extend Byte</a:t>
            </a:r>
            <a:endParaRPr/>
          </a:p>
        </p:txBody>
      </p:sp>
      <p:grpSp>
        <p:nvGrpSpPr>
          <p:cNvPr id="189" name="Shape 189"/>
          <p:cNvGrpSpPr/>
          <p:nvPr/>
        </p:nvGrpSpPr>
        <p:grpSpPr>
          <a:xfrm>
            <a:off x="6305886" y="4256700"/>
            <a:ext cx="1615287" cy="1440564"/>
            <a:chOff x="3927500" y="301425"/>
            <a:chExt cx="461550" cy="411625"/>
          </a:xfrm>
        </p:grpSpPr>
        <p:sp>
          <p:nvSpPr>
            <p:cNvPr id="190" name="Shape 190"/>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1" name="Shape 191"/>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2" name="Shape 192"/>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3" name="Shape 193"/>
            <p:cNvSpPr/>
            <p:nvPr/>
          </p:nvSpPr>
          <p:spPr>
            <a:xfrm>
              <a:off x="4295850" y="442075"/>
              <a:ext cx="46300" cy="26225"/>
            </a:xfrm>
            <a:custGeom>
              <a:pathLst>
                <a:path extrusionOk="0" fill="none" h="1049" w="1852">
                  <a:moveTo>
                    <a:pt x="1" y="1"/>
                  </a:moveTo>
                  <a:lnTo>
                    <a:pt x="1852" y="1048"/>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4" name="Shape 194"/>
            <p:cNvSpPr/>
            <p:nvPr/>
          </p:nvSpPr>
          <p:spPr>
            <a:xfrm>
              <a:off x="4296475" y="415900"/>
              <a:ext cx="45075" cy="78575"/>
            </a:xfrm>
            <a:custGeom>
              <a:pathLst>
                <a:path extrusionOk="0" fill="none" h="3143" w="1803">
                  <a:moveTo>
                    <a:pt x="1802" y="1"/>
                  </a:moveTo>
                  <a:lnTo>
                    <a:pt x="0" y="3142"/>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5" name="Shape 195"/>
            <p:cNvSpPr/>
            <p:nvPr/>
          </p:nvSpPr>
          <p:spPr>
            <a:xfrm>
              <a:off x="3968275" y="590050"/>
              <a:ext cx="25" cy="6100"/>
            </a:xfrm>
            <a:custGeom>
              <a:pathLst>
                <a:path extrusionOk="0" fill="none" h="244" w="1">
                  <a:moveTo>
                    <a:pt x="1" y="244"/>
                  </a:moveTo>
                  <a:lnTo>
                    <a:pt x="1" y="244"/>
                  </a:lnTo>
                  <a:lnTo>
                    <a:pt x="1"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6" name="Shape 196"/>
            <p:cNvSpPr/>
            <p:nvPr/>
          </p:nvSpPr>
          <p:spPr>
            <a:xfrm>
              <a:off x="3970725" y="558375"/>
              <a:ext cx="1850" cy="12200"/>
            </a:xfrm>
            <a:custGeom>
              <a:pathLst>
                <a:path extrusionOk="0" fill="none" h="488" w="74">
                  <a:moveTo>
                    <a:pt x="0" y="488"/>
                  </a:moveTo>
                  <a:lnTo>
                    <a:pt x="73"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7" name="Shape 197"/>
            <p:cNvSpPr/>
            <p:nvPr/>
          </p:nvSpPr>
          <p:spPr>
            <a:xfrm>
              <a:off x="3976200" y="527325"/>
              <a:ext cx="3675" cy="12200"/>
            </a:xfrm>
            <a:custGeom>
              <a:pathLst>
                <a:path extrusionOk="0" fill="none" h="488" w="147">
                  <a:moveTo>
                    <a:pt x="0" y="488"/>
                  </a:moveTo>
                  <a:lnTo>
                    <a:pt x="98" y="147"/>
                  </a:lnTo>
                  <a:lnTo>
                    <a:pt x="147"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8" name="Shape 198"/>
            <p:cNvSpPr/>
            <p:nvPr/>
          </p:nvSpPr>
          <p:spPr>
            <a:xfrm>
              <a:off x="3985950" y="498100"/>
              <a:ext cx="4875" cy="10975"/>
            </a:xfrm>
            <a:custGeom>
              <a:pathLst>
                <a:path extrusionOk="0" fill="none" h="439" w="195">
                  <a:moveTo>
                    <a:pt x="0" y="439"/>
                  </a:moveTo>
                  <a:lnTo>
                    <a:pt x="195" y="25"/>
                  </a:lnTo>
                  <a:lnTo>
                    <a:pt x="195"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9" name="Shape 199"/>
            <p:cNvSpPr/>
            <p:nvPr/>
          </p:nvSpPr>
          <p:spPr>
            <a:xfrm>
              <a:off x="4000550" y="471300"/>
              <a:ext cx="7325" cy="9775"/>
            </a:xfrm>
            <a:custGeom>
              <a:pathLst>
                <a:path extrusionOk="0" fill="none" h="391" w="293">
                  <a:moveTo>
                    <a:pt x="1" y="391"/>
                  </a:moveTo>
                  <a:lnTo>
                    <a:pt x="74" y="269"/>
                  </a:lnTo>
                  <a:lnTo>
                    <a:pt x="293"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0" name="Shape 200"/>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1" name="Shape 201"/>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2" name="Shape 202"/>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3" name="Shape 203"/>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4" name="Shape 204"/>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5" name="Shape 205"/>
            <p:cNvSpPr/>
            <p:nvPr/>
          </p:nvSpPr>
          <p:spPr>
            <a:xfrm>
              <a:off x="4141800" y="502975"/>
              <a:ext cx="3700" cy="11600"/>
            </a:xfrm>
            <a:custGeom>
              <a:pathLst>
                <a:path extrusionOk="0" fill="none" h="464" w="148">
                  <a:moveTo>
                    <a:pt x="1" y="0"/>
                  </a:moveTo>
                  <a:lnTo>
                    <a:pt x="147" y="463"/>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6" name="Shape 206"/>
            <p:cNvSpPr/>
            <p:nvPr/>
          </p:nvSpPr>
          <p:spPr>
            <a:xfrm>
              <a:off x="4150950" y="533425"/>
              <a:ext cx="3675" cy="11575"/>
            </a:xfrm>
            <a:custGeom>
              <a:pathLst>
                <a:path extrusionOk="0" fill="none" h="463" w="147">
                  <a:moveTo>
                    <a:pt x="0" y="0"/>
                  </a:moveTo>
                  <a:lnTo>
                    <a:pt x="146" y="463"/>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7" name="Shape 207"/>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8" name="Shape 208"/>
            <p:cNvSpPr/>
            <p:nvPr/>
          </p:nvSpPr>
          <p:spPr>
            <a:xfrm>
              <a:off x="4175300" y="591875"/>
              <a:ext cx="7325" cy="9150"/>
            </a:xfrm>
            <a:custGeom>
              <a:pathLst>
                <a:path extrusionOk="0" fill="none" h="366" w="293">
                  <a:moveTo>
                    <a:pt x="0" y="0"/>
                  </a:moveTo>
                  <a:lnTo>
                    <a:pt x="98" y="146"/>
                  </a:lnTo>
                  <a:lnTo>
                    <a:pt x="293" y="366"/>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9" name="Shape 209"/>
            <p:cNvSpPr/>
            <p:nvPr/>
          </p:nvSpPr>
          <p:spPr>
            <a:xfrm>
              <a:off x="4198425" y="613175"/>
              <a:ext cx="11000" cy="4900"/>
            </a:xfrm>
            <a:custGeom>
              <a:pathLst>
                <a:path extrusionOk="0" fill="none" h="196" w="440">
                  <a:moveTo>
                    <a:pt x="1" y="1"/>
                  </a:moveTo>
                  <a:lnTo>
                    <a:pt x="171" y="98"/>
                  </a:lnTo>
                  <a:lnTo>
                    <a:pt x="439" y="195"/>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10" name="Shape 210"/>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11" name="Shape 211"/>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12" name="Shape 212"/>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13" name="Shape 213"/>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14" name="Shape 214"/>
            <p:cNvSpPr/>
            <p:nvPr/>
          </p:nvSpPr>
          <p:spPr>
            <a:xfrm>
              <a:off x="4326300" y="547425"/>
              <a:ext cx="2450" cy="12200"/>
            </a:xfrm>
            <a:custGeom>
              <a:pathLst>
                <a:path extrusionOk="0" fill="none" h="488" w="98">
                  <a:moveTo>
                    <a:pt x="0" y="487"/>
                  </a:moveTo>
                  <a:lnTo>
                    <a:pt x="49" y="293"/>
                  </a:lnTo>
                  <a:lnTo>
                    <a:pt x="98"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15" name="Shape 215"/>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16" name="Shape 216"/>
            <p:cNvSpPr/>
            <p:nvPr/>
          </p:nvSpPr>
          <p:spPr>
            <a:xfrm>
              <a:off x="4325075" y="488975"/>
              <a:ext cx="1250" cy="6100"/>
            </a:xfrm>
            <a:custGeom>
              <a:pathLst>
                <a:path extrusionOk="0" fill="none" h="244" w="50">
                  <a:moveTo>
                    <a:pt x="49" y="244"/>
                  </a:moveTo>
                  <a:lnTo>
                    <a:pt x="49" y="244"/>
                  </a:lnTo>
                  <a:lnTo>
                    <a:pt x="1" y="0"/>
                  </a:lnTo>
                </a:path>
              </a:pathLst>
            </a:custGeom>
            <a:noFill/>
            <a:ln cap="rnd" cmpd="sng" w="38100">
              <a:solidFill>
                <a:srgbClr val="263238"/>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idx="4294967295" type="ctrTitle"/>
          </p:nvPr>
        </p:nvSpPr>
        <p:spPr>
          <a:xfrm>
            <a:off x="685800" y="587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6000"/>
              <a:t>Thanks!</a:t>
            </a:r>
            <a:endParaRPr b="1" sz="6000"/>
          </a:p>
        </p:txBody>
      </p:sp>
      <p:sp>
        <p:nvSpPr>
          <p:cNvPr id="453" name="Shape 453"/>
          <p:cNvSpPr txBox="1"/>
          <p:nvPr>
            <p:ph idx="4294967295" type="subTitle"/>
          </p:nvPr>
        </p:nvSpPr>
        <p:spPr>
          <a:xfrm>
            <a:off x="685800" y="2186550"/>
            <a:ext cx="65937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3600"/>
              <a:t>Any questions?</a:t>
            </a:r>
            <a:endParaRPr b="1" sz="3600"/>
          </a:p>
        </p:txBody>
      </p:sp>
      <p:sp>
        <p:nvSpPr>
          <p:cNvPr id="454" name="Shape 454"/>
          <p:cNvSpPr txBox="1"/>
          <p:nvPr>
            <p:ph idx="4294967295" type="body"/>
          </p:nvPr>
        </p:nvSpPr>
        <p:spPr>
          <a:xfrm>
            <a:off x="685800" y="3285875"/>
            <a:ext cx="4863900" cy="3282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You can find me at:</a:t>
            </a:r>
            <a:endParaRPr/>
          </a:p>
          <a:p>
            <a:pPr indent="0" lvl="0" marL="0" rtl="0">
              <a:spcBef>
                <a:spcPts val="600"/>
              </a:spcBef>
              <a:spcAft>
                <a:spcPts val="0"/>
              </a:spcAft>
              <a:buNone/>
            </a:pPr>
            <a:r>
              <a:rPr lang="en" u="sng">
                <a:solidFill>
                  <a:schemeClr val="hlink"/>
                </a:solidFill>
                <a:hlinkClick r:id="rId3"/>
              </a:rPr>
              <a:t>kta@ucalgary.ca</a:t>
            </a:r>
            <a:endParaRPr/>
          </a:p>
        </p:txBody>
      </p:sp>
      <p:sp>
        <p:nvSpPr>
          <p:cNvPr id="455" name="Shape 455"/>
          <p:cNvSpPr/>
          <p:nvPr/>
        </p:nvSpPr>
        <p:spPr>
          <a:xfrm>
            <a:off x="4681425" y="2224438"/>
            <a:ext cx="3809100" cy="3809100"/>
          </a:xfrm>
          <a:prstGeom prst="ellipse">
            <a:avLst/>
          </a:prstGeom>
          <a:noFill/>
          <a:ln cap="flat" cmpd="sng" w="9525">
            <a:solidFill>
              <a:srgbClr val="CFD8DC"/>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FB_IMG_1469059782268.jpg" id="456" name="Shape 456"/>
          <p:cNvPicPr preferRelativeResize="0"/>
          <p:nvPr/>
        </p:nvPicPr>
        <p:blipFill rotWithShape="1">
          <a:blip r:embed="rId4">
            <a:alphaModFix/>
          </a:blip>
          <a:srcRect b="0" l="4027" r="20970" t="0"/>
          <a:stretch/>
        </p:blipFill>
        <p:spPr>
          <a:xfrm>
            <a:off x="4948075" y="2491100"/>
            <a:ext cx="3275700" cy="32757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CFD8DC"/>
                </a:solidFill>
              </a:rPr>
              <a:t>1.</a:t>
            </a:r>
            <a:endParaRPr sz="6000">
              <a:solidFill>
                <a:srgbClr val="CFD8DC"/>
              </a:solidFill>
            </a:endParaRPr>
          </a:p>
          <a:p>
            <a:pPr indent="0" lvl="0" marL="0" rtl="0">
              <a:spcBef>
                <a:spcPts val="0"/>
              </a:spcBef>
              <a:spcAft>
                <a:spcPts val="0"/>
              </a:spcAft>
              <a:buNone/>
            </a:pPr>
            <a:r>
              <a:rPr lang="en"/>
              <a:t>Binary Representation</a:t>
            </a:r>
            <a:endParaRPr/>
          </a:p>
        </p:txBody>
      </p:sp>
      <p:sp>
        <p:nvSpPr>
          <p:cNvPr id="222" name="Shape 222"/>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Ain’t so itty-</a:t>
            </a:r>
            <a:r>
              <a:rPr i="1" lang="en"/>
              <a:t>bitty</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Number Representation</a:t>
            </a:r>
            <a:endParaRPr sz="3600"/>
          </a:p>
        </p:txBody>
      </p:sp>
      <p:sp>
        <p:nvSpPr>
          <p:cNvPr id="228" name="Shape 2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Different Representations, same Number:</a:t>
            </a:r>
            <a:endParaRPr/>
          </a:p>
          <a:p>
            <a:pPr indent="0" lvl="0" marL="0" marR="0" rtl="0" algn="l">
              <a:lnSpc>
                <a:spcPct val="100000"/>
              </a:lnSpc>
              <a:spcBef>
                <a:spcPts val="600"/>
              </a:spcBef>
              <a:spcAft>
                <a:spcPts val="0"/>
              </a:spcAft>
              <a:buNone/>
            </a:pPr>
            <a:r>
              <a:t/>
            </a:r>
            <a:endParaRPr/>
          </a:p>
        </p:txBody>
      </p:sp>
      <p:graphicFrame>
        <p:nvGraphicFramePr>
          <p:cNvPr id="229" name="Shape 229"/>
          <p:cNvGraphicFramePr/>
          <p:nvPr/>
        </p:nvGraphicFramePr>
        <p:xfrm>
          <a:off x="1857375" y="2502925"/>
          <a:ext cx="3000000" cy="3000000"/>
        </p:xfrm>
        <a:graphic>
          <a:graphicData uri="http://schemas.openxmlformats.org/drawingml/2006/table">
            <a:tbl>
              <a:tblPr>
                <a:noFill/>
                <a:tableStyleId>{DAB41D9F-708E-4BEA-96FE-9321F7D7B241}</a:tableStyleId>
              </a:tblPr>
              <a:tblGrid>
                <a:gridCol w="1809750"/>
                <a:gridCol w="1809750"/>
                <a:gridCol w="1809750"/>
              </a:tblGrid>
              <a:tr h="381000">
                <a:tc>
                  <a:txBody>
                    <a:bodyPr>
                      <a:noAutofit/>
                    </a:bodyPr>
                    <a:lstStyle/>
                    <a:p>
                      <a:pPr indent="0" lvl="0" marL="0" algn="ctr">
                        <a:spcBef>
                          <a:spcPts val="0"/>
                        </a:spcBef>
                        <a:spcAft>
                          <a:spcPts val="0"/>
                        </a:spcAft>
                        <a:buNone/>
                      </a:pPr>
                      <a:r>
                        <a:rPr b="1" lang="en"/>
                        <a:t>Decimal</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b="1" lang="en"/>
                        <a:t>Hex</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b="1" lang="en"/>
                        <a:t>Binary(unsigned)</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ctr">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algn="ctr">
                        <a:spcBef>
                          <a:spcPts val="0"/>
                        </a:spcBef>
                        <a:spcAft>
                          <a:spcPts val="0"/>
                        </a:spcAft>
                        <a:buNone/>
                      </a:pPr>
                      <a:r>
                        <a:rPr lang="en">
                          <a:solidFill>
                            <a:srgbClr val="CC0000"/>
                          </a:solidFill>
                        </a:rPr>
                        <a:t>0x</a:t>
                      </a: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algn="ctr">
                        <a:spcBef>
                          <a:spcPts val="0"/>
                        </a:spcBef>
                        <a:spcAft>
                          <a:spcPts val="0"/>
                        </a:spcAft>
                        <a:buNone/>
                      </a:pPr>
                      <a:r>
                        <a:rPr lang="en">
                          <a:solidFill>
                            <a:srgbClr val="CC0000"/>
                          </a:solidFill>
                        </a:rPr>
                        <a:t>0b</a:t>
                      </a:r>
                      <a:r>
                        <a:rPr lang="en"/>
                        <a:t>0</a:t>
                      </a:r>
                      <a:endParaRPr/>
                    </a:p>
                  </a:txBody>
                  <a:tcPr marT="91425" marB="91425" marR="91425" marL="91425">
                    <a:lnT cap="flat" cmpd="sng" w="19050">
                      <a:solidFill>
                        <a:srgbClr val="000000"/>
                      </a:solidFill>
                      <a:prstDash val="solid"/>
                      <a:round/>
                      <a:headEnd len="med" w="med" type="none"/>
                      <a:tailEnd len="med" w="med" type="none"/>
                    </a:lnT>
                  </a:tcPr>
                </a:tc>
              </a:tr>
              <a:tr h="381000">
                <a:tc>
                  <a:txBody>
                    <a:bodyPr>
                      <a:noAutofit/>
                    </a:bodyPr>
                    <a:lstStyle/>
                    <a:p>
                      <a:pPr indent="0" lvl="0" marL="0" algn="ctr">
                        <a:spcBef>
                          <a:spcPts val="0"/>
                        </a:spcBef>
                        <a:spcAft>
                          <a:spcPts val="0"/>
                        </a:spcAft>
                        <a:buNone/>
                      </a:pPr>
                      <a:r>
                        <a:rPr lang="en"/>
                        <a:t>1</a:t>
                      </a:r>
                      <a:endParaRPr/>
                    </a:p>
                  </a:txBody>
                  <a:tcPr marT="91425" marB="91425" marR="91425" marL="91425"/>
                </a:tc>
                <a:tc>
                  <a:txBody>
                    <a:bodyPr>
                      <a:noAutofit/>
                    </a:bodyPr>
                    <a:lstStyle/>
                    <a:p>
                      <a:pPr indent="0" lvl="0" marL="0" algn="ctr">
                        <a:spcBef>
                          <a:spcPts val="0"/>
                        </a:spcBef>
                        <a:spcAft>
                          <a:spcPts val="0"/>
                        </a:spcAft>
                        <a:buNone/>
                      </a:pPr>
                      <a:r>
                        <a:rPr lang="en"/>
                        <a:t>0x1</a:t>
                      </a:r>
                      <a:endParaRPr/>
                    </a:p>
                  </a:txBody>
                  <a:tcPr marT="91425" marB="91425" marR="91425" marL="91425"/>
                </a:tc>
                <a:tc>
                  <a:txBody>
                    <a:bodyPr>
                      <a:noAutofit/>
                    </a:bodyPr>
                    <a:lstStyle/>
                    <a:p>
                      <a:pPr indent="0" lvl="0" marL="0" algn="ctr">
                        <a:spcBef>
                          <a:spcPts val="0"/>
                        </a:spcBef>
                        <a:spcAft>
                          <a:spcPts val="0"/>
                        </a:spcAft>
                        <a:buNone/>
                      </a:pPr>
                      <a:r>
                        <a:rPr lang="en"/>
                        <a:t>0b1</a:t>
                      </a:r>
                      <a:endParaRPr/>
                    </a:p>
                  </a:txBody>
                  <a:tcPr marT="91425" marB="91425" marR="91425" marL="91425"/>
                </a:tc>
              </a:tr>
              <a:tr h="381000">
                <a:tc>
                  <a:txBody>
                    <a:bodyPr>
                      <a:noAutofit/>
                    </a:bodyPr>
                    <a:lstStyle/>
                    <a:p>
                      <a:pPr indent="0" lvl="0" marL="0" rtl="0" algn="ctr">
                        <a:spcBef>
                          <a:spcPts val="0"/>
                        </a:spcBef>
                        <a:spcAft>
                          <a:spcPts val="0"/>
                        </a:spcAft>
                        <a:buNone/>
                      </a:pPr>
                      <a:r>
                        <a:rPr lang="en"/>
                        <a:t>14</a:t>
                      </a:r>
                      <a:endParaRPr/>
                    </a:p>
                  </a:txBody>
                  <a:tcPr marT="91425" marB="91425" marR="91425" marL="91425"/>
                </a:tc>
                <a:tc>
                  <a:txBody>
                    <a:bodyPr>
                      <a:noAutofit/>
                    </a:bodyPr>
                    <a:lstStyle/>
                    <a:p>
                      <a:pPr indent="0" lvl="0" marL="0" rtl="0" algn="ctr">
                        <a:spcBef>
                          <a:spcPts val="0"/>
                        </a:spcBef>
                        <a:spcAft>
                          <a:spcPts val="0"/>
                        </a:spcAft>
                        <a:buNone/>
                      </a:pPr>
                      <a:r>
                        <a:rPr lang="en"/>
                        <a:t>0xe</a:t>
                      </a:r>
                      <a:endParaRPr/>
                    </a:p>
                  </a:txBody>
                  <a:tcPr marT="91425" marB="91425" marR="91425" marL="91425"/>
                </a:tc>
                <a:tc>
                  <a:txBody>
                    <a:bodyPr>
                      <a:noAutofit/>
                    </a:bodyPr>
                    <a:lstStyle/>
                    <a:p>
                      <a:pPr indent="0" lvl="0" marL="0" rtl="0" algn="ctr">
                        <a:spcBef>
                          <a:spcPts val="0"/>
                        </a:spcBef>
                        <a:spcAft>
                          <a:spcPts val="0"/>
                        </a:spcAft>
                        <a:buNone/>
                      </a:pPr>
                      <a:r>
                        <a:rPr lang="en"/>
                        <a:t>0b1110</a:t>
                      </a:r>
                      <a:endParaRPr/>
                    </a:p>
                  </a:txBody>
                  <a:tcPr marT="91425" marB="91425" marR="91425" marL="91425"/>
                </a:tc>
              </a:tr>
              <a:tr h="381000">
                <a:tc>
                  <a:txBody>
                    <a:bodyPr>
                      <a:noAutofit/>
                    </a:bodyPr>
                    <a:lstStyle/>
                    <a:p>
                      <a:pPr indent="0" lvl="0" marL="0" rtl="0" algn="ctr">
                        <a:spcBef>
                          <a:spcPts val="0"/>
                        </a:spcBef>
                        <a:spcAft>
                          <a:spcPts val="0"/>
                        </a:spcAft>
                        <a:buNone/>
                      </a:pPr>
                      <a:r>
                        <a:rPr lang="en"/>
                        <a:t>15</a:t>
                      </a:r>
                      <a:endParaRPr/>
                    </a:p>
                  </a:txBody>
                  <a:tcPr marT="91425" marB="91425" marR="91425" marL="91425"/>
                </a:tc>
                <a:tc>
                  <a:txBody>
                    <a:bodyPr>
                      <a:noAutofit/>
                    </a:bodyPr>
                    <a:lstStyle/>
                    <a:p>
                      <a:pPr indent="0" lvl="0" marL="0" rtl="0" algn="ctr">
                        <a:spcBef>
                          <a:spcPts val="0"/>
                        </a:spcBef>
                        <a:spcAft>
                          <a:spcPts val="0"/>
                        </a:spcAft>
                        <a:buNone/>
                      </a:pPr>
                      <a:r>
                        <a:rPr lang="en"/>
                        <a:t>0xf</a:t>
                      </a:r>
                      <a:endParaRPr/>
                    </a:p>
                  </a:txBody>
                  <a:tcPr marT="91425" marB="91425" marR="91425" marL="91425"/>
                </a:tc>
                <a:tc>
                  <a:txBody>
                    <a:bodyPr>
                      <a:noAutofit/>
                    </a:bodyPr>
                    <a:lstStyle/>
                    <a:p>
                      <a:pPr indent="0" lvl="0" marL="0" rtl="0" algn="ctr">
                        <a:spcBef>
                          <a:spcPts val="0"/>
                        </a:spcBef>
                        <a:spcAft>
                          <a:spcPts val="0"/>
                        </a:spcAft>
                        <a:buNone/>
                      </a:pPr>
                      <a:r>
                        <a:rPr lang="en"/>
                        <a:t>0b1111</a:t>
                      </a:r>
                      <a:endParaRPr/>
                    </a:p>
                  </a:txBody>
                  <a:tcPr marT="91425" marB="91425" marR="91425" marL="91425"/>
                </a:tc>
              </a:tr>
              <a:tr h="381000">
                <a:tc>
                  <a:txBody>
                    <a:bodyPr>
                      <a:noAutofit/>
                    </a:bodyPr>
                    <a:lstStyle/>
                    <a:p>
                      <a:pPr indent="0" lvl="0" marL="0" rtl="0" algn="ctr">
                        <a:spcBef>
                          <a:spcPts val="0"/>
                        </a:spcBef>
                        <a:spcAft>
                          <a:spcPts val="0"/>
                        </a:spcAft>
                        <a:buNone/>
                      </a:pPr>
                      <a:r>
                        <a:rPr lang="en"/>
                        <a:t>62</a:t>
                      </a:r>
                      <a:endParaRPr/>
                    </a:p>
                  </a:txBody>
                  <a:tcPr marT="91425" marB="91425" marR="91425" marL="91425"/>
                </a:tc>
                <a:tc>
                  <a:txBody>
                    <a:bodyPr>
                      <a:noAutofit/>
                    </a:bodyPr>
                    <a:lstStyle/>
                    <a:p>
                      <a:pPr indent="0" lvl="0" marL="0" rtl="0" algn="ctr">
                        <a:spcBef>
                          <a:spcPts val="0"/>
                        </a:spcBef>
                        <a:spcAft>
                          <a:spcPts val="0"/>
                        </a:spcAft>
                        <a:buNone/>
                      </a:pPr>
                      <a:r>
                        <a:rPr lang="en"/>
                        <a:t>0x3e</a:t>
                      </a:r>
                      <a:endParaRPr/>
                    </a:p>
                  </a:txBody>
                  <a:tcPr marT="91425" marB="91425" marR="91425" marL="91425"/>
                </a:tc>
                <a:tc>
                  <a:txBody>
                    <a:bodyPr>
                      <a:noAutofit/>
                    </a:bodyPr>
                    <a:lstStyle/>
                    <a:p>
                      <a:pPr indent="0" lvl="0" marL="0" rtl="0" algn="ctr">
                        <a:spcBef>
                          <a:spcPts val="0"/>
                        </a:spcBef>
                        <a:spcAft>
                          <a:spcPts val="0"/>
                        </a:spcAft>
                        <a:buNone/>
                      </a:pPr>
                      <a:r>
                        <a:rPr lang="en"/>
                        <a:t>0b111110</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Decimal to Binary</a:t>
            </a:r>
            <a:endParaRPr sz="3600"/>
          </a:p>
        </p:txBody>
      </p:sp>
      <p:sp>
        <p:nvSpPr>
          <p:cNvPr id="235" name="Shape 235"/>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Example</a:t>
            </a:r>
            <a:endParaRPr/>
          </a:p>
          <a:p>
            <a:pPr indent="-419100" lvl="0" marL="457200" marR="0" rtl="0" algn="l">
              <a:lnSpc>
                <a:spcPct val="100000"/>
              </a:lnSpc>
              <a:spcBef>
                <a:spcPts val="0"/>
              </a:spcBef>
              <a:spcAft>
                <a:spcPts val="0"/>
              </a:spcAft>
              <a:buSzPts val="3000"/>
              <a:buChar char="◎"/>
            </a:pPr>
            <a:r>
              <a:rPr lang="en" u="sng">
                <a:solidFill>
                  <a:schemeClr val="hlink"/>
                </a:solidFill>
                <a:hlinkClick r:id="rId3"/>
              </a:rPr>
              <a:t>Khan Academy 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Hex to Binary</a:t>
            </a:r>
            <a:endParaRPr sz="3600"/>
          </a:p>
        </p:txBody>
      </p:sp>
      <p:sp>
        <p:nvSpPr>
          <p:cNvPr id="241" name="Shape 241"/>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Protip: Write out the Hex Table</a:t>
            </a:r>
            <a:endParaRPr/>
          </a:p>
          <a:p>
            <a:pPr indent="-419100" lvl="0" marL="457200" marR="0" rtl="0" algn="l">
              <a:lnSpc>
                <a:spcPct val="100000"/>
              </a:lnSpc>
              <a:spcBef>
                <a:spcPts val="0"/>
              </a:spcBef>
              <a:spcAft>
                <a:spcPts val="0"/>
              </a:spcAft>
              <a:buSzPts val="3000"/>
              <a:buChar char="◎"/>
            </a:pPr>
            <a:r>
              <a:rPr lang="en"/>
              <a:t>Example</a:t>
            </a:r>
            <a:endParaRPr/>
          </a:p>
          <a:p>
            <a:pPr indent="-419100" lvl="0" marL="457200" marR="0" rtl="0" algn="l">
              <a:lnSpc>
                <a:spcPct val="100000"/>
              </a:lnSpc>
              <a:spcBef>
                <a:spcPts val="0"/>
              </a:spcBef>
              <a:spcAft>
                <a:spcPts val="0"/>
              </a:spcAft>
              <a:buSzPts val="3000"/>
              <a:buChar char="◎"/>
            </a:pPr>
            <a:r>
              <a:rPr lang="en" u="sng">
                <a:solidFill>
                  <a:schemeClr val="hlink"/>
                </a:solidFill>
                <a:hlinkClick r:id="rId3"/>
              </a:rPr>
              <a:t>Khan Academy Example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Hex to Binary Table</a:t>
            </a:r>
            <a:endParaRPr sz="3600"/>
          </a:p>
        </p:txBody>
      </p:sp>
      <p:graphicFrame>
        <p:nvGraphicFramePr>
          <p:cNvPr id="247" name="Shape 247"/>
          <p:cNvGraphicFramePr/>
          <p:nvPr/>
        </p:nvGraphicFramePr>
        <p:xfrm>
          <a:off x="952500" y="1905000"/>
          <a:ext cx="3000000" cy="3000000"/>
        </p:xfrm>
        <a:graphic>
          <a:graphicData uri="http://schemas.openxmlformats.org/drawingml/2006/table">
            <a:tbl>
              <a:tblPr>
                <a:noFill/>
                <a:tableStyleId>{DAB41D9F-708E-4BEA-96FE-9321F7D7B241}</a:tableStyleId>
              </a:tblPr>
              <a:tblGrid>
                <a:gridCol w="1428275"/>
                <a:gridCol w="1428275"/>
              </a:tblGrid>
              <a:tr h="381000">
                <a:tc>
                  <a:txBody>
                    <a:bodyPr>
                      <a:noAutofit/>
                    </a:bodyPr>
                    <a:lstStyle/>
                    <a:p>
                      <a:pPr indent="0" lvl="0" marL="0" rtl="0" algn="ctr">
                        <a:spcBef>
                          <a:spcPts val="0"/>
                        </a:spcBef>
                        <a:spcAft>
                          <a:spcPts val="0"/>
                        </a:spcAft>
                        <a:buNone/>
                      </a:pPr>
                      <a:r>
                        <a:rPr b="1" lang="en"/>
                        <a:t>Hex</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b="1" lang="en"/>
                        <a:t>Binary</a:t>
                      </a:r>
                      <a:endParaRPr b="1"/>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ctr">
                        <a:spcBef>
                          <a:spcPts val="0"/>
                        </a:spcBef>
                        <a:spcAft>
                          <a:spcPts val="0"/>
                        </a:spcAft>
                        <a:buNone/>
                      </a:pPr>
                      <a:r>
                        <a:rPr lang="en"/>
                        <a:t>0</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algn="ctr">
                        <a:spcBef>
                          <a:spcPts val="0"/>
                        </a:spcBef>
                        <a:spcAft>
                          <a:spcPts val="0"/>
                        </a:spcAft>
                        <a:buNone/>
                      </a:pPr>
                      <a:r>
                        <a:rPr lang="en"/>
                        <a:t>0000</a:t>
                      </a:r>
                      <a:endParaRPr/>
                    </a:p>
                  </a:txBody>
                  <a:tcPr marT="91425" marB="91425" marR="91425" marL="91425">
                    <a:lnT cap="flat" cmpd="sng" w="19050">
                      <a:solidFill>
                        <a:srgbClr val="000000"/>
                      </a:solidFill>
                      <a:prstDash val="solid"/>
                      <a:round/>
                      <a:headEnd len="med" w="med" type="none"/>
                      <a:tailEnd len="med" w="med" type="none"/>
                    </a:lnT>
                  </a:tcPr>
                </a:tc>
              </a:tr>
              <a:tr h="381000">
                <a:tc>
                  <a:txBody>
                    <a:bodyPr>
                      <a:noAutofit/>
                    </a:bodyPr>
                    <a:lstStyle/>
                    <a:p>
                      <a:pPr indent="0" lvl="0" marL="0" algn="ctr">
                        <a:spcBef>
                          <a:spcPts val="0"/>
                        </a:spcBef>
                        <a:spcAft>
                          <a:spcPts val="0"/>
                        </a:spcAft>
                        <a:buNone/>
                      </a:pPr>
                      <a:r>
                        <a:rPr lang="en"/>
                        <a:t>1</a:t>
                      </a:r>
                      <a:endParaRPr/>
                    </a:p>
                  </a:txBody>
                  <a:tcPr marT="91425" marB="91425" marR="91425" marL="91425"/>
                </a:tc>
                <a:tc>
                  <a:txBody>
                    <a:bodyPr>
                      <a:noAutofit/>
                    </a:bodyPr>
                    <a:lstStyle/>
                    <a:p>
                      <a:pPr indent="0" lvl="0" marL="0" algn="ctr">
                        <a:spcBef>
                          <a:spcPts val="0"/>
                        </a:spcBef>
                        <a:spcAft>
                          <a:spcPts val="0"/>
                        </a:spcAft>
                        <a:buNone/>
                      </a:pPr>
                      <a:r>
                        <a:rPr lang="en"/>
                        <a:t>0001</a:t>
                      </a:r>
                      <a:endParaRPr/>
                    </a:p>
                  </a:txBody>
                  <a:tcPr marT="91425" marB="91425" marR="91425" marL="91425"/>
                </a:tc>
              </a:tr>
              <a:tr h="381000">
                <a:tc>
                  <a:txBody>
                    <a:bodyPr>
                      <a:noAutofit/>
                    </a:bodyPr>
                    <a:lstStyle/>
                    <a:p>
                      <a:pPr indent="0" lvl="0" marL="0" algn="ctr">
                        <a:spcBef>
                          <a:spcPts val="0"/>
                        </a:spcBef>
                        <a:spcAft>
                          <a:spcPts val="0"/>
                        </a:spcAft>
                        <a:buNone/>
                      </a:pPr>
                      <a:r>
                        <a:rPr lang="en"/>
                        <a:t>2</a:t>
                      </a:r>
                      <a:endParaRPr/>
                    </a:p>
                  </a:txBody>
                  <a:tcPr marT="91425" marB="91425" marR="91425" marL="91425"/>
                </a:tc>
                <a:tc>
                  <a:txBody>
                    <a:bodyPr>
                      <a:noAutofit/>
                    </a:bodyPr>
                    <a:lstStyle/>
                    <a:p>
                      <a:pPr indent="0" lvl="0" marL="0" algn="ctr">
                        <a:spcBef>
                          <a:spcPts val="0"/>
                        </a:spcBef>
                        <a:spcAft>
                          <a:spcPts val="0"/>
                        </a:spcAft>
                        <a:buNone/>
                      </a:pPr>
                      <a:r>
                        <a:rPr lang="en"/>
                        <a:t>0010</a:t>
                      </a:r>
                      <a:endParaRPr/>
                    </a:p>
                  </a:txBody>
                  <a:tcPr marT="91425" marB="91425" marR="91425" marL="91425"/>
                </a:tc>
              </a:tr>
              <a:tr h="381000">
                <a:tc>
                  <a:txBody>
                    <a:bodyPr>
                      <a:noAutofit/>
                    </a:bodyPr>
                    <a:lstStyle/>
                    <a:p>
                      <a:pPr indent="0" lvl="0" marL="0" algn="ctr">
                        <a:spcBef>
                          <a:spcPts val="0"/>
                        </a:spcBef>
                        <a:spcAft>
                          <a:spcPts val="0"/>
                        </a:spcAft>
                        <a:buNone/>
                      </a:pPr>
                      <a:r>
                        <a:rPr lang="en"/>
                        <a:t>3</a:t>
                      </a:r>
                      <a:endParaRPr/>
                    </a:p>
                  </a:txBody>
                  <a:tcPr marT="91425" marB="91425" marR="91425" marL="91425"/>
                </a:tc>
                <a:tc>
                  <a:txBody>
                    <a:bodyPr>
                      <a:noAutofit/>
                    </a:bodyPr>
                    <a:lstStyle/>
                    <a:p>
                      <a:pPr indent="0" lvl="0" marL="0" algn="ctr">
                        <a:spcBef>
                          <a:spcPts val="0"/>
                        </a:spcBef>
                        <a:spcAft>
                          <a:spcPts val="0"/>
                        </a:spcAft>
                        <a:buNone/>
                      </a:pPr>
                      <a:r>
                        <a:rPr lang="en"/>
                        <a:t>0011</a:t>
                      </a:r>
                      <a:endParaRPr/>
                    </a:p>
                  </a:txBody>
                  <a:tcPr marT="91425" marB="91425" marR="91425" marL="91425"/>
                </a:tc>
              </a:tr>
              <a:tr h="381000">
                <a:tc>
                  <a:txBody>
                    <a:bodyPr>
                      <a:noAutofit/>
                    </a:bodyPr>
                    <a:lstStyle/>
                    <a:p>
                      <a:pPr indent="0" lvl="0" marL="0" algn="ctr">
                        <a:spcBef>
                          <a:spcPts val="0"/>
                        </a:spcBef>
                        <a:spcAft>
                          <a:spcPts val="0"/>
                        </a:spcAft>
                        <a:buNone/>
                      </a:pPr>
                      <a:r>
                        <a:rPr lang="en"/>
                        <a:t>4</a:t>
                      </a:r>
                      <a:endParaRPr/>
                    </a:p>
                  </a:txBody>
                  <a:tcPr marT="91425" marB="91425" marR="91425" marL="91425"/>
                </a:tc>
                <a:tc>
                  <a:txBody>
                    <a:bodyPr>
                      <a:noAutofit/>
                    </a:bodyPr>
                    <a:lstStyle/>
                    <a:p>
                      <a:pPr indent="0" lvl="0" marL="0" algn="ctr">
                        <a:spcBef>
                          <a:spcPts val="0"/>
                        </a:spcBef>
                        <a:spcAft>
                          <a:spcPts val="0"/>
                        </a:spcAft>
                        <a:buNone/>
                      </a:pPr>
                      <a:r>
                        <a:rPr lang="en"/>
                        <a:t>0100</a:t>
                      </a:r>
                      <a:endParaRPr/>
                    </a:p>
                  </a:txBody>
                  <a:tcPr marT="91425" marB="91425" marR="91425" marL="91425"/>
                </a:tc>
              </a:tr>
              <a:tr h="381000">
                <a:tc>
                  <a:txBody>
                    <a:bodyPr>
                      <a:noAutofit/>
                    </a:bodyPr>
                    <a:lstStyle/>
                    <a:p>
                      <a:pPr indent="0" lvl="0" marL="0" algn="ctr">
                        <a:spcBef>
                          <a:spcPts val="0"/>
                        </a:spcBef>
                        <a:spcAft>
                          <a:spcPts val="0"/>
                        </a:spcAft>
                        <a:buNone/>
                      </a:pPr>
                      <a:r>
                        <a:rPr lang="en"/>
                        <a:t>5</a:t>
                      </a:r>
                      <a:endParaRPr/>
                    </a:p>
                  </a:txBody>
                  <a:tcPr marT="91425" marB="91425" marR="91425" marL="91425"/>
                </a:tc>
                <a:tc>
                  <a:txBody>
                    <a:bodyPr>
                      <a:noAutofit/>
                    </a:bodyPr>
                    <a:lstStyle/>
                    <a:p>
                      <a:pPr indent="0" lvl="0" marL="0" algn="ctr">
                        <a:spcBef>
                          <a:spcPts val="0"/>
                        </a:spcBef>
                        <a:spcAft>
                          <a:spcPts val="0"/>
                        </a:spcAft>
                        <a:buNone/>
                      </a:pPr>
                      <a:r>
                        <a:rPr lang="en"/>
                        <a:t>0101</a:t>
                      </a:r>
                      <a:endParaRPr/>
                    </a:p>
                  </a:txBody>
                  <a:tcPr marT="91425" marB="91425" marR="91425" marL="91425"/>
                </a:tc>
              </a:tr>
              <a:tr h="381000">
                <a:tc>
                  <a:txBody>
                    <a:bodyPr>
                      <a:noAutofit/>
                    </a:bodyPr>
                    <a:lstStyle/>
                    <a:p>
                      <a:pPr indent="0" lvl="0" marL="0" algn="ctr">
                        <a:spcBef>
                          <a:spcPts val="0"/>
                        </a:spcBef>
                        <a:spcAft>
                          <a:spcPts val="0"/>
                        </a:spcAft>
                        <a:buNone/>
                      </a:pPr>
                      <a:r>
                        <a:rPr lang="en"/>
                        <a:t>6</a:t>
                      </a:r>
                      <a:endParaRPr/>
                    </a:p>
                  </a:txBody>
                  <a:tcPr marT="91425" marB="91425" marR="91425" marL="91425"/>
                </a:tc>
                <a:tc>
                  <a:txBody>
                    <a:bodyPr>
                      <a:noAutofit/>
                    </a:bodyPr>
                    <a:lstStyle/>
                    <a:p>
                      <a:pPr indent="0" lvl="0" marL="0" algn="ctr">
                        <a:spcBef>
                          <a:spcPts val="0"/>
                        </a:spcBef>
                        <a:spcAft>
                          <a:spcPts val="0"/>
                        </a:spcAft>
                        <a:buNone/>
                      </a:pPr>
                      <a:r>
                        <a:rPr lang="en"/>
                        <a:t>0110</a:t>
                      </a:r>
                      <a:endParaRPr/>
                    </a:p>
                  </a:txBody>
                  <a:tcPr marT="91425" marB="91425" marR="91425" marL="91425"/>
                </a:tc>
              </a:tr>
              <a:tr h="381000">
                <a:tc>
                  <a:txBody>
                    <a:bodyPr>
                      <a:noAutofit/>
                    </a:bodyPr>
                    <a:lstStyle/>
                    <a:p>
                      <a:pPr indent="0" lvl="0" marL="0" algn="ctr">
                        <a:spcBef>
                          <a:spcPts val="0"/>
                        </a:spcBef>
                        <a:spcAft>
                          <a:spcPts val="0"/>
                        </a:spcAft>
                        <a:buNone/>
                      </a:pPr>
                      <a:r>
                        <a:rPr lang="en"/>
                        <a:t>7</a:t>
                      </a:r>
                      <a:endParaRPr/>
                    </a:p>
                  </a:txBody>
                  <a:tcPr marT="91425" marB="91425" marR="91425" marL="91425"/>
                </a:tc>
                <a:tc>
                  <a:txBody>
                    <a:bodyPr>
                      <a:noAutofit/>
                    </a:bodyPr>
                    <a:lstStyle/>
                    <a:p>
                      <a:pPr indent="0" lvl="0" marL="0" algn="ctr">
                        <a:spcBef>
                          <a:spcPts val="0"/>
                        </a:spcBef>
                        <a:spcAft>
                          <a:spcPts val="0"/>
                        </a:spcAft>
                        <a:buNone/>
                      </a:pPr>
                      <a:r>
                        <a:rPr lang="en"/>
                        <a:t>0111</a:t>
                      </a:r>
                      <a:endParaRPr/>
                    </a:p>
                  </a:txBody>
                  <a:tcPr marT="91425" marB="91425" marR="91425" marL="91425"/>
                </a:tc>
              </a:tr>
            </a:tbl>
          </a:graphicData>
        </a:graphic>
      </p:graphicFrame>
      <p:graphicFrame>
        <p:nvGraphicFramePr>
          <p:cNvPr id="248" name="Shape 248"/>
          <p:cNvGraphicFramePr/>
          <p:nvPr/>
        </p:nvGraphicFramePr>
        <p:xfrm>
          <a:off x="5313000" y="1905000"/>
          <a:ext cx="3000000" cy="3000000"/>
        </p:xfrm>
        <a:graphic>
          <a:graphicData uri="http://schemas.openxmlformats.org/drawingml/2006/table">
            <a:tbl>
              <a:tblPr>
                <a:noFill/>
                <a:tableStyleId>{DAB41D9F-708E-4BEA-96FE-9321F7D7B241}</a:tableStyleId>
              </a:tblPr>
              <a:tblGrid>
                <a:gridCol w="1428275"/>
                <a:gridCol w="1428275"/>
              </a:tblGrid>
              <a:tr h="381000">
                <a:tc>
                  <a:txBody>
                    <a:bodyPr>
                      <a:noAutofit/>
                    </a:bodyPr>
                    <a:lstStyle/>
                    <a:p>
                      <a:pPr indent="0" lvl="0" marL="0" rtl="0" algn="ctr">
                        <a:spcBef>
                          <a:spcPts val="0"/>
                        </a:spcBef>
                        <a:spcAft>
                          <a:spcPts val="0"/>
                        </a:spcAft>
                        <a:buNone/>
                      </a:pPr>
                      <a:r>
                        <a:rPr lang="en"/>
                        <a:t>Hex</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
                        <a:t>Binary</a:t>
                      </a:r>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ctr">
                        <a:spcBef>
                          <a:spcPts val="0"/>
                        </a:spcBef>
                        <a:spcAft>
                          <a:spcPts val="0"/>
                        </a:spcAft>
                        <a:buNone/>
                      </a:pPr>
                      <a:r>
                        <a:rPr lang="en"/>
                        <a:t>8</a:t>
                      </a:r>
                      <a:endParaRP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indent="0" lvl="0" marL="0" rtl="0" algn="ctr">
                        <a:spcBef>
                          <a:spcPts val="0"/>
                        </a:spcBef>
                        <a:spcAft>
                          <a:spcPts val="0"/>
                        </a:spcAft>
                        <a:buNone/>
                      </a:pPr>
                      <a:r>
                        <a:rPr lang="en"/>
                        <a:t>1000</a:t>
                      </a:r>
                      <a:endParaRPr/>
                    </a:p>
                  </a:txBody>
                  <a:tcPr marT="91425" marB="91425" marR="91425" marL="91425">
                    <a:lnT cap="flat" cmpd="sng" w="19050">
                      <a:solidFill>
                        <a:srgbClr val="000000"/>
                      </a:solidFill>
                      <a:prstDash val="solid"/>
                      <a:round/>
                      <a:headEnd len="med" w="med" type="none"/>
                      <a:tailEnd len="med" w="med" type="none"/>
                    </a:lnT>
                  </a:tcPr>
                </a:tc>
              </a:tr>
              <a:tr h="381000">
                <a:tc>
                  <a:txBody>
                    <a:bodyPr>
                      <a:noAutofit/>
                    </a:bodyPr>
                    <a:lstStyle/>
                    <a:p>
                      <a:pPr indent="0" lvl="0" marL="0" algn="ctr">
                        <a:spcBef>
                          <a:spcPts val="0"/>
                        </a:spcBef>
                        <a:spcAft>
                          <a:spcPts val="0"/>
                        </a:spcAft>
                        <a:buNone/>
                      </a:pPr>
                      <a:r>
                        <a:rPr lang="en"/>
                        <a:t>9</a:t>
                      </a:r>
                      <a:endParaRPr/>
                    </a:p>
                  </a:txBody>
                  <a:tcPr marT="91425" marB="91425" marR="91425" marL="91425"/>
                </a:tc>
                <a:tc>
                  <a:txBody>
                    <a:bodyPr>
                      <a:noAutofit/>
                    </a:bodyPr>
                    <a:lstStyle/>
                    <a:p>
                      <a:pPr indent="0" lvl="0" marL="0" rtl="0" algn="ctr">
                        <a:spcBef>
                          <a:spcPts val="0"/>
                        </a:spcBef>
                        <a:spcAft>
                          <a:spcPts val="0"/>
                        </a:spcAft>
                        <a:buNone/>
                      </a:pPr>
                      <a:r>
                        <a:rPr lang="en"/>
                        <a:t>1001</a:t>
                      </a:r>
                      <a:endParaRPr/>
                    </a:p>
                  </a:txBody>
                  <a:tcPr marT="91425" marB="91425" marR="91425" marL="91425"/>
                </a:tc>
              </a:tr>
              <a:tr h="381000">
                <a:tc>
                  <a:txBody>
                    <a:bodyPr>
                      <a:noAutofit/>
                    </a:bodyPr>
                    <a:lstStyle/>
                    <a:p>
                      <a:pPr indent="0" lvl="0" marL="0" algn="ctr">
                        <a:spcBef>
                          <a:spcPts val="0"/>
                        </a:spcBef>
                        <a:spcAft>
                          <a:spcPts val="0"/>
                        </a:spcAft>
                        <a:buNone/>
                      </a:pPr>
                      <a:r>
                        <a:rPr lang="en"/>
                        <a:t>A</a:t>
                      </a:r>
                      <a:endParaRPr/>
                    </a:p>
                  </a:txBody>
                  <a:tcPr marT="91425" marB="91425" marR="91425" marL="91425"/>
                </a:tc>
                <a:tc>
                  <a:txBody>
                    <a:bodyPr>
                      <a:noAutofit/>
                    </a:bodyPr>
                    <a:lstStyle/>
                    <a:p>
                      <a:pPr indent="0" lvl="0" marL="0" rtl="0" algn="ctr">
                        <a:spcBef>
                          <a:spcPts val="0"/>
                        </a:spcBef>
                        <a:spcAft>
                          <a:spcPts val="0"/>
                        </a:spcAft>
                        <a:buNone/>
                      </a:pPr>
                      <a:r>
                        <a:rPr lang="en"/>
                        <a:t>1010</a:t>
                      </a:r>
                      <a:endParaRPr/>
                    </a:p>
                  </a:txBody>
                  <a:tcPr marT="91425" marB="91425" marR="91425" marL="91425"/>
                </a:tc>
              </a:tr>
              <a:tr h="381000">
                <a:tc>
                  <a:txBody>
                    <a:bodyPr>
                      <a:noAutofit/>
                    </a:bodyPr>
                    <a:lstStyle/>
                    <a:p>
                      <a:pPr indent="0" lvl="0" marL="0" algn="ctr">
                        <a:spcBef>
                          <a:spcPts val="0"/>
                        </a:spcBef>
                        <a:spcAft>
                          <a:spcPts val="0"/>
                        </a:spcAft>
                        <a:buNone/>
                      </a:pPr>
                      <a:r>
                        <a:rPr lang="en"/>
                        <a:t>B</a:t>
                      </a:r>
                      <a:endParaRPr/>
                    </a:p>
                  </a:txBody>
                  <a:tcPr marT="91425" marB="91425" marR="91425" marL="91425"/>
                </a:tc>
                <a:tc>
                  <a:txBody>
                    <a:bodyPr>
                      <a:noAutofit/>
                    </a:bodyPr>
                    <a:lstStyle/>
                    <a:p>
                      <a:pPr indent="0" lvl="0" marL="0" rtl="0" algn="ctr">
                        <a:spcBef>
                          <a:spcPts val="0"/>
                        </a:spcBef>
                        <a:spcAft>
                          <a:spcPts val="0"/>
                        </a:spcAft>
                        <a:buNone/>
                      </a:pPr>
                      <a:r>
                        <a:rPr lang="en"/>
                        <a:t>1011</a:t>
                      </a:r>
                      <a:endParaRPr/>
                    </a:p>
                  </a:txBody>
                  <a:tcPr marT="91425" marB="91425" marR="91425" marL="91425"/>
                </a:tc>
              </a:tr>
              <a:tr h="381000">
                <a:tc>
                  <a:txBody>
                    <a:bodyPr>
                      <a:noAutofit/>
                    </a:bodyPr>
                    <a:lstStyle/>
                    <a:p>
                      <a:pPr indent="0" lvl="0" marL="0" algn="ctr">
                        <a:spcBef>
                          <a:spcPts val="0"/>
                        </a:spcBef>
                        <a:spcAft>
                          <a:spcPts val="0"/>
                        </a:spcAft>
                        <a:buNone/>
                      </a:pPr>
                      <a:r>
                        <a:rPr lang="en"/>
                        <a:t>C</a:t>
                      </a:r>
                      <a:endParaRPr/>
                    </a:p>
                  </a:txBody>
                  <a:tcPr marT="91425" marB="91425" marR="91425" marL="91425"/>
                </a:tc>
                <a:tc>
                  <a:txBody>
                    <a:bodyPr>
                      <a:noAutofit/>
                    </a:bodyPr>
                    <a:lstStyle/>
                    <a:p>
                      <a:pPr indent="0" lvl="0" marL="0" rtl="0" algn="ctr">
                        <a:spcBef>
                          <a:spcPts val="0"/>
                        </a:spcBef>
                        <a:spcAft>
                          <a:spcPts val="0"/>
                        </a:spcAft>
                        <a:buNone/>
                      </a:pPr>
                      <a:r>
                        <a:rPr lang="en"/>
                        <a:t>1100</a:t>
                      </a:r>
                      <a:endParaRPr/>
                    </a:p>
                  </a:txBody>
                  <a:tcPr marT="91425" marB="91425" marR="91425" marL="91425"/>
                </a:tc>
              </a:tr>
              <a:tr h="381000">
                <a:tc>
                  <a:txBody>
                    <a:bodyPr>
                      <a:noAutofit/>
                    </a:bodyPr>
                    <a:lstStyle/>
                    <a:p>
                      <a:pPr indent="0" lvl="0" marL="0" algn="ctr">
                        <a:spcBef>
                          <a:spcPts val="0"/>
                        </a:spcBef>
                        <a:spcAft>
                          <a:spcPts val="0"/>
                        </a:spcAft>
                        <a:buNone/>
                      </a:pPr>
                      <a:r>
                        <a:rPr lang="en"/>
                        <a:t>D</a:t>
                      </a:r>
                      <a:endParaRPr/>
                    </a:p>
                  </a:txBody>
                  <a:tcPr marT="91425" marB="91425" marR="91425" marL="91425"/>
                </a:tc>
                <a:tc>
                  <a:txBody>
                    <a:bodyPr>
                      <a:noAutofit/>
                    </a:bodyPr>
                    <a:lstStyle/>
                    <a:p>
                      <a:pPr indent="0" lvl="0" marL="0" rtl="0" algn="ctr">
                        <a:spcBef>
                          <a:spcPts val="0"/>
                        </a:spcBef>
                        <a:spcAft>
                          <a:spcPts val="0"/>
                        </a:spcAft>
                        <a:buNone/>
                      </a:pPr>
                      <a:r>
                        <a:rPr lang="en"/>
                        <a:t>1101</a:t>
                      </a:r>
                      <a:endParaRPr/>
                    </a:p>
                  </a:txBody>
                  <a:tcPr marT="91425" marB="91425" marR="91425" marL="91425"/>
                </a:tc>
              </a:tr>
              <a:tr h="381000">
                <a:tc>
                  <a:txBody>
                    <a:bodyPr>
                      <a:noAutofit/>
                    </a:bodyPr>
                    <a:lstStyle/>
                    <a:p>
                      <a:pPr indent="0" lvl="0" marL="0" algn="ctr">
                        <a:spcBef>
                          <a:spcPts val="0"/>
                        </a:spcBef>
                        <a:spcAft>
                          <a:spcPts val="0"/>
                        </a:spcAft>
                        <a:buNone/>
                      </a:pPr>
                      <a:r>
                        <a:rPr lang="en"/>
                        <a:t>E</a:t>
                      </a:r>
                      <a:endParaRPr/>
                    </a:p>
                  </a:txBody>
                  <a:tcPr marT="91425" marB="91425" marR="91425" marL="91425"/>
                </a:tc>
                <a:tc>
                  <a:txBody>
                    <a:bodyPr>
                      <a:noAutofit/>
                    </a:bodyPr>
                    <a:lstStyle/>
                    <a:p>
                      <a:pPr indent="0" lvl="0" marL="0" rtl="0" algn="ctr">
                        <a:spcBef>
                          <a:spcPts val="0"/>
                        </a:spcBef>
                        <a:spcAft>
                          <a:spcPts val="0"/>
                        </a:spcAft>
                        <a:buNone/>
                      </a:pPr>
                      <a:r>
                        <a:rPr lang="en"/>
                        <a:t>1110</a:t>
                      </a:r>
                      <a:endParaRPr/>
                    </a:p>
                  </a:txBody>
                  <a:tcPr marT="91425" marB="91425" marR="91425" marL="91425"/>
                </a:tc>
              </a:tr>
              <a:tr h="381000">
                <a:tc>
                  <a:txBody>
                    <a:bodyPr>
                      <a:noAutofit/>
                    </a:bodyPr>
                    <a:lstStyle/>
                    <a:p>
                      <a:pPr indent="0" lvl="0" marL="0" algn="ctr">
                        <a:spcBef>
                          <a:spcPts val="0"/>
                        </a:spcBef>
                        <a:spcAft>
                          <a:spcPts val="0"/>
                        </a:spcAft>
                        <a:buNone/>
                      </a:pPr>
                      <a:r>
                        <a:rPr lang="en"/>
                        <a:t>F</a:t>
                      </a:r>
                      <a:endParaRPr/>
                    </a:p>
                  </a:txBody>
                  <a:tcPr marT="91425" marB="91425" marR="91425" marL="91425"/>
                </a:tc>
                <a:tc>
                  <a:txBody>
                    <a:bodyPr>
                      <a:noAutofit/>
                    </a:bodyPr>
                    <a:lstStyle/>
                    <a:p>
                      <a:pPr indent="0" lvl="0" marL="0" rtl="0" algn="ctr">
                        <a:spcBef>
                          <a:spcPts val="0"/>
                        </a:spcBef>
                        <a:spcAft>
                          <a:spcPts val="0"/>
                        </a:spcAft>
                        <a:buNone/>
                      </a:pPr>
                      <a:r>
                        <a:rPr lang="en"/>
                        <a:t>1111</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