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Roboto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70833-9C02-43F6-A3F4-F0A3A4247087}">
  <a:tblStyle styleId="{43170833-9C02-43F6-A3F4-F0A3A4247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ARMv8 allows unaligned memory access.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macros, but no need to use M4.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84" name="Shape 8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" name="Shape 87"/>
          <p:cNvCxnSpPr>
            <a:endCxn id="85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355 Tutorials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4294967295"/>
          </p:nvPr>
        </p:nvSpPr>
        <p:spPr>
          <a:xfrm>
            <a:off x="1700175" y="3296623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Stack Memory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Sizes in C</a:t>
            </a:r>
            <a:endParaRPr sz="3600"/>
          </a:p>
        </p:txBody>
      </p:sp>
      <p:graphicFrame>
        <p:nvGraphicFramePr>
          <p:cNvPr id="203" name="Shape 203"/>
          <p:cNvGraphicFramePr/>
          <p:nvPr/>
        </p:nvGraphicFramePr>
        <p:xfrm>
          <a:off x="952500" y="17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{43170833-9C02-43F6-A3F4-F0A3A4247087}</a:tableStyleId>
              </a:tblPr>
              <a:tblGrid>
                <a:gridCol w="231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Offset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x;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shorty;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charred;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int longlong;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pow;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straw;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nums[19];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man;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needed (bytes)= 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Sizes in C</a:t>
            </a:r>
            <a:endParaRPr sz="3600"/>
          </a:p>
        </p:txBody>
      </p:sp>
      <p:graphicFrame>
        <p:nvGraphicFramePr>
          <p:cNvPr id="209" name="Shape 209"/>
          <p:cNvGraphicFramePr/>
          <p:nvPr/>
        </p:nvGraphicFramePr>
        <p:xfrm>
          <a:off x="952500" y="17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{43170833-9C02-43F6-A3F4-F0A3A4247087}</a:tableStyleId>
              </a:tblPr>
              <a:tblGrid>
                <a:gridCol w="231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Offset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x;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shorty;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charred;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int longlong;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pow;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straw;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nums[19];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man;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needed (bytes)= 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10" name="Shape 210"/>
          <p:cNvCxnSpPr/>
          <p:nvPr/>
        </p:nvCxnSpPr>
        <p:spPr>
          <a:xfrm rot="10800000">
            <a:off x="3897975" y="5879450"/>
            <a:ext cx="1383000" cy="0"/>
          </a:xfrm>
          <a:prstGeom prst="straightConnector1">
            <a:avLst/>
          </a:prstGeom>
          <a:noFill/>
          <a:ln w="38100" cap="flat" cmpd="sng">
            <a:solidFill>
              <a:srgbClr val="0091E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280975" y="5498300"/>
            <a:ext cx="38010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Put this in your allocation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127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Memory Alignment</a:t>
            </a:r>
            <a:endParaRPr sz="6000" b="1"/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your offsets need to be aligned (divisible by n)</a:t>
            </a: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>
            <a:endCxn id="216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2" name="Shape 222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527566" y="1879714"/>
            <a:ext cx="1136279" cy="1136430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762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Alignment</a:t>
            </a:r>
            <a:endParaRPr sz="3600"/>
          </a:p>
        </p:txBody>
      </p:sp>
      <p:graphicFrame>
        <p:nvGraphicFramePr>
          <p:cNvPr id="229" name="Shape 229"/>
          <p:cNvGraphicFramePr/>
          <p:nvPr/>
        </p:nvGraphicFramePr>
        <p:xfrm>
          <a:off x="928250" y="14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{43170833-9C02-43F6-A3F4-F0A3A4247087}</a:tableStyleId>
              </a:tblPr>
              <a:tblGrid>
                <a:gridCol w="24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 Variable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Offset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Offset (aligned 2)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Offset (aligned 4)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x;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 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shorty;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charred;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int longlong;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pow;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straw;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 nums[19];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 man;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needed (bytes)=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use Assembler Equates</a:t>
            </a:r>
            <a:endParaRPr sz="3600"/>
          </a:p>
        </p:txBody>
      </p:sp>
      <p:sp>
        <p:nvSpPr>
          <p:cNvPr id="235" name="Shape 235"/>
          <p:cNvSpPr/>
          <p:nvPr/>
        </p:nvSpPr>
        <p:spPr>
          <a:xfrm>
            <a:off x="786150" y="1525800"/>
            <a:ext cx="7571700" cy="3806400"/>
          </a:xfrm>
          <a:prstGeom prst="roundRect">
            <a:avLst>
              <a:gd name="adj" fmla="val 824"/>
            </a:avLst>
          </a:prstGeom>
          <a:solidFill>
            <a:srgbClr val="000000"/>
          </a:solidFill>
          <a:ln w="7620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x_s = 16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y_s = 20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shorty_s = 24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charred_s = 26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longlong_s = 27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pow_s = 35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straw_s = 36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nums_s = 38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man_s = 76</a:t>
            </a: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alloc = -(16 + 61) &amp; -16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Putting it together</a:t>
            </a:r>
            <a:endParaRPr sz="3600"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Translating local.c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Debugging with GDB</a:t>
            </a:r>
            <a:endParaRPr sz="36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Use command: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">
                <a:solidFill>
                  <a:srgbClr val="FF9900"/>
                </a:solidFill>
                <a:highlight>
                  <a:srgbClr val="000000"/>
                </a:highlight>
              </a:rPr>
              <a:t>/d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 $fp+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/>
              <a:t>      [decimal]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">
                <a:solidFill>
                  <a:srgbClr val="FF9900"/>
                </a:solidFill>
                <a:highlight>
                  <a:srgbClr val="000000"/>
                </a:highlight>
              </a:rPr>
              <a:t>/x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 $fp+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/>
              <a:t>      [hex]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">
                <a:solidFill>
                  <a:srgbClr val="FF9900"/>
                </a:solidFill>
                <a:highlight>
                  <a:srgbClr val="000000"/>
                </a:highlight>
              </a:rPr>
              <a:t>/t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 $fp+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/>
              <a:t>       [binary]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">
                <a:solidFill>
                  <a:srgbClr val="FF9900"/>
                </a:solidFill>
                <a:highlight>
                  <a:srgbClr val="000000"/>
                </a:highlight>
              </a:rPr>
              <a:t>/gd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 $fp+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/>
              <a:t>   [long int as decimal]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3.</a:t>
            </a:r>
            <a:endParaRPr sz="600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Memory Access Instructions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Sign-nature required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F074-087E-4C6F-B38E-41B0FB6BFF86}"/>
              </a:ext>
            </a:extLst>
          </p:cNvPr>
          <p:cNvSpPr txBox="1"/>
          <p:nvPr/>
        </p:nvSpPr>
        <p:spPr>
          <a:xfrm rot="2303171">
            <a:off x="4676468" y="1064318"/>
            <a:ext cx="5189442" cy="1015663"/>
          </a:xfrm>
          <a:prstGeom prst="rect">
            <a:avLst/>
          </a:prstGeom>
          <a:solidFill>
            <a:srgbClr val="A3A3A3">
              <a:alpha val="4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rgbClr val="0091EA"/>
                </a:solidFill>
                <a:latin typeface="Roboto" pitchFamily="2" charset="0"/>
                <a:ea typeface="Roboto" pitchFamily="2" charset="0"/>
              </a:rPr>
              <a:t>Sneak Peek!</a:t>
            </a:r>
            <a:endParaRPr lang="en-US" sz="6000" dirty="0">
              <a:solidFill>
                <a:srgbClr val="0091EA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Store Instructions</a:t>
            </a:r>
            <a:endParaRPr sz="3600"/>
          </a:p>
        </p:txBody>
      </p:sp>
      <p:graphicFrame>
        <p:nvGraphicFramePr>
          <p:cNvPr id="259" name="Shape 259"/>
          <p:cNvGraphicFramePr/>
          <p:nvPr/>
        </p:nvGraphicFramePr>
        <p:xfrm>
          <a:off x="952500" y="2476500"/>
          <a:ext cx="3167075" cy="1981050"/>
        </p:xfrm>
        <a:graphic>
          <a:graphicData uri="http://schemas.openxmlformats.org/drawingml/2006/table">
            <a:tbl>
              <a:tblPr>
                <a:noFill/>
                <a:tableStyleId>{43170833-9C02-43F6-A3F4-F0A3A4247087}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str</a:t>
                      </a:r>
                      <a:r>
                        <a:rPr lang="en">
                          <a:solidFill>
                            <a:srgbClr val="FF9900"/>
                          </a:solidFill>
                          <a:highlight>
                            <a:srgbClr val="000000"/>
                          </a:highlight>
                        </a:rPr>
                        <a:t>b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 ws, </a:t>
                      </a:r>
                      <a:r>
                        <a:rPr lang="en" i="1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addr</a:t>
                      </a:r>
                      <a:endParaRPr i="1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Halfword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str</a:t>
                      </a:r>
                      <a:r>
                        <a:rPr lang="en">
                          <a:solidFill>
                            <a:srgbClr val="FF9900"/>
                          </a:solidFill>
                          <a:highlight>
                            <a:srgbClr val="000000"/>
                          </a:highlight>
                        </a:rPr>
                        <a:t>h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 ws, </a:t>
                      </a:r>
                      <a:r>
                        <a:rPr lang="en" i="1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addr</a:t>
                      </a:r>
                      <a:endParaRPr i="1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str ws, </a:t>
                      </a:r>
                      <a:r>
                        <a:rPr lang="en" i="1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addr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Doubleword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str xs, </a:t>
                      </a:r>
                      <a:r>
                        <a:rPr lang="en" i="1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addr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Covered Today</a:t>
            </a:r>
            <a:endParaRPr sz="36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Local Variables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Stack offsets and macros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Examining memory with GDB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Signed Memory Access Instructions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Array Access</a:t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6305886" y="4256700"/>
            <a:ext cx="1615287" cy="1440564"/>
            <a:chOff x="3927500" y="301425"/>
            <a:chExt cx="461550" cy="411625"/>
          </a:xfrm>
        </p:grpSpPr>
        <p:sp>
          <p:nvSpPr>
            <p:cNvPr id="122" name="Shape 12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38100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sourced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Variables</a:t>
            </a:r>
            <a:endParaRPr sz="36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Live on stack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Need to allocate memory on stack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Allocating for Local Variables</a:t>
            </a:r>
            <a:endParaRPr sz="36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86150" y="1682269"/>
            <a:ext cx="75717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[sp, -(  </a:t>
            </a:r>
            <a:r>
              <a:rPr lang="en" sz="4800">
                <a:solidFill>
                  <a:srgbClr val="CC0000"/>
                </a:solidFill>
              </a:rPr>
              <a:t>16</a:t>
            </a:r>
            <a:r>
              <a:rPr lang="en" sz="4800"/>
              <a:t>   +   </a:t>
            </a:r>
            <a:r>
              <a:rPr lang="en" sz="4800">
                <a:solidFill>
                  <a:srgbClr val="38761D"/>
                </a:solidFill>
              </a:rPr>
              <a:t>12</a:t>
            </a:r>
            <a:r>
              <a:rPr lang="en" sz="4800"/>
              <a:t>  )   &amp;   </a:t>
            </a:r>
            <a:r>
              <a:rPr lang="en" sz="4800">
                <a:solidFill>
                  <a:srgbClr val="674EA7"/>
                </a:solidFill>
              </a:rPr>
              <a:t>-16</a:t>
            </a:r>
            <a:r>
              <a:rPr lang="en" sz="4800"/>
              <a:t>]!</a:t>
            </a:r>
            <a:endParaRPr sz="4800"/>
          </a:p>
        </p:txBody>
      </p:sp>
      <p:cxnSp>
        <p:nvCxnSpPr>
          <p:cNvPr id="167" name="Shape 167"/>
          <p:cNvCxnSpPr/>
          <p:nvPr/>
        </p:nvCxnSpPr>
        <p:spPr>
          <a:xfrm rot="10800000" flipH="1">
            <a:off x="2366025" y="2520275"/>
            <a:ext cx="394200" cy="1654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8" name="Shape 168"/>
          <p:cNvCxnSpPr/>
          <p:nvPr/>
        </p:nvCxnSpPr>
        <p:spPr>
          <a:xfrm rot="10800000" flipH="1">
            <a:off x="4331975" y="2571775"/>
            <a:ext cx="145800" cy="1491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6883775" y="2545925"/>
            <a:ext cx="137100" cy="1603200"/>
          </a:xfrm>
          <a:prstGeom prst="straightConnector1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 txBox="1"/>
          <p:nvPr/>
        </p:nvSpPr>
        <p:spPr>
          <a:xfrm>
            <a:off x="1491675" y="4106225"/>
            <a:ext cx="2366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Frame Record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(store fp and sp)</a:t>
            </a:r>
            <a:endParaRPr sz="1800"/>
          </a:p>
        </p:txBody>
      </p:sp>
      <p:sp>
        <p:nvSpPr>
          <p:cNvPr id="171" name="Shape 171"/>
          <p:cNvSpPr txBox="1"/>
          <p:nvPr/>
        </p:nvSpPr>
        <p:spPr>
          <a:xfrm>
            <a:off x="3907200" y="4106225"/>
            <a:ext cx="21792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Space for variables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(e.g. 3 int sized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variables)</a:t>
            </a:r>
            <a:endParaRPr sz="1800"/>
          </a:p>
        </p:txBody>
      </p:sp>
      <p:sp>
        <p:nvSpPr>
          <p:cNvPr id="172" name="Shape 172"/>
          <p:cNvSpPr txBox="1"/>
          <p:nvPr/>
        </p:nvSpPr>
        <p:spPr>
          <a:xfrm>
            <a:off x="6590200" y="4166225"/>
            <a:ext cx="21792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 memory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16 bytes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(or bus error)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Referring to Locals</a:t>
            </a:r>
            <a:endParaRPr sz="360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Stack pointer is unstable (may change)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Frame pointer is stable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Your local variables are some offset from the Frame pointer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Referring to Locals</a:t>
            </a:r>
            <a:endParaRPr sz="360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Store register: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str ws, [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base_address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]</a:t>
            </a: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Load to register: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ldr wd, [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base_address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, </a:t>
            </a:r>
            <a:r>
              <a:rPr lang="en" i="1">
                <a:solidFill>
                  <a:srgbClr val="FFFFFF"/>
                </a:solidFill>
                <a:highlight>
                  <a:srgbClr val="000000"/>
                </a:highlight>
              </a:rPr>
              <a:t>offset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Offsets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Off-putting Variables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Sizes in C</a:t>
            </a:r>
            <a:endParaRPr sz="360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Offset by the type’s size</a:t>
            </a:r>
            <a:endParaRPr/>
          </a:p>
        </p:txBody>
      </p:sp>
      <p:graphicFrame>
        <p:nvGraphicFramePr>
          <p:cNvPr id="197" name="Shape 197"/>
          <p:cNvGraphicFramePr/>
          <p:nvPr/>
        </p:nvGraphicFramePr>
        <p:xfrm>
          <a:off x="1291738" y="2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{43170833-9C02-43F6-A3F4-F0A3A4247087}</a:tableStyleId>
              </a:tblPr>
              <a:tblGrid>
                <a:gridCol w="95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in Bytes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 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(4:3)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Roboto Slab</vt:lpstr>
      <vt:lpstr>Source Sans Pro</vt:lpstr>
      <vt:lpstr>Roboto</vt:lpstr>
      <vt:lpstr>Arial</vt:lpstr>
      <vt:lpstr>Cordelia template</vt:lpstr>
      <vt:lpstr>Cordelia template</vt:lpstr>
      <vt:lpstr>CPSC 355 Tutorials</vt:lpstr>
      <vt:lpstr>Covered Today</vt:lpstr>
      <vt:lpstr>1. Local Variables</vt:lpstr>
      <vt:lpstr>Local Variables</vt:lpstr>
      <vt:lpstr>Allocating for Local Variables</vt:lpstr>
      <vt:lpstr>Referring to Locals</vt:lpstr>
      <vt:lpstr>Referring to Locals</vt:lpstr>
      <vt:lpstr>2. Stack Offsets</vt:lpstr>
      <vt:lpstr>Type Sizes in C</vt:lpstr>
      <vt:lpstr>Type Sizes in C</vt:lpstr>
      <vt:lpstr>Type Sizes in C</vt:lpstr>
      <vt:lpstr>Memory Alignment</vt:lpstr>
      <vt:lpstr>Alignment</vt:lpstr>
      <vt:lpstr>Let’s use Assembler Equates</vt:lpstr>
      <vt:lpstr>Putting it together</vt:lpstr>
      <vt:lpstr>Debugging with GDB</vt:lpstr>
      <vt:lpstr>3. Signed Memory Access Instructions</vt:lpstr>
      <vt:lpstr>Store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355 Tutorials</dc:title>
  <cp:lastModifiedBy>Kevin Ta</cp:lastModifiedBy>
  <cp:revision>2</cp:revision>
  <dcterms:modified xsi:type="dcterms:W3CDTF">2018-02-13T18:15:55Z</dcterms:modified>
</cp:coreProperties>
</file>