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9144000"/>
  <p:notesSz cx="6858000" cy="9144000"/>
  <p:embeddedFontLst>
    <p:embeddedFont>
      <p:font typeface="Roboto Slab"/>
      <p:regular r:id="rId36"/>
      <p:bold r:id="rId37"/>
    </p:embeddedFont>
    <p:embeddedFont>
      <p:font typeface="Source Sans Pr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2F0B4F9-DCDD-4DB2-BD43-8A2737AAEF98}">
  <a:tblStyle styleId="{82F0B4F9-DCDD-4DB2-BD43-8A2737AAEF9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SourceSansPro-italic.fntdata"/><Relationship Id="rId20" Type="http://schemas.openxmlformats.org/officeDocument/2006/relationships/slide" Target="slides/slide14.xml"/><Relationship Id="rId41" Type="http://schemas.openxmlformats.org/officeDocument/2006/relationships/font" Target="fonts/SourceSansPr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Slab-bold.fntdata"/><Relationship Id="rId14" Type="http://schemas.openxmlformats.org/officeDocument/2006/relationships/slide" Target="slides/slide8.xml"/><Relationship Id="rId36" Type="http://schemas.openxmlformats.org/officeDocument/2006/relationships/font" Target="fonts/RobotoSlab-regular.fntdata"/><Relationship Id="rId17" Type="http://schemas.openxmlformats.org/officeDocument/2006/relationships/slide" Target="slides/slide11.xml"/><Relationship Id="rId39" Type="http://schemas.openxmlformats.org/officeDocument/2006/relationships/font" Target="fonts/SourceSansPro-bold.fntdata"/><Relationship Id="rId16" Type="http://schemas.openxmlformats.org/officeDocument/2006/relationships/slide" Target="slides/slide10.xml"/><Relationship Id="rId38" Type="http://schemas.openxmlformats.org/officeDocument/2006/relationships/font" Target="fonts/SourceSansPr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Some examples of Standard Programming conventions:</a:t>
            </a:r>
            <a:endParaRPr>
              <a:solidFill>
                <a:schemeClr val="dk1"/>
              </a:solidFill>
            </a:endParaRPr>
          </a:p>
          <a:p>
            <a:pPr indent="-317500" lvl="0" marL="457200">
              <a:spcBef>
                <a:spcPts val="0"/>
              </a:spcBef>
              <a:spcAft>
                <a:spcPts val="0"/>
              </a:spcAft>
              <a:buClr>
                <a:schemeClr val="dk1"/>
              </a:buClr>
              <a:buSzPts val="1400"/>
              <a:buChar char="●"/>
            </a:pPr>
            <a:r>
              <a:rPr lang="en">
                <a:solidFill>
                  <a:schemeClr val="dk1"/>
                </a:solidFill>
              </a:rPr>
              <a:t>Using w0-w7 as arguments</a:t>
            </a:r>
            <a:endParaRPr>
              <a:solidFill>
                <a:schemeClr val="dk1"/>
              </a:solidFill>
            </a:endParaRPr>
          </a:p>
          <a:p>
            <a:pPr indent="-317500" lvl="0" marL="457200">
              <a:spcBef>
                <a:spcPts val="0"/>
              </a:spcBef>
              <a:spcAft>
                <a:spcPts val="0"/>
              </a:spcAft>
              <a:buClr>
                <a:schemeClr val="dk1"/>
              </a:buClr>
              <a:buSzPts val="1400"/>
              <a:buChar char="●"/>
            </a:pPr>
            <a:r>
              <a:rPr lang="en">
                <a:solidFill>
                  <a:schemeClr val="dk1"/>
                </a:solidFill>
              </a:rPr>
              <a:t>Using w0 as return</a:t>
            </a:r>
            <a:endParaRPr>
              <a:solidFill>
                <a:schemeClr val="dk1"/>
              </a:solidFill>
            </a:endParaRPr>
          </a:p>
          <a:p>
            <a:pPr indent="-317500" lvl="0" marL="457200">
              <a:spcBef>
                <a:spcPts val="0"/>
              </a:spcBef>
              <a:spcAft>
                <a:spcPts val="0"/>
              </a:spcAft>
              <a:buClr>
                <a:schemeClr val="dk1"/>
              </a:buClr>
              <a:buSzPts val="1400"/>
              <a:buChar char="●"/>
            </a:pPr>
            <a:r>
              <a:rPr lang="en">
                <a:solidFill>
                  <a:schemeClr val="dk1"/>
                </a:solidFill>
              </a:rPr>
              <a:t>Using x8 as indirect return</a:t>
            </a:r>
            <a:endParaRPr>
              <a:solidFill>
                <a:schemeClr val="dk1"/>
              </a:solidFill>
            </a:endParaRPr>
          </a:p>
          <a:p>
            <a:pPr indent="-317500" lvl="0" marL="457200">
              <a:spcBef>
                <a:spcPts val="0"/>
              </a:spcBef>
              <a:spcAft>
                <a:spcPts val="0"/>
              </a:spcAft>
              <a:buClr>
                <a:schemeClr val="dk1"/>
              </a:buClr>
              <a:buSzPts val="1400"/>
              <a:buChar char="●"/>
            </a:pPr>
            <a:r>
              <a:rPr lang="en">
                <a:solidFill>
                  <a:schemeClr val="dk1"/>
                </a:solidFill>
              </a:rPr>
              <a:t>Saving registers in a closed subroutine</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Etc</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Some examples of Standard Programming conventions:</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Using w0-w7 as arguments</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Using w0 as return</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Using x8 as indirect return</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Saving registers in a closed subroutine</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Etc</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When we used strings, we used adrp and add to get the address of the string from the Text section. By default, everything is put in the .text section, unless otherwise specified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Remember to </a:t>
            </a:r>
            <a:r>
              <a:rPr b="1" lang="en"/>
              <a:t>manage </a:t>
            </a:r>
            <a:r>
              <a:rPr lang="en"/>
              <a:t>the signage of these registers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label magicWords is the address to the start of the magicWords[] array in .data. Each element is 8 bytes long.</a:t>
            </a:r>
            <a:endParaRPr/>
          </a:p>
          <a:p>
            <a:pPr indent="0" lvl="0" marL="0" rtl="0">
              <a:spcBef>
                <a:spcPts val="0"/>
              </a:spcBef>
              <a:spcAft>
                <a:spcPts val="0"/>
              </a:spcAft>
              <a:buNone/>
            </a:pPr>
            <a:r>
              <a:rPr lang="en"/>
              <a:t>Each element in magicWords[] is a pointer to a string in .text.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As you would expect, you would find argc and argv in w0 and x1 respectively. Note that argv is a pointer to an array</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Slides from Slides Carnival</a:t>
            </a:r>
            <a:endParaRPr/>
          </a:p>
          <a:p>
            <a:pPr indent="0" lvl="0" mar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When you want to write some functions in assembly, make function prototypes to make them visible to your C code. When you compile, the C code will be able to find the functions in assembly when you link them together.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AutoNum type="arabicPeriod"/>
            </a:pPr>
            <a:r>
              <a:rPr lang="en"/>
              <a:t>Creates an object code file for main.c (C code)</a:t>
            </a:r>
            <a:endParaRPr/>
          </a:p>
          <a:p>
            <a:pPr indent="-317500" lvl="0" marL="457200" rtl="0">
              <a:spcBef>
                <a:spcPts val="0"/>
              </a:spcBef>
              <a:spcAft>
                <a:spcPts val="0"/>
              </a:spcAft>
              <a:buSzPts val="1400"/>
              <a:buAutoNum type="arabicPeriod"/>
            </a:pPr>
            <a:r>
              <a:rPr lang="en"/>
              <a:t>Creates an object code file for sum.s (assembly)</a:t>
            </a:r>
            <a:endParaRPr/>
          </a:p>
          <a:p>
            <a:pPr indent="-317500" lvl="0" marL="457200" rtl="0">
              <a:spcBef>
                <a:spcPts val="0"/>
              </a:spcBef>
              <a:spcAft>
                <a:spcPts val="0"/>
              </a:spcAft>
              <a:buSzPts val="1400"/>
              <a:buAutoNum type="arabicPeriod"/>
            </a:pPr>
            <a:r>
              <a:rPr lang="en"/>
              <a:t>Complies all files with the ‘.o’ extension and creates your program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Here there are two functions you can run:</a:t>
            </a:r>
            <a:endParaRPr/>
          </a:p>
          <a:p>
            <a:pPr indent="-317500" lvl="0" marL="457200" rtl="0">
              <a:spcBef>
                <a:spcPts val="0"/>
              </a:spcBef>
              <a:spcAft>
                <a:spcPts val="0"/>
              </a:spcAft>
              <a:buSzPts val="1400"/>
              <a:buChar char="●"/>
            </a:pPr>
            <a:r>
              <a:rPr b="1" lang="en"/>
              <a:t>All</a:t>
            </a:r>
            <a:r>
              <a:rPr lang="en"/>
              <a:t> is the default action the makefile will take when you don’t add options</a:t>
            </a:r>
            <a:endParaRPr/>
          </a:p>
          <a:p>
            <a:pPr indent="-317500" lvl="0" marL="457200" rtl="0">
              <a:spcBef>
                <a:spcPts val="0"/>
              </a:spcBef>
              <a:spcAft>
                <a:spcPts val="0"/>
              </a:spcAft>
              <a:buSzPts val="1400"/>
              <a:buChar char="●"/>
            </a:pPr>
            <a:r>
              <a:rPr b="1" lang="en"/>
              <a:t>Clean</a:t>
            </a:r>
            <a:r>
              <a:rPr lang="en"/>
              <a:t> is a custom label, here I clean up all the o files that I left behind in the linking stage</a:t>
            </a:r>
            <a:endParaRPr/>
          </a:p>
          <a:p>
            <a:pPr indent="-317500" lvl="0" marL="457200" rtl="0">
              <a:spcBef>
                <a:spcPts val="0"/>
              </a:spcBef>
              <a:spcAft>
                <a:spcPts val="0"/>
              </a:spcAft>
              <a:buSzPts val="1400"/>
              <a:buChar char="●"/>
            </a:pPr>
            <a:r>
              <a:rPr lang="en"/>
              <a:t>You can make your own labels for your own purposes, make files are flexible</a:t>
            </a:r>
            <a:endParaRPr/>
          </a:p>
          <a:p>
            <a:pPr indent="0" lvl="0" marL="0" rtl="0">
              <a:spcBef>
                <a:spcPts val="0"/>
              </a:spcBef>
              <a:spcAft>
                <a:spcPts val="0"/>
              </a:spcAft>
              <a:buNone/>
            </a:pPr>
            <a:r>
              <a:t/>
            </a:r>
            <a:endParaRPr/>
          </a:p>
          <a:p>
            <a:pPr indent="0" lvl="0" marL="0" rtl="0">
              <a:spcBef>
                <a:spcPts val="0"/>
              </a:spcBef>
              <a:spcAft>
                <a:spcPts val="0"/>
              </a:spcAft>
              <a:buNone/>
            </a:pPr>
            <a:r>
              <a:rPr lang="en"/>
              <a:t>This is in a file called “makefile”</a:t>
            </a:r>
            <a:endParaRPr/>
          </a:p>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Shape 9"/>
          <p:cNvSpPr txBox="1"/>
          <p:nvPr>
            <p:ph type="ctrTitle"/>
          </p:nvPr>
        </p:nvSpPr>
        <p:spPr>
          <a:xfrm>
            <a:off x="1700185" y="1360350"/>
            <a:ext cx="5807400" cy="1546500"/>
          </a:xfrm>
          <a:prstGeom prst="rect">
            <a:avLst/>
          </a:prstGeom>
        </p:spPr>
        <p:txBody>
          <a:bodyPr anchorCtr="0" anchor="t" bIns="91425" lIns="91425" spcFirstLastPara="1" rIns="91425" wrap="square" tIns="91425"/>
          <a:lstStyle>
            <a:lvl1pPr lvl="0">
              <a:spcBef>
                <a:spcPts val="0"/>
              </a:spcBef>
              <a:spcAft>
                <a:spcPts val="0"/>
              </a:spcAft>
              <a:buClr>
                <a:srgbClr val="0091EA"/>
              </a:buClr>
              <a:buSzPts val="6000"/>
              <a:buNone/>
              <a:defRPr b="1" sz="6000">
                <a:solidFill>
                  <a:srgbClr val="0091EA"/>
                </a:solidFill>
              </a:defRPr>
            </a:lvl1pPr>
            <a:lvl2pPr lvl="1">
              <a:spcBef>
                <a:spcPts val="0"/>
              </a:spcBef>
              <a:spcAft>
                <a:spcPts val="0"/>
              </a:spcAft>
              <a:buClr>
                <a:srgbClr val="0091EA"/>
              </a:buClr>
              <a:buSzPts val="6000"/>
              <a:buNone/>
              <a:defRPr b="1" sz="6000">
                <a:solidFill>
                  <a:srgbClr val="0091EA"/>
                </a:solidFill>
              </a:defRPr>
            </a:lvl2pPr>
            <a:lvl3pPr lvl="2">
              <a:spcBef>
                <a:spcPts val="0"/>
              </a:spcBef>
              <a:spcAft>
                <a:spcPts val="0"/>
              </a:spcAft>
              <a:buClr>
                <a:srgbClr val="0091EA"/>
              </a:buClr>
              <a:buSzPts val="6000"/>
              <a:buNone/>
              <a:defRPr b="1" sz="6000">
                <a:solidFill>
                  <a:srgbClr val="0091EA"/>
                </a:solidFill>
              </a:defRPr>
            </a:lvl3pPr>
            <a:lvl4pPr lvl="3">
              <a:spcBef>
                <a:spcPts val="0"/>
              </a:spcBef>
              <a:spcAft>
                <a:spcPts val="0"/>
              </a:spcAft>
              <a:buClr>
                <a:srgbClr val="0091EA"/>
              </a:buClr>
              <a:buSzPts val="6000"/>
              <a:buNone/>
              <a:defRPr b="1" sz="6000">
                <a:solidFill>
                  <a:srgbClr val="0091EA"/>
                </a:solidFill>
              </a:defRPr>
            </a:lvl4pPr>
            <a:lvl5pPr lvl="4">
              <a:spcBef>
                <a:spcPts val="0"/>
              </a:spcBef>
              <a:spcAft>
                <a:spcPts val="0"/>
              </a:spcAft>
              <a:buClr>
                <a:srgbClr val="0091EA"/>
              </a:buClr>
              <a:buSzPts val="6000"/>
              <a:buNone/>
              <a:defRPr b="1" sz="6000">
                <a:solidFill>
                  <a:srgbClr val="0091EA"/>
                </a:solidFill>
              </a:defRPr>
            </a:lvl5pPr>
            <a:lvl6pPr lvl="5">
              <a:spcBef>
                <a:spcPts val="0"/>
              </a:spcBef>
              <a:spcAft>
                <a:spcPts val="0"/>
              </a:spcAft>
              <a:buClr>
                <a:srgbClr val="0091EA"/>
              </a:buClr>
              <a:buSzPts val="6000"/>
              <a:buNone/>
              <a:defRPr b="1" sz="6000">
                <a:solidFill>
                  <a:srgbClr val="0091EA"/>
                </a:solidFill>
              </a:defRPr>
            </a:lvl6pPr>
            <a:lvl7pPr lvl="6">
              <a:spcBef>
                <a:spcPts val="0"/>
              </a:spcBef>
              <a:spcAft>
                <a:spcPts val="0"/>
              </a:spcAft>
              <a:buClr>
                <a:srgbClr val="0091EA"/>
              </a:buClr>
              <a:buSzPts val="6000"/>
              <a:buNone/>
              <a:defRPr b="1" sz="6000">
                <a:solidFill>
                  <a:srgbClr val="0091EA"/>
                </a:solidFill>
              </a:defRPr>
            </a:lvl7pPr>
            <a:lvl8pPr lvl="7">
              <a:spcBef>
                <a:spcPts val="0"/>
              </a:spcBef>
              <a:spcAft>
                <a:spcPts val="0"/>
              </a:spcAft>
              <a:buClr>
                <a:srgbClr val="0091EA"/>
              </a:buClr>
              <a:buSzPts val="6000"/>
              <a:buNone/>
              <a:defRPr b="1" sz="6000">
                <a:solidFill>
                  <a:srgbClr val="0091EA"/>
                </a:solidFill>
              </a:defRPr>
            </a:lvl8pPr>
            <a:lvl9pPr lvl="8">
              <a:spcBef>
                <a:spcPts val="0"/>
              </a:spcBef>
              <a:spcAft>
                <a:spcPts val="0"/>
              </a:spcAft>
              <a:buClr>
                <a:srgbClr val="0091EA"/>
              </a:buClr>
              <a:buSzPts val="6000"/>
              <a:buNone/>
              <a:defRPr b="1" sz="6000">
                <a:solidFill>
                  <a:srgbClr val="0091EA"/>
                </a:solidFill>
              </a:defRPr>
            </a:lvl9pPr>
          </a:lstStyle>
          <a:p/>
        </p:txBody>
      </p:sp>
      <p:sp>
        <p:nvSpPr>
          <p:cNvPr id="10" name="Shape 10"/>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626322" y="133987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Shape 18"/>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 name="Shape 19"/>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1738050" y="27132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Shape 56"/>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Shape 61"/>
          <p:cNvSpPr txBox="1"/>
          <p:nvPr>
            <p:ph type="ctrTitle"/>
          </p:nvPr>
        </p:nvSpPr>
        <p:spPr>
          <a:xfrm>
            <a:off x="1700185" y="1360350"/>
            <a:ext cx="5807400" cy="1546500"/>
          </a:xfrm>
          <a:prstGeom prst="rect">
            <a:avLst/>
          </a:prstGeom>
        </p:spPr>
        <p:txBody>
          <a:bodyPr anchorCtr="0" anchor="t" bIns="91425" lIns="91425" spcFirstLastPara="1" rIns="91425" wrap="square" tIns="91425"/>
          <a:lstStyle>
            <a:lvl1pPr lvl="0" rtl="0">
              <a:spcBef>
                <a:spcPts val="0"/>
              </a:spcBef>
              <a:spcAft>
                <a:spcPts val="0"/>
              </a:spcAft>
              <a:buClr>
                <a:srgbClr val="0091EA"/>
              </a:buClr>
              <a:buSzPts val="6000"/>
              <a:buNone/>
              <a:defRPr b="1" sz="6000">
                <a:solidFill>
                  <a:srgbClr val="0091EA"/>
                </a:solidFill>
              </a:defRPr>
            </a:lvl1pPr>
            <a:lvl2pPr lvl="1" rtl="0">
              <a:spcBef>
                <a:spcPts val="0"/>
              </a:spcBef>
              <a:spcAft>
                <a:spcPts val="0"/>
              </a:spcAft>
              <a:buClr>
                <a:srgbClr val="0091EA"/>
              </a:buClr>
              <a:buSzPts val="6000"/>
              <a:buNone/>
              <a:defRPr b="1" sz="6000">
                <a:solidFill>
                  <a:srgbClr val="0091EA"/>
                </a:solidFill>
              </a:defRPr>
            </a:lvl2pPr>
            <a:lvl3pPr lvl="2" rtl="0">
              <a:spcBef>
                <a:spcPts val="0"/>
              </a:spcBef>
              <a:spcAft>
                <a:spcPts val="0"/>
              </a:spcAft>
              <a:buClr>
                <a:srgbClr val="0091EA"/>
              </a:buClr>
              <a:buSzPts val="6000"/>
              <a:buNone/>
              <a:defRPr b="1" sz="6000">
                <a:solidFill>
                  <a:srgbClr val="0091EA"/>
                </a:solidFill>
              </a:defRPr>
            </a:lvl3pPr>
            <a:lvl4pPr lvl="3" rtl="0">
              <a:spcBef>
                <a:spcPts val="0"/>
              </a:spcBef>
              <a:spcAft>
                <a:spcPts val="0"/>
              </a:spcAft>
              <a:buClr>
                <a:srgbClr val="0091EA"/>
              </a:buClr>
              <a:buSzPts val="6000"/>
              <a:buNone/>
              <a:defRPr b="1" sz="6000">
                <a:solidFill>
                  <a:srgbClr val="0091EA"/>
                </a:solidFill>
              </a:defRPr>
            </a:lvl4pPr>
            <a:lvl5pPr lvl="4" rtl="0">
              <a:spcBef>
                <a:spcPts val="0"/>
              </a:spcBef>
              <a:spcAft>
                <a:spcPts val="0"/>
              </a:spcAft>
              <a:buClr>
                <a:srgbClr val="0091EA"/>
              </a:buClr>
              <a:buSzPts val="6000"/>
              <a:buNone/>
              <a:defRPr b="1" sz="6000">
                <a:solidFill>
                  <a:srgbClr val="0091EA"/>
                </a:solidFill>
              </a:defRPr>
            </a:lvl5pPr>
            <a:lvl6pPr lvl="5" rtl="0">
              <a:spcBef>
                <a:spcPts val="0"/>
              </a:spcBef>
              <a:spcAft>
                <a:spcPts val="0"/>
              </a:spcAft>
              <a:buClr>
                <a:srgbClr val="0091EA"/>
              </a:buClr>
              <a:buSzPts val="6000"/>
              <a:buNone/>
              <a:defRPr b="1" sz="6000">
                <a:solidFill>
                  <a:srgbClr val="0091EA"/>
                </a:solidFill>
              </a:defRPr>
            </a:lvl6pPr>
            <a:lvl7pPr lvl="6" rtl="0">
              <a:spcBef>
                <a:spcPts val="0"/>
              </a:spcBef>
              <a:spcAft>
                <a:spcPts val="0"/>
              </a:spcAft>
              <a:buClr>
                <a:srgbClr val="0091EA"/>
              </a:buClr>
              <a:buSzPts val="6000"/>
              <a:buNone/>
              <a:defRPr b="1" sz="6000">
                <a:solidFill>
                  <a:srgbClr val="0091EA"/>
                </a:solidFill>
              </a:defRPr>
            </a:lvl7pPr>
            <a:lvl8pPr lvl="7" rtl="0">
              <a:spcBef>
                <a:spcPts val="0"/>
              </a:spcBef>
              <a:spcAft>
                <a:spcPts val="0"/>
              </a:spcAft>
              <a:buClr>
                <a:srgbClr val="0091EA"/>
              </a:buClr>
              <a:buSzPts val="6000"/>
              <a:buNone/>
              <a:defRPr b="1" sz="6000">
                <a:solidFill>
                  <a:srgbClr val="0091EA"/>
                </a:solidFill>
              </a:defRPr>
            </a:lvl8pPr>
            <a:lvl9pPr lvl="8" rtl="0">
              <a:spcBef>
                <a:spcPts val="0"/>
              </a:spcBef>
              <a:spcAft>
                <a:spcPts val="0"/>
              </a:spcAft>
              <a:buClr>
                <a:srgbClr val="0091EA"/>
              </a:buClr>
              <a:buSzPts val="6000"/>
              <a:buNone/>
              <a:defRPr b="1" sz="6000">
                <a:solidFill>
                  <a:srgbClr val="0091EA"/>
                </a:solidFill>
              </a:defRPr>
            </a:lvl9pPr>
          </a:lstStyle>
          <a:p/>
        </p:txBody>
      </p:sp>
      <p:sp>
        <p:nvSpPr>
          <p:cNvPr id="62" name="Shape 62"/>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 name="Shape 63"/>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 name="Shape 64"/>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626322" y="133987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Shape 71"/>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1738050" y="27132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Shape 78"/>
          <p:cNvSpPr txBox="1"/>
          <p:nvPr>
            <p:ph type="ctrTitle"/>
          </p:nvPr>
        </p:nvSpPr>
        <p:spPr>
          <a:xfrm>
            <a:off x="1546025" y="2034925"/>
            <a:ext cx="5832600" cy="1546500"/>
          </a:xfrm>
          <a:prstGeom prst="rect">
            <a:avLst/>
          </a:prstGeom>
        </p:spPr>
        <p:txBody>
          <a:bodyPr anchorCtr="0" anchor="b" bIns="91425" lIns="91425" spcFirstLastPara="1" rIns="91425" wrap="square" tIns="91425"/>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79" name="Shape 79"/>
          <p:cNvSpPr txBox="1"/>
          <p:nvPr>
            <p:ph idx="1" type="subTitle"/>
          </p:nvPr>
        </p:nvSpPr>
        <p:spPr>
          <a:xfrm>
            <a:off x="1546025" y="3710548"/>
            <a:ext cx="5832600" cy="1046400"/>
          </a:xfrm>
          <a:prstGeom prst="rect">
            <a:avLst/>
          </a:prstGeom>
        </p:spPr>
        <p:txBody>
          <a:bodyPr anchorCtr="0" anchor="t" bIns="91425" lIns="91425" spcFirstLastPara="1" rIns="91425" wrap="square" tIns="91425"/>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80" name="Shape 80"/>
        <p:cNvGrpSpPr/>
        <p:nvPr/>
      </p:nvGrpSpPr>
      <p:grpSpPr>
        <a:xfrm>
          <a:off x="0" y="0"/>
          <a:ext cx="0" cy="0"/>
          <a:chOff x="0" y="0"/>
          <a:chExt cx="0" cy="0"/>
        </a:xfrm>
      </p:grpSpPr>
      <p:pic>
        <p:nvPicPr>
          <p:cNvPr descr="connections-05.png" id="81" name="Shape 81"/>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82" name="Shape 82"/>
          <p:cNvSpPr txBox="1"/>
          <p:nvPr>
            <p:ph idx="1" type="body"/>
          </p:nvPr>
        </p:nvSpPr>
        <p:spPr>
          <a:xfrm>
            <a:off x="1215300" y="2501400"/>
            <a:ext cx="6713400" cy="1093200"/>
          </a:xfrm>
          <a:prstGeom prst="rect">
            <a:avLst/>
          </a:prstGeom>
        </p:spPr>
        <p:txBody>
          <a:bodyPr anchorCtr="0" anchor="t" bIns="91425" lIns="91425" spcFirstLastPara="1" rIns="91425" wrap="square" tIns="91425"/>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83" name="Shape 83"/>
          <p:cNvGrpSpPr/>
          <p:nvPr/>
        </p:nvGrpSpPr>
        <p:grpSpPr>
          <a:xfrm>
            <a:off x="3593400" y="1074285"/>
            <a:ext cx="1957200" cy="1093200"/>
            <a:chOff x="3593400" y="1760085"/>
            <a:chExt cx="1957200" cy="1093200"/>
          </a:xfrm>
        </p:grpSpPr>
        <p:sp>
          <p:nvSpPr>
            <p:cNvPr id="84" name="Shape 84"/>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85" name="Shape 85"/>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cxnSp>
        <p:nvCxnSpPr>
          <p:cNvPr id="87" name="Shape 87"/>
          <p:cNvCxnSpPr>
            <a:endCxn id="85"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88" name="Shape 88"/>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89" name="Shape 89"/>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90" name="Shape 90"/>
        <p:cNvGrpSpPr/>
        <p:nvPr/>
      </p:nvGrpSpPr>
      <p:grpSpPr>
        <a:xfrm>
          <a:off x="0" y="0"/>
          <a:ext cx="0" cy="0"/>
          <a:chOff x="0" y="0"/>
          <a:chExt cx="0" cy="0"/>
        </a:xfrm>
      </p:grpSpPr>
      <p:sp>
        <p:nvSpPr>
          <p:cNvPr id="91" name="Shape 91"/>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2" name="Shape 92"/>
          <p:cNvSpPr txBox="1"/>
          <p:nvPr>
            <p:ph idx="1" type="body"/>
          </p:nvPr>
        </p:nvSpPr>
        <p:spPr>
          <a:xfrm>
            <a:off x="786150" y="1682267"/>
            <a:ext cx="7571700" cy="47649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93" name="Shape 93"/>
        <p:cNvGrpSpPr/>
        <p:nvPr/>
      </p:nvGrpSpPr>
      <p:grpSpPr>
        <a:xfrm>
          <a:off x="0" y="0"/>
          <a:ext cx="0" cy="0"/>
          <a:chOff x="0" y="0"/>
          <a:chExt cx="0" cy="0"/>
        </a:xfrm>
      </p:grpSpPr>
      <p:sp>
        <p:nvSpPr>
          <p:cNvPr id="94" name="Shape 94"/>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5" name="Shape 95"/>
          <p:cNvSpPr txBox="1"/>
          <p:nvPr>
            <p:ph idx="1" type="body"/>
          </p:nvPr>
        </p:nvSpPr>
        <p:spPr>
          <a:xfrm>
            <a:off x="786137" y="1600200"/>
            <a:ext cx="3675300" cy="4967700"/>
          </a:xfrm>
          <a:prstGeom prst="rect">
            <a:avLst/>
          </a:prstGeom>
        </p:spPr>
        <p:txBody>
          <a:bodyPr anchorCtr="0" anchor="t" bIns="91425" lIns="91425" spcFirstLastPara="1" rIns="91425" wrap="square" tIns="91425"/>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96" name="Shape 96"/>
          <p:cNvSpPr txBox="1"/>
          <p:nvPr>
            <p:ph idx="2" type="body"/>
          </p:nvPr>
        </p:nvSpPr>
        <p:spPr>
          <a:xfrm>
            <a:off x="4682659" y="1600200"/>
            <a:ext cx="3675300" cy="4967700"/>
          </a:xfrm>
          <a:prstGeom prst="rect">
            <a:avLst/>
          </a:prstGeom>
        </p:spPr>
        <p:txBody>
          <a:bodyPr anchorCtr="0" anchor="t" bIns="91425" lIns="91425" spcFirstLastPara="1" rIns="91425" wrap="square" tIns="91425"/>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97" name="Shape 97"/>
        <p:cNvGrpSpPr/>
        <p:nvPr/>
      </p:nvGrpSpPr>
      <p:grpSpPr>
        <a:xfrm>
          <a:off x="0" y="0"/>
          <a:ext cx="0" cy="0"/>
          <a:chOff x="0" y="0"/>
          <a:chExt cx="0" cy="0"/>
        </a:xfrm>
      </p:grpSpPr>
      <p:sp>
        <p:nvSpPr>
          <p:cNvPr id="98" name="Shape 98"/>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9" name="Shape 99"/>
          <p:cNvSpPr txBox="1"/>
          <p:nvPr>
            <p:ph idx="1" type="body"/>
          </p:nvPr>
        </p:nvSpPr>
        <p:spPr>
          <a:xfrm>
            <a:off x="786150"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00" name="Shape 100"/>
          <p:cNvSpPr txBox="1"/>
          <p:nvPr>
            <p:ph idx="2" type="body"/>
          </p:nvPr>
        </p:nvSpPr>
        <p:spPr>
          <a:xfrm>
            <a:off x="3329992"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01" name="Shape 101"/>
          <p:cNvSpPr txBox="1"/>
          <p:nvPr>
            <p:ph idx="3" type="body"/>
          </p:nvPr>
        </p:nvSpPr>
        <p:spPr>
          <a:xfrm>
            <a:off x="5873834"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02" name="Shape 102"/>
        <p:cNvGrpSpPr/>
        <p:nvPr/>
      </p:nvGrpSpPr>
      <p:grpSpPr>
        <a:xfrm>
          <a:off x="0" y="0"/>
          <a:ext cx="0" cy="0"/>
          <a:chOff x="0" y="0"/>
          <a:chExt cx="0" cy="0"/>
        </a:xfrm>
      </p:grpSpPr>
      <p:sp>
        <p:nvSpPr>
          <p:cNvPr id="103" name="Shape 103"/>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104" name="Shape 104"/>
        <p:cNvGrpSpPr/>
        <p:nvPr/>
      </p:nvGrpSpPr>
      <p:grpSpPr>
        <a:xfrm>
          <a:off x="0" y="0"/>
          <a:ext cx="0" cy="0"/>
          <a:chOff x="0" y="0"/>
          <a:chExt cx="0" cy="0"/>
        </a:xfrm>
      </p:grpSpPr>
      <p:sp>
        <p:nvSpPr>
          <p:cNvPr id="105" name="Shape 105"/>
          <p:cNvSpPr txBox="1"/>
          <p:nvPr>
            <p:ph idx="1" type="body"/>
          </p:nvPr>
        </p:nvSpPr>
        <p:spPr>
          <a:xfrm>
            <a:off x="457200" y="5407123"/>
            <a:ext cx="8229600" cy="491400"/>
          </a:xfrm>
          <a:prstGeom prst="rect">
            <a:avLst/>
          </a:prstGeom>
        </p:spPr>
        <p:txBody>
          <a:bodyPr anchorCtr="0" anchor="t" bIns="91425" lIns="91425" spcFirstLastPara="1" rIns="91425" wrap="square" tIns="91425"/>
          <a:lstStyle>
            <a:lvl1pPr indent="-228600" lvl="0" marL="457200" rtl="0" algn="ctr">
              <a:spcBef>
                <a:spcPts val="360"/>
              </a:spcBef>
              <a:spcAft>
                <a:spcPts val="0"/>
              </a:spcAft>
              <a:buSzPts val="1800"/>
              <a:buNone/>
              <a:defRPr sz="1800"/>
            </a:lvl1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106" name="Shape 10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Shape 26"/>
          <p:cNvSpPr txBox="1"/>
          <p:nvPr>
            <p:ph type="ctrTitle"/>
          </p:nvPr>
        </p:nvSpPr>
        <p:spPr>
          <a:xfrm>
            <a:off x="1546025" y="2034925"/>
            <a:ext cx="5832600" cy="1546500"/>
          </a:xfrm>
          <a:prstGeom prst="rect">
            <a:avLst/>
          </a:prstGeom>
        </p:spPr>
        <p:txBody>
          <a:bodyPr anchorCtr="0" anchor="b" bIns="91425" lIns="91425" spcFirstLastPara="1" rIns="91425" wrap="square" tIns="91425"/>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27" name="Shape 27"/>
          <p:cNvSpPr txBox="1"/>
          <p:nvPr>
            <p:ph idx="1" type="subTitle"/>
          </p:nvPr>
        </p:nvSpPr>
        <p:spPr>
          <a:xfrm>
            <a:off x="1546025" y="3710548"/>
            <a:ext cx="5832600" cy="1046400"/>
          </a:xfrm>
          <a:prstGeom prst="rect">
            <a:avLst/>
          </a:prstGeom>
        </p:spPr>
        <p:txBody>
          <a:bodyPr anchorCtr="0" anchor="t" bIns="91425" lIns="91425" spcFirstLastPara="1" rIns="91425" wrap="square" tIns="91425"/>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107" name="Shape 107"/>
        <p:cNvGrpSpPr/>
        <p:nvPr/>
      </p:nvGrpSpPr>
      <p:grpSpPr>
        <a:xfrm>
          <a:off x="0" y="0"/>
          <a:ext cx="0" cy="0"/>
          <a:chOff x="0" y="0"/>
          <a:chExt cx="0" cy="0"/>
        </a:xfrm>
      </p:grpSpPr>
      <p:sp>
        <p:nvSpPr>
          <p:cNvPr id="108" name="Shape 108"/>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8" name="Shape 28"/>
        <p:cNvGrpSpPr/>
        <p:nvPr/>
      </p:nvGrpSpPr>
      <p:grpSpPr>
        <a:xfrm>
          <a:off x="0" y="0"/>
          <a:ext cx="0" cy="0"/>
          <a:chOff x="0" y="0"/>
          <a:chExt cx="0" cy="0"/>
        </a:xfrm>
      </p:grpSpPr>
      <p:pic>
        <p:nvPicPr>
          <p:cNvPr descr="connections-05.png" id="29" name="Shape 29"/>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30" name="Shape 30"/>
          <p:cNvSpPr txBox="1"/>
          <p:nvPr>
            <p:ph idx="1" type="body"/>
          </p:nvPr>
        </p:nvSpPr>
        <p:spPr>
          <a:xfrm>
            <a:off x="1215300" y="2501400"/>
            <a:ext cx="6713400" cy="1093200"/>
          </a:xfrm>
          <a:prstGeom prst="rect">
            <a:avLst/>
          </a:prstGeom>
        </p:spPr>
        <p:txBody>
          <a:bodyPr anchorCtr="0" anchor="t" bIns="91425" lIns="91425" spcFirstLastPara="1" rIns="91425" wrap="square" tIns="91425"/>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algn="ctr">
              <a:spcBef>
                <a:spcPts val="0"/>
              </a:spcBef>
              <a:spcAft>
                <a:spcPts val="0"/>
              </a:spcAft>
              <a:buClr>
                <a:srgbClr val="263238"/>
              </a:buClr>
              <a:buSzPts val="3600"/>
              <a:buChar char="■"/>
              <a:defRPr i="1" sz="3600"/>
            </a:lvl9pPr>
          </a:lstStyle>
          <a:p/>
        </p:txBody>
      </p:sp>
      <p:grpSp>
        <p:nvGrpSpPr>
          <p:cNvPr id="31" name="Shape 31"/>
          <p:cNvGrpSpPr/>
          <p:nvPr/>
        </p:nvGrpSpPr>
        <p:grpSpPr>
          <a:xfrm>
            <a:off x="3593400" y="1074285"/>
            <a:ext cx="1957200" cy="1093200"/>
            <a:chOff x="3593400" y="1760085"/>
            <a:chExt cx="1957200" cy="1093200"/>
          </a:xfrm>
        </p:grpSpPr>
        <p:sp>
          <p:nvSpPr>
            <p:cNvPr id="32" name="Shape 32"/>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33" name="Shape 33"/>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cxnSp>
        <p:nvCxnSpPr>
          <p:cNvPr id="35" name="Shape 35"/>
          <p:cNvCxnSpPr>
            <a:endCxn id="33"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36" name="Shape 36"/>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37" name="Shape 37"/>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8" name="Shape 38"/>
        <p:cNvGrpSpPr/>
        <p:nvPr/>
      </p:nvGrpSpPr>
      <p:grpSpPr>
        <a:xfrm>
          <a:off x="0" y="0"/>
          <a:ext cx="0" cy="0"/>
          <a:chOff x="0" y="0"/>
          <a:chExt cx="0" cy="0"/>
        </a:xfrm>
      </p:grpSpPr>
      <p:sp>
        <p:nvSpPr>
          <p:cNvPr id="39" name="Shape 39"/>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0" name="Shape 40"/>
          <p:cNvSpPr txBox="1"/>
          <p:nvPr>
            <p:ph idx="1" type="body"/>
          </p:nvPr>
        </p:nvSpPr>
        <p:spPr>
          <a:xfrm>
            <a:off x="786150" y="1682267"/>
            <a:ext cx="7571700" cy="47649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1" name="Shape 41"/>
        <p:cNvGrpSpPr/>
        <p:nvPr/>
      </p:nvGrpSpPr>
      <p:grpSpPr>
        <a:xfrm>
          <a:off x="0" y="0"/>
          <a:ext cx="0" cy="0"/>
          <a:chOff x="0" y="0"/>
          <a:chExt cx="0" cy="0"/>
        </a:xfrm>
      </p:grpSpPr>
      <p:sp>
        <p:nvSpPr>
          <p:cNvPr id="42" name="Shape 42"/>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3" name="Shape 43"/>
          <p:cNvSpPr txBox="1"/>
          <p:nvPr>
            <p:ph idx="1" type="body"/>
          </p:nvPr>
        </p:nvSpPr>
        <p:spPr>
          <a:xfrm>
            <a:off x="786137" y="1600200"/>
            <a:ext cx="3675300" cy="4967700"/>
          </a:xfrm>
          <a:prstGeom prst="rect">
            <a:avLst/>
          </a:prstGeom>
        </p:spPr>
        <p:txBody>
          <a:bodyPr anchorCtr="0" anchor="t" bIns="91425" lIns="91425" spcFirstLastPara="1" rIns="91425" wrap="square" tIns="91425"/>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44" name="Shape 44"/>
          <p:cNvSpPr txBox="1"/>
          <p:nvPr>
            <p:ph idx="2" type="body"/>
          </p:nvPr>
        </p:nvSpPr>
        <p:spPr>
          <a:xfrm>
            <a:off x="4682659" y="1600200"/>
            <a:ext cx="3675300" cy="4967700"/>
          </a:xfrm>
          <a:prstGeom prst="rect">
            <a:avLst/>
          </a:prstGeom>
        </p:spPr>
        <p:txBody>
          <a:bodyPr anchorCtr="0" anchor="t" bIns="91425" lIns="91425" spcFirstLastPara="1" rIns="91425" wrap="square" tIns="91425"/>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5" name="Shape 45"/>
        <p:cNvGrpSpPr/>
        <p:nvPr/>
      </p:nvGrpSpPr>
      <p:grpSpPr>
        <a:xfrm>
          <a:off x="0" y="0"/>
          <a:ext cx="0" cy="0"/>
          <a:chOff x="0" y="0"/>
          <a:chExt cx="0" cy="0"/>
        </a:xfrm>
      </p:grpSpPr>
      <p:sp>
        <p:nvSpPr>
          <p:cNvPr id="46" name="Shape 46"/>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7" name="Shape 47"/>
          <p:cNvSpPr txBox="1"/>
          <p:nvPr>
            <p:ph idx="1" type="body"/>
          </p:nvPr>
        </p:nvSpPr>
        <p:spPr>
          <a:xfrm>
            <a:off x="786150"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48" name="Shape 48"/>
          <p:cNvSpPr txBox="1"/>
          <p:nvPr>
            <p:ph idx="2" type="body"/>
          </p:nvPr>
        </p:nvSpPr>
        <p:spPr>
          <a:xfrm>
            <a:off x="3329992"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49" name="Shape 49"/>
          <p:cNvSpPr txBox="1"/>
          <p:nvPr>
            <p:ph idx="3" type="body"/>
          </p:nvPr>
        </p:nvSpPr>
        <p:spPr>
          <a:xfrm>
            <a:off x="5873834"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Shape 51"/>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52" name="Shape 52"/>
        <p:cNvGrpSpPr/>
        <p:nvPr/>
      </p:nvGrpSpPr>
      <p:grpSpPr>
        <a:xfrm>
          <a:off x="0" y="0"/>
          <a:ext cx="0" cy="0"/>
          <a:chOff x="0" y="0"/>
          <a:chExt cx="0" cy="0"/>
        </a:xfrm>
      </p:grpSpPr>
      <p:sp>
        <p:nvSpPr>
          <p:cNvPr id="53" name="Shape 53"/>
          <p:cNvSpPr txBox="1"/>
          <p:nvPr>
            <p:ph idx="1" type="body"/>
          </p:nvPr>
        </p:nvSpPr>
        <p:spPr>
          <a:xfrm>
            <a:off x="457200" y="5407123"/>
            <a:ext cx="8229600" cy="4914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800"/>
              <a:buNone/>
              <a:defRPr sz="1800"/>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54" name="Shape 5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2.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7" name="Shape 7"/>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7" name="Shape 57"/>
        <p:cNvGrpSpPr/>
        <p:nvPr/>
      </p:nvGrpSpPr>
      <p:grpSpPr>
        <a:xfrm>
          <a:off x="0" y="0"/>
          <a:ext cx="0" cy="0"/>
          <a:chOff x="0" y="0"/>
          <a:chExt cx="0" cy="0"/>
        </a:xfrm>
      </p:grpSpPr>
      <p:sp>
        <p:nvSpPr>
          <p:cNvPr id="58" name="Shape 58"/>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59" name="Shape 59"/>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hyperlink" Target="mailto:kta@ucalgary.ca" TargetMode="External"/><Relationship Id="rId4" Type="http://schemas.openxmlformats.org/officeDocument/2006/relationships/image" Target="../media/image19.png"/><Relationship Id="rId5" Type="http://schemas.openxmlformats.org/officeDocument/2006/relationships/hyperlink" Target="http://i.imgur.com/oF2Z2yr.gif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CPSC 355 Tutorials</a:t>
            </a:r>
            <a:endParaRPr/>
          </a:p>
        </p:txBody>
      </p:sp>
      <p:sp>
        <p:nvSpPr>
          <p:cNvPr id="114" name="Shape 114"/>
          <p:cNvSpPr txBox="1"/>
          <p:nvPr>
            <p:ph idx="4294967295" type="subTitle"/>
          </p:nvPr>
        </p:nvSpPr>
        <p:spPr>
          <a:xfrm>
            <a:off x="1700175" y="3296623"/>
            <a:ext cx="5832600" cy="1046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607D8B"/>
                </a:solidFill>
              </a:rPr>
              <a:t>External Text and Data</a:t>
            </a:r>
            <a:endParaRPr>
              <a:solidFill>
                <a:srgbClr val="607D8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Calling External Functions</a:t>
            </a:r>
            <a:endParaRPr sz="3600"/>
          </a:p>
        </p:txBody>
      </p:sp>
      <p:sp>
        <p:nvSpPr>
          <p:cNvPr id="217" name="Shape 217"/>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Make visible:</a:t>
            </a:r>
            <a:endParaRPr/>
          </a:p>
          <a:p>
            <a:pPr indent="-381000" lvl="1" marL="914400" marR="0" rtl="0" algn="l">
              <a:lnSpc>
                <a:spcPct val="100000"/>
              </a:lnSpc>
              <a:spcBef>
                <a:spcPts val="0"/>
              </a:spcBef>
              <a:spcAft>
                <a:spcPts val="0"/>
              </a:spcAft>
              <a:buSzPts val="2400"/>
              <a:buChar char="○"/>
            </a:pPr>
            <a:r>
              <a:rPr lang="en"/>
              <a:t>Assembly - with .global</a:t>
            </a:r>
            <a:endParaRPr/>
          </a:p>
          <a:p>
            <a:pPr indent="-381000" lvl="1" marL="914400" marR="0" rtl="0" algn="l">
              <a:lnSpc>
                <a:spcPct val="100000"/>
              </a:lnSpc>
              <a:spcBef>
                <a:spcPts val="0"/>
              </a:spcBef>
              <a:spcAft>
                <a:spcPts val="0"/>
              </a:spcAft>
              <a:buSzPts val="2400"/>
              <a:buChar char="○"/>
            </a:pPr>
            <a:r>
              <a:rPr lang="en"/>
              <a:t>C code - Function prototypes</a:t>
            </a:r>
            <a:endParaRPr/>
          </a:p>
          <a:p>
            <a:pPr indent="-419100" lvl="0" marL="457200" marR="0" rtl="0" algn="l">
              <a:lnSpc>
                <a:spcPct val="100000"/>
              </a:lnSpc>
              <a:spcBef>
                <a:spcPts val="0"/>
              </a:spcBef>
              <a:spcAft>
                <a:spcPts val="0"/>
              </a:spcAft>
              <a:buSzPts val="3000"/>
              <a:buChar char="◎"/>
            </a:pPr>
            <a:r>
              <a:rPr lang="en"/>
              <a:t>Use the standard programming conventions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Calling External Functions</a:t>
            </a:r>
            <a:endParaRPr sz="3600"/>
          </a:p>
        </p:txBody>
      </p:sp>
      <p:sp>
        <p:nvSpPr>
          <p:cNvPr id="223" name="Shape 223"/>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Example</a:t>
            </a:r>
            <a:endParaRPr/>
          </a:p>
          <a:p>
            <a:pPr indent="-419100" lvl="0" marL="457200" marR="0" rtl="0" algn="l">
              <a:lnSpc>
                <a:spcPct val="100000"/>
              </a:lnSpc>
              <a:spcBef>
                <a:spcPts val="0"/>
              </a:spcBef>
              <a:spcAft>
                <a:spcPts val="0"/>
              </a:spcAft>
              <a:buSzPts val="3000"/>
              <a:buChar char="◎"/>
            </a:pPr>
            <a:r>
              <a:rPr lang="en"/>
              <a:t>See files:</a:t>
            </a:r>
            <a:endParaRPr/>
          </a:p>
          <a:p>
            <a:pPr indent="-381000" lvl="1" marL="914400" marR="0" rtl="0" algn="l">
              <a:lnSpc>
                <a:spcPct val="100000"/>
              </a:lnSpc>
              <a:spcBef>
                <a:spcPts val="0"/>
              </a:spcBef>
              <a:spcAft>
                <a:spcPts val="0"/>
              </a:spcAft>
              <a:buSzPts val="2400"/>
              <a:buChar char="○"/>
            </a:pPr>
            <a:r>
              <a:rPr lang="en"/>
              <a:t>main.c</a:t>
            </a:r>
            <a:endParaRPr/>
          </a:p>
          <a:p>
            <a:pPr indent="-381000" lvl="1" marL="914400" marR="0" rtl="0" algn="l">
              <a:lnSpc>
                <a:spcPct val="100000"/>
              </a:lnSpc>
              <a:spcBef>
                <a:spcPts val="0"/>
              </a:spcBef>
              <a:spcAft>
                <a:spcPts val="0"/>
              </a:spcAft>
              <a:buSzPts val="2400"/>
              <a:buChar char="○"/>
            </a:pPr>
            <a:r>
              <a:rPr lang="en"/>
              <a:t>count.s</a:t>
            </a:r>
            <a:endParaRPr/>
          </a:p>
          <a:p>
            <a:pPr indent="-381000" lvl="1" marL="914400" marR="0" rtl="0" algn="l">
              <a:lnSpc>
                <a:spcPct val="100000"/>
              </a:lnSpc>
              <a:spcBef>
                <a:spcPts val="0"/>
              </a:spcBef>
              <a:spcAft>
                <a:spcPts val="0"/>
              </a:spcAft>
              <a:buSzPts val="2400"/>
              <a:buChar char="○"/>
            </a:pPr>
            <a:r>
              <a:rPr lang="en"/>
              <a:t>Makefile</a:t>
            </a:r>
            <a:endParaRPr/>
          </a:p>
          <a:p>
            <a:pPr indent="-381000" lvl="1" marL="914400" marR="0" rtl="0" algn="l">
              <a:lnSpc>
                <a:spcPct val="100000"/>
              </a:lnSpc>
              <a:spcBef>
                <a:spcPts val="0"/>
              </a:spcBef>
              <a:spcAft>
                <a:spcPts val="0"/>
              </a:spcAft>
              <a:buSzPts val="2400"/>
              <a:buChar char="○"/>
            </a:pPr>
            <a:r>
              <a:rPr lang="en"/>
              <a:t>count.c (example)</a:t>
            </a:r>
            <a:endParaRPr/>
          </a:p>
        </p:txBody>
      </p:sp>
      <p:grpSp>
        <p:nvGrpSpPr>
          <p:cNvPr id="224" name="Shape 224"/>
          <p:cNvGrpSpPr/>
          <p:nvPr/>
        </p:nvGrpSpPr>
        <p:grpSpPr>
          <a:xfrm>
            <a:off x="6248770" y="4333985"/>
            <a:ext cx="1729529" cy="1285970"/>
            <a:chOff x="5247525" y="3007275"/>
            <a:chExt cx="517575" cy="384825"/>
          </a:xfrm>
        </p:grpSpPr>
        <p:sp>
          <p:nvSpPr>
            <p:cNvPr id="225" name="Shape 225"/>
            <p:cNvSpPr/>
            <p:nvPr/>
          </p:nvSpPr>
          <p:spPr>
            <a:xfrm>
              <a:off x="5247525" y="3007275"/>
              <a:ext cx="348900" cy="348900"/>
            </a:xfrm>
            <a:custGeom>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285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226" name="Shape 226"/>
            <p:cNvSpPr/>
            <p:nvPr/>
          </p:nvSpPr>
          <p:spPr>
            <a:xfrm>
              <a:off x="5566575" y="3193575"/>
              <a:ext cx="198525" cy="198525"/>
            </a:xfrm>
            <a:custGeom>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285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6000">
                <a:solidFill>
                  <a:srgbClr val="CFD8DC"/>
                </a:solidFill>
              </a:rPr>
              <a:t>2.</a:t>
            </a:r>
            <a:endParaRPr sz="6000">
              <a:solidFill>
                <a:srgbClr val="CFD8DC"/>
              </a:solidFill>
            </a:endParaRPr>
          </a:p>
          <a:p>
            <a:pPr indent="0" lvl="0" marL="0" rtl="0">
              <a:spcBef>
                <a:spcPts val="0"/>
              </a:spcBef>
              <a:spcAft>
                <a:spcPts val="0"/>
              </a:spcAft>
              <a:buNone/>
            </a:pPr>
            <a:r>
              <a:rPr lang="en"/>
              <a:t>External Variables</a:t>
            </a:r>
            <a:endParaRPr/>
          </a:p>
        </p:txBody>
      </p:sp>
      <p:sp>
        <p:nvSpPr>
          <p:cNvPr id="232" name="Shape 232"/>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Exposed!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External Variables</a:t>
            </a:r>
            <a:endParaRPr sz="3600"/>
          </a:p>
        </p:txBody>
      </p:sp>
      <p:sp>
        <p:nvSpPr>
          <p:cNvPr id="238" name="Shape 238"/>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Recall: Strings</a:t>
            </a:r>
            <a:endParaRPr/>
          </a:p>
          <a:p>
            <a:pPr indent="-381000" lvl="1" marL="914400" marR="0" rtl="0" algn="l">
              <a:lnSpc>
                <a:spcPct val="100000"/>
              </a:lnSpc>
              <a:spcBef>
                <a:spcPts val="0"/>
              </a:spcBef>
              <a:spcAft>
                <a:spcPts val="0"/>
              </a:spcAft>
              <a:buSzPts val="2400"/>
              <a:buChar char="○"/>
            </a:pPr>
            <a:r>
              <a:rPr lang="en"/>
              <a:t>Stored in the Text section of memory</a:t>
            </a:r>
            <a:endParaRPr/>
          </a:p>
          <a:p>
            <a:pPr indent="-419100" lvl="0" marL="457200" marR="0" rtl="0" algn="l">
              <a:lnSpc>
                <a:spcPct val="100000"/>
              </a:lnSpc>
              <a:spcBef>
                <a:spcPts val="0"/>
              </a:spcBef>
              <a:spcAft>
                <a:spcPts val="0"/>
              </a:spcAft>
              <a:buSzPts val="3000"/>
              <a:buChar char="◎"/>
            </a:pPr>
            <a:r>
              <a:rPr lang="en"/>
              <a:t>Address through:</a:t>
            </a:r>
            <a:endParaRPr/>
          </a:p>
          <a:p>
            <a:pPr indent="-381000" lvl="1" marL="914400" marR="0" rtl="0" algn="l">
              <a:lnSpc>
                <a:spcPct val="100000"/>
              </a:lnSpc>
              <a:spcBef>
                <a:spcPts val="0"/>
              </a:spcBef>
              <a:spcAft>
                <a:spcPts val="0"/>
              </a:spcAft>
              <a:buSzPts val="2400"/>
              <a:buChar char="○"/>
            </a:pPr>
            <a:r>
              <a:rPr lang="en"/>
              <a:t>Instructions </a:t>
            </a:r>
            <a:r>
              <a:rPr b="1" lang="en"/>
              <a:t>adrp </a:t>
            </a:r>
            <a:r>
              <a:rPr lang="en"/>
              <a:t>and </a:t>
            </a:r>
            <a:r>
              <a:rPr b="1" lang="en"/>
              <a:t>add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External Variables</a:t>
            </a:r>
            <a:endParaRPr sz="3600"/>
          </a:p>
        </p:txBody>
      </p:sp>
      <p:sp>
        <p:nvSpPr>
          <p:cNvPr id="244" name="Shape 244"/>
          <p:cNvSpPr/>
          <p:nvPr/>
        </p:nvSpPr>
        <p:spPr>
          <a:xfrm>
            <a:off x="3729300" y="1441725"/>
            <a:ext cx="1685400" cy="50850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t/>
            </a:r>
            <a:endParaRPr/>
          </a:p>
        </p:txBody>
      </p:sp>
      <p:sp>
        <p:nvSpPr>
          <p:cNvPr id="245" name="Shape 245"/>
          <p:cNvSpPr/>
          <p:nvPr/>
        </p:nvSpPr>
        <p:spPr>
          <a:xfrm>
            <a:off x="3729300" y="1948275"/>
            <a:ext cx="1685400" cy="555300"/>
          </a:xfrm>
          <a:prstGeom prst="rect">
            <a:avLst/>
          </a:prstGeom>
          <a:solidFill>
            <a:srgbClr val="E0666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text</a:t>
            </a:r>
            <a:endParaRPr/>
          </a:p>
        </p:txBody>
      </p:sp>
      <p:sp>
        <p:nvSpPr>
          <p:cNvPr id="246" name="Shape 246"/>
          <p:cNvSpPr/>
          <p:nvPr/>
        </p:nvSpPr>
        <p:spPr>
          <a:xfrm>
            <a:off x="3729300" y="2503575"/>
            <a:ext cx="1685400" cy="555300"/>
          </a:xfrm>
          <a:prstGeom prst="rect">
            <a:avLst/>
          </a:prstGeom>
          <a:solidFill>
            <a:srgbClr val="93C47D"/>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data</a:t>
            </a:r>
            <a:endParaRPr/>
          </a:p>
        </p:txBody>
      </p:sp>
      <p:sp>
        <p:nvSpPr>
          <p:cNvPr id="247" name="Shape 247"/>
          <p:cNvSpPr/>
          <p:nvPr/>
        </p:nvSpPr>
        <p:spPr>
          <a:xfrm>
            <a:off x="3729300" y="3058875"/>
            <a:ext cx="1685400" cy="555300"/>
          </a:xfrm>
          <a:prstGeom prst="rect">
            <a:avLst/>
          </a:prstGeom>
          <a:solidFill>
            <a:srgbClr val="6D9EE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bss</a:t>
            </a:r>
            <a:endParaRPr/>
          </a:p>
        </p:txBody>
      </p:sp>
      <p:sp>
        <p:nvSpPr>
          <p:cNvPr id="248" name="Shape 248"/>
          <p:cNvSpPr/>
          <p:nvPr/>
        </p:nvSpPr>
        <p:spPr>
          <a:xfrm>
            <a:off x="3729300" y="5445475"/>
            <a:ext cx="1685400" cy="10812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Stack</a:t>
            </a:r>
            <a:endParaRPr/>
          </a:p>
        </p:txBody>
      </p:sp>
      <p:sp>
        <p:nvSpPr>
          <p:cNvPr id="249" name="Shape 249"/>
          <p:cNvSpPr/>
          <p:nvPr/>
        </p:nvSpPr>
        <p:spPr>
          <a:xfrm>
            <a:off x="3729300" y="4169475"/>
            <a:ext cx="1685400" cy="12759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a:t>Free memory</a:t>
            </a:r>
            <a:endParaRPr b="1"/>
          </a:p>
        </p:txBody>
      </p:sp>
      <p:sp>
        <p:nvSpPr>
          <p:cNvPr id="250" name="Shape 250"/>
          <p:cNvSpPr/>
          <p:nvPr/>
        </p:nvSpPr>
        <p:spPr>
          <a:xfrm>
            <a:off x="3729300" y="3614175"/>
            <a:ext cx="1685400" cy="555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Heap</a:t>
            </a:r>
            <a:endParaRPr/>
          </a:p>
        </p:txBody>
      </p:sp>
      <p:sp>
        <p:nvSpPr>
          <p:cNvPr id="251" name="Shape 251"/>
          <p:cNvSpPr/>
          <p:nvPr/>
        </p:nvSpPr>
        <p:spPr>
          <a:xfrm>
            <a:off x="3729300" y="1441725"/>
            <a:ext cx="1685400" cy="506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OS</a:t>
            </a:r>
            <a:endParaRPr/>
          </a:p>
        </p:txBody>
      </p:sp>
      <p:cxnSp>
        <p:nvCxnSpPr>
          <p:cNvPr id="252" name="Shape 252"/>
          <p:cNvCxnSpPr/>
          <p:nvPr/>
        </p:nvCxnSpPr>
        <p:spPr>
          <a:xfrm rot="10800000">
            <a:off x="3906325" y="5630500"/>
            <a:ext cx="0" cy="759900"/>
          </a:xfrm>
          <a:prstGeom prst="straightConnector1">
            <a:avLst/>
          </a:prstGeom>
          <a:noFill/>
          <a:ln cap="flat" cmpd="sng" w="9525">
            <a:solidFill>
              <a:schemeClr val="dk2"/>
            </a:solidFill>
            <a:prstDash val="solid"/>
            <a:round/>
            <a:headEnd len="med" w="med" type="none"/>
            <a:tailEnd len="med" w="med" type="triangle"/>
          </a:ln>
        </p:spPr>
      </p:cxnSp>
      <p:cxnSp>
        <p:nvCxnSpPr>
          <p:cNvPr id="253" name="Shape 253"/>
          <p:cNvCxnSpPr/>
          <p:nvPr/>
        </p:nvCxnSpPr>
        <p:spPr>
          <a:xfrm>
            <a:off x="3847875" y="3711500"/>
            <a:ext cx="0" cy="379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Text Section</a:t>
            </a:r>
            <a:endParaRPr sz="3600"/>
          </a:p>
        </p:txBody>
      </p:sp>
      <p:grpSp>
        <p:nvGrpSpPr>
          <p:cNvPr id="259" name="Shape 259"/>
          <p:cNvGrpSpPr/>
          <p:nvPr/>
        </p:nvGrpSpPr>
        <p:grpSpPr>
          <a:xfrm>
            <a:off x="6515350" y="1432000"/>
            <a:ext cx="1685400" cy="5085000"/>
            <a:chOff x="3729300" y="1441725"/>
            <a:chExt cx="1685400" cy="5085000"/>
          </a:xfrm>
        </p:grpSpPr>
        <p:sp>
          <p:nvSpPr>
            <p:cNvPr id="260" name="Shape 260"/>
            <p:cNvSpPr/>
            <p:nvPr/>
          </p:nvSpPr>
          <p:spPr>
            <a:xfrm>
              <a:off x="3729300" y="1441725"/>
              <a:ext cx="1685400" cy="50850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1" name="Shape 261"/>
            <p:cNvSpPr/>
            <p:nvPr/>
          </p:nvSpPr>
          <p:spPr>
            <a:xfrm>
              <a:off x="3729300" y="1948275"/>
              <a:ext cx="1685400" cy="555300"/>
            </a:xfrm>
            <a:prstGeom prst="rect">
              <a:avLst/>
            </a:prstGeom>
            <a:solidFill>
              <a:srgbClr val="E0666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text</a:t>
              </a:r>
              <a:endParaRPr/>
            </a:p>
          </p:txBody>
        </p:sp>
        <p:sp>
          <p:nvSpPr>
            <p:cNvPr id="262" name="Shape 262"/>
            <p:cNvSpPr/>
            <p:nvPr/>
          </p:nvSpPr>
          <p:spPr>
            <a:xfrm>
              <a:off x="3729300" y="2503575"/>
              <a:ext cx="1685400" cy="555300"/>
            </a:xfrm>
            <a:prstGeom prst="rect">
              <a:avLst/>
            </a:prstGeom>
            <a:solidFill>
              <a:srgbClr val="D9EAD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999999"/>
                  </a:solidFill>
                </a:rPr>
                <a:t>data</a:t>
              </a:r>
              <a:endParaRPr>
                <a:solidFill>
                  <a:srgbClr val="999999"/>
                </a:solidFill>
              </a:endParaRPr>
            </a:p>
          </p:txBody>
        </p:sp>
        <p:sp>
          <p:nvSpPr>
            <p:cNvPr id="263" name="Shape 263"/>
            <p:cNvSpPr/>
            <p:nvPr/>
          </p:nvSpPr>
          <p:spPr>
            <a:xfrm>
              <a:off x="3729300" y="3058875"/>
              <a:ext cx="1685400" cy="555300"/>
            </a:xfrm>
            <a:prstGeom prst="rect">
              <a:avLst/>
            </a:prstGeom>
            <a:solidFill>
              <a:srgbClr val="C9DAF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999999"/>
                  </a:solidFill>
                </a:rPr>
                <a:t>bss</a:t>
              </a:r>
              <a:endParaRPr>
                <a:solidFill>
                  <a:srgbClr val="999999"/>
                </a:solidFill>
              </a:endParaRPr>
            </a:p>
          </p:txBody>
        </p:sp>
        <p:sp>
          <p:nvSpPr>
            <p:cNvPr id="264" name="Shape 264"/>
            <p:cNvSpPr/>
            <p:nvPr/>
          </p:nvSpPr>
          <p:spPr>
            <a:xfrm>
              <a:off x="3729300" y="5445475"/>
              <a:ext cx="1685400" cy="10812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B7B7B7"/>
                  </a:solidFill>
                </a:rPr>
                <a:t>Stack</a:t>
              </a:r>
              <a:endParaRPr>
                <a:solidFill>
                  <a:srgbClr val="B7B7B7"/>
                </a:solidFill>
              </a:endParaRPr>
            </a:p>
          </p:txBody>
        </p:sp>
        <p:sp>
          <p:nvSpPr>
            <p:cNvPr id="265" name="Shape 265"/>
            <p:cNvSpPr/>
            <p:nvPr/>
          </p:nvSpPr>
          <p:spPr>
            <a:xfrm>
              <a:off x="3729300" y="4169475"/>
              <a:ext cx="1685400" cy="12759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Free memory</a:t>
              </a:r>
              <a:endParaRPr b="1">
                <a:solidFill>
                  <a:srgbClr val="B7B7B7"/>
                </a:solidFill>
              </a:endParaRPr>
            </a:p>
          </p:txBody>
        </p:sp>
        <p:sp>
          <p:nvSpPr>
            <p:cNvPr id="266" name="Shape 266"/>
            <p:cNvSpPr/>
            <p:nvPr/>
          </p:nvSpPr>
          <p:spPr>
            <a:xfrm>
              <a:off x="3729300" y="3614175"/>
              <a:ext cx="1685400" cy="555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B7B7B7"/>
                  </a:solidFill>
                </a:rPr>
                <a:t>Heap</a:t>
              </a:r>
              <a:endParaRPr>
                <a:solidFill>
                  <a:srgbClr val="B7B7B7"/>
                </a:solidFill>
              </a:endParaRPr>
            </a:p>
          </p:txBody>
        </p:sp>
        <p:sp>
          <p:nvSpPr>
            <p:cNvPr id="267" name="Shape 267"/>
            <p:cNvSpPr/>
            <p:nvPr/>
          </p:nvSpPr>
          <p:spPr>
            <a:xfrm>
              <a:off x="3729300" y="1441725"/>
              <a:ext cx="1685400" cy="506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B7B7B7"/>
                  </a:solidFill>
                </a:rPr>
                <a:t>OS</a:t>
              </a:r>
              <a:endParaRPr>
                <a:solidFill>
                  <a:srgbClr val="B7B7B7"/>
                </a:solidFill>
              </a:endParaRPr>
            </a:p>
          </p:txBody>
        </p:sp>
        <p:cxnSp>
          <p:nvCxnSpPr>
            <p:cNvPr id="268" name="Shape 268"/>
            <p:cNvCxnSpPr/>
            <p:nvPr/>
          </p:nvCxnSpPr>
          <p:spPr>
            <a:xfrm rot="10800000">
              <a:off x="3906325" y="5630500"/>
              <a:ext cx="0" cy="759900"/>
            </a:xfrm>
            <a:prstGeom prst="straightConnector1">
              <a:avLst/>
            </a:prstGeom>
            <a:noFill/>
            <a:ln cap="flat" cmpd="sng" w="9525">
              <a:solidFill>
                <a:schemeClr val="dk2"/>
              </a:solidFill>
              <a:prstDash val="solid"/>
              <a:round/>
              <a:headEnd len="med" w="med" type="none"/>
              <a:tailEnd len="med" w="med" type="triangle"/>
            </a:ln>
          </p:spPr>
        </p:cxnSp>
        <p:cxnSp>
          <p:nvCxnSpPr>
            <p:cNvPr id="269" name="Shape 269"/>
            <p:cNvCxnSpPr/>
            <p:nvPr/>
          </p:nvCxnSpPr>
          <p:spPr>
            <a:xfrm>
              <a:off x="3847875" y="3711500"/>
              <a:ext cx="0" cy="379800"/>
            </a:xfrm>
            <a:prstGeom prst="straightConnector1">
              <a:avLst/>
            </a:prstGeom>
            <a:noFill/>
            <a:ln cap="flat" cmpd="sng" w="9525">
              <a:solidFill>
                <a:schemeClr val="dk2"/>
              </a:solidFill>
              <a:prstDash val="solid"/>
              <a:round/>
              <a:headEnd len="med" w="med" type="none"/>
              <a:tailEnd len="med" w="med" type="triangle"/>
            </a:ln>
          </p:spPr>
        </p:cxnSp>
      </p:grpSp>
      <p:cxnSp>
        <p:nvCxnSpPr>
          <p:cNvPr id="270" name="Shape 270"/>
          <p:cNvCxnSpPr>
            <a:stCxn id="261" idx="1"/>
          </p:cNvCxnSpPr>
          <p:nvPr/>
        </p:nvCxnSpPr>
        <p:spPr>
          <a:xfrm rot="10800000">
            <a:off x="5357950" y="2216200"/>
            <a:ext cx="1157400" cy="0"/>
          </a:xfrm>
          <a:prstGeom prst="straightConnector1">
            <a:avLst/>
          </a:prstGeom>
          <a:noFill/>
          <a:ln cap="flat" cmpd="sng" w="76200">
            <a:solidFill>
              <a:schemeClr val="dk2"/>
            </a:solidFill>
            <a:prstDash val="solid"/>
            <a:round/>
            <a:headEnd len="med" w="med" type="none"/>
            <a:tailEnd len="med" w="med" type="triangle"/>
          </a:ln>
        </p:spPr>
      </p:cxnSp>
      <p:sp>
        <p:nvSpPr>
          <p:cNvPr id="271" name="Shape 271"/>
          <p:cNvSpPr txBox="1"/>
          <p:nvPr>
            <p:ph idx="1" type="body"/>
          </p:nvPr>
        </p:nvSpPr>
        <p:spPr>
          <a:xfrm>
            <a:off x="786150" y="1682275"/>
            <a:ext cx="45228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CFD8DC"/>
              </a:buClr>
              <a:buSzPts val="3000"/>
              <a:buFont typeface="Source Sans Pro"/>
              <a:buChar char="◎"/>
            </a:pPr>
            <a:r>
              <a:rPr lang="en"/>
              <a:t>Read-only</a:t>
            </a:r>
            <a:endParaRPr/>
          </a:p>
          <a:p>
            <a:pPr indent="-419100" lvl="0" marL="457200" marR="0" rtl="0" algn="l">
              <a:lnSpc>
                <a:spcPct val="100000"/>
              </a:lnSpc>
              <a:spcBef>
                <a:spcPts val="0"/>
              </a:spcBef>
              <a:spcAft>
                <a:spcPts val="0"/>
              </a:spcAft>
              <a:buSzPts val="3000"/>
              <a:buChar char="◎"/>
            </a:pPr>
            <a:r>
              <a:rPr lang="en"/>
              <a:t>Your code lives here</a:t>
            </a:r>
            <a:endParaRPr/>
          </a:p>
          <a:p>
            <a:pPr indent="-419100" lvl="0" marL="457200" marR="0" rtl="0" algn="l">
              <a:lnSpc>
                <a:spcPct val="100000"/>
              </a:lnSpc>
              <a:spcBef>
                <a:spcPts val="0"/>
              </a:spcBef>
              <a:spcAft>
                <a:spcPts val="0"/>
              </a:spcAft>
              <a:buSzPts val="3000"/>
              <a:buChar char="◎"/>
            </a:pPr>
            <a:r>
              <a:rPr lang="en"/>
              <a:t>Strings</a:t>
            </a:r>
            <a:endParaRPr/>
          </a:p>
        </p:txBody>
      </p:sp>
      <p:cxnSp>
        <p:nvCxnSpPr>
          <p:cNvPr id="272" name="Shape 272"/>
          <p:cNvCxnSpPr>
            <a:stCxn id="273" idx="1"/>
            <a:endCxn id="261" idx="3"/>
          </p:cNvCxnSpPr>
          <p:nvPr/>
        </p:nvCxnSpPr>
        <p:spPr>
          <a:xfrm rot="10800000">
            <a:off x="8200625" y="2216200"/>
            <a:ext cx="264600" cy="0"/>
          </a:xfrm>
          <a:prstGeom prst="straightConnector1">
            <a:avLst/>
          </a:prstGeom>
          <a:noFill/>
          <a:ln cap="flat" cmpd="sng" w="9525">
            <a:solidFill>
              <a:schemeClr val="dk2"/>
            </a:solidFill>
            <a:prstDash val="solid"/>
            <a:round/>
            <a:headEnd len="med" w="med" type="none"/>
            <a:tailEnd len="med" w="med" type="triangle"/>
          </a:ln>
        </p:spPr>
      </p:cxnSp>
      <p:sp>
        <p:nvSpPr>
          <p:cNvPr id="273" name="Shape 273"/>
          <p:cNvSpPr txBox="1"/>
          <p:nvPr/>
        </p:nvSpPr>
        <p:spPr>
          <a:xfrm>
            <a:off x="8465225" y="2035900"/>
            <a:ext cx="467700" cy="360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200"/>
              <a:t>PC</a:t>
            </a:r>
            <a:endParaRPr b="1"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Data Section</a:t>
            </a:r>
            <a:endParaRPr sz="3600"/>
          </a:p>
        </p:txBody>
      </p:sp>
      <p:grpSp>
        <p:nvGrpSpPr>
          <p:cNvPr id="279" name="Shape 279"/>
          <p:cNvGrpSpPr/>
          <p:nvPr/>
        </p:nvGrpSpPr>
        <p:grpSpPr>
          <a:xfrm>
            <a:off x="6515350" y="1432000"/>
            <a:ext cx="1685400" cy="5085000"/>
            <a:chOff x="3729300" y="1441725"/>
            <a:chExt cx="1685400" cy="5085000"/>
          </a:xfrm>
        </p:grpSpPr>
        <p:sp>
          <p:nvSpPr>
            <p:cNvPr id="280" name="Shape 280"/>
            <p:cNvSpPr/>
            <p:nvPr/>
          </p:nvSpPr>
          <p:spPr>
            <a:xfrm>
              <a:off x="3729300" y="1441725"/>
              <a:ext cx="1685400" cy="50850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1" name="Shape 281"/>
            <p:cNvSpPr/>
            <p:nvPr/>
          </p:nvSpPr>
          <p:spPr>
            <a:xfrm>
              <a:off x="3729300" y="1948275"/>
              <a:ext cx="1685400" cy="555300"/>
            </a:xfrm>
            <a:prstGeom prst="rect">
              <a:avLst/>
            </a:prstGeom>
            <a:solidFill>
              <a:srgbClr val="F4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999999"/>
                  </a:solidFill>
                </a:rPr>
                <a:t>text</a:t>
              </a:r>
              <a:endParaRPr>
                <a:solidFill>
                  <a:srgbClr val="999999"/>
                </a:solidFill>
              </a:endParaRPr>
            </a:p>
          </p:txBody>
        </p:sp>
        <p:sp>
          <p:nvSpPr>
            <p:cNvPr id="282" name="Shape 282"/>
            <p:cNvSpPr/>
            <p:nvPr/>
          </p:nvSpPr>
          <p:spPr>
            <a:xfrm>
              <a:off x="3729300" y="2503575"/>
              <a:ext cx="1685400" cy="555300"/>
            </a:xfrm>
            <a:prstGeom prst="rect">
              <a:avLst/>
            </a:prstGeom>
            <a:solidFill>
              <a:srgbClr val="93C47D"/>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283" name="Shape 283"/>
            <p:cNvSpPr/>
            <p:nvPr/>
          </p:nvSpPr>
          <p:spPr>
            <a:xfrm>
              <a:off x="3729300" y="3058875"/>
              <a:ext cx="1685400" cy="555300"/>
            </a:xfrm>
            <a:prstGeom prst="rect">
              <a:avLst/>
            </a:prstGeom>
            <a:solidFill>
              <a:srgbClr val="C9DAF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999999"/>
                  </a:solidFill>
                </a:rPr>
                <a:t>bss</a:t>
              </a:r>
              <a:endParaRPr>
                <a:solidFill>
                  <a:srgbClr val="999999"/>
                </a:solidFill>
              </a:endParaRPr>
            </a:p>
          </p:txBody>
        </p:sp>
        <p:sp>
          <p:nvSpPr>
            <p:cNvPr id="284" name="Shape 284"/>
            <p:cNvSpPr/>
            <p:nvPr/>
          </p:nvSpPr>
          <p:spPr>
            <a:xfrm>
              <a:off x="3729300" y="5445475"/>
              <a:ext cx="1685400" cy="10812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B7B7B7"/>
                  </a:solidFill>
                </a:rPr>
                <a:t>Stack</a:t>
              </a:r>
              <a:endParaRPr>
                <a:solidFill>
                  <a:srgbClr val="B7B7B7"/>
                </a:solidFill>
              </a:endParaRPr>
            </a:p>
          </p:txBody>
        </p:sp>
        <p:sp>
          <p:nvSpPr>
            <p:cNvPr id="285" name="Shape 285"/>
            <p:cNvSpPr/>
            <p:nvPr/>
          </p:nvSpPr>
          <p:spPr>
            <a:xfrm>
              <a:off x="3729300" y="4169475"/>
              <a:ext cx="1685400" cy="12759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Free memory</a:t>
              </a:r>
              <a:endParaRPr b="1">
                <a:solidFill>
                  <a:srgbClr val="B7B7B7"/>
                </a:solidFill>
              </a:endParaRPr>
            </a:p>
          </p:txBody>
        </p:sp>
        <p:sp>
          <p:nvSpPr>
            <p:cNvPr id="286" name="Shape 286"/>
            <p:cNvSpPr/>
            <p:nvPr/>
          </p:nvSpPr>
          <p:spPr>
            <a:xfrm>
              <a:off x="3729300" y="3614175"/>
              <a:ext cx="1685400" cy="555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B7B7B7"/>
                  </a:solidFill>
                </a:rPr>
                <a:t>Heap</a:t>
              </a:r>
              <a:endParaRPr>
                <a:solidFill>
                  <a:srgbClr val="B7B7B7"/>
                </a:solidFill>
              </a:endParaRPr>
            </a:p>
          </p:txBody>
        </p:sp>
        <p:sp>
          <p:nvSpPr>
            <p:cNvPr id="287" name="Shape 287"/>
            <p:cNvSpPr/>
            <p:nvPr/>
          </p:nvSpPr>
          <p:spPr>
            <a:xfrm>
              <a:off x="3729300" y="1441725"/>
              <a:ext cx="1685400" cy="506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B7B7B7"/>
                  </a:solidFill>
                </a:rPr>
                <a:t>OS</a:t>
              </a:r>
              <a:endParaRPr>
                <a:solidFill>
                  <a:srgbClr val="B7B7B7"/>
                </a:solidFill>
              </a:endParaRPr>
            </a:p>
          </p:txBody>
        </p:sp>
        <p:cxnSp>
          <p:nvCxnSpPr>
            <p:cNvPr id="288" name="Shape 288"/>
            <p:cNvCxnSpPr/>
            <p:nvPr/>
          </p:nvCxnSpPr>
          <p:spPr>
            <a:xfrm rot="10800000">
              <a:off x="3906325" y="5630500"/>
              <a:ext cx="0" cy="759900"/>
            </a:xfrm>
            <a:prstGeom prst="straightConnector1">
              <a:avLst/>
            </a:prstGeom>
            <a:noFill/>
            <a:ln cap="flat" cmpd="sng" w="9525">
              <a:solidFill>
                <a:schemeClr val="dk2"/>
              </a:solidFill>
              <a:prstDash val="solid"/>
              <a:round/>
              <a:headEnd len="med" w="med" type="none"/>
              <a:tailEnd len="med" w="med" type="triangle"/>
            </a:ln>
          </p:spPr>
        </p:cxnSp>
        <p:cxnSp>
          <p:nvCxnSpPr>
            <p:cNvPr id="289" name="Shape 289"/>
            <p:cNvCxnSpPr/>
            <p:nvPr/>
          </p:nvCxnSpPr>
          <p:spPr>
            <a:xfrm>
              <a:off x="3847875" y="3711500"/>
              <a:ext cx="0" cy="379800"/>
            </a:xfrm>
            <a:prstGeom prst="straightConnector1">
              <a:avLst/>
            </a:prstGeom>
            <a:noFill/>
            <a:ln cap="flat" cmpd="sng" w="9525">
              <a:solidFill>
                <a:schemeClr val="dk2"/>
              </a:solidFill>
              <a:prstDash val="solid"/>
              <a:round/>
              <a:headEnd len="med" w="med" type="none"/>
              <a:tailEnd len="med" w="med" type="triangle"/>
            </a:ln>
          </p:spPr>
        </p:cxnSp>
      </p:grpSp>
      <p:cxnSp>
        <p:nvCxnSpPr>
          <p:cNvPr id="290" name="Shape 290"/>
          <p:cNvCxnSpPr/>
          <p:nvPr/>
        </p:nvCxnSpPr>
        <p:spPr>
          <a:xfrm rot="10800000">
            <a:off x="5333450" y="2761725"/>
            <a:ext cx="1157400" cy="0"/>
          </a:xfrm>
          <a:prstGeom prst="straightConnector1">
            <a:avLst/>
          </a:prstGeom>
          <a:noFill/>
          <a:ln cap="flat" cmpd="sng" w="76200">
            <a:solidFill>
              <a:schemeClr val="dk2"/>
            </a:solidFill>
            <a:prstDash val="solid"/>
            <a:round/>
            <a:headEnd len="med" w="med" type="none"/>
            <a:tailEnd len="med" w="med" type="triangle"/>
          </a:ln>
        </p:spPr>
      </p:cxnSp>
      <p:sp>
        <p:nvSpPr>
          <p:cNvPr id="291" name="Shape 291"/>
          <p:cNvSpPr txBox="1"/>
          <p:nvPr>
            <p:ph idx="1" type="body"/>
          </p:nvPr>
        </p:nvSpPr>
        <p:spPr>
          <a:xfrm>
            <a:off x="786150" y="1682275"/>
            <a:ext cx="45228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Read/write</a:t>
            </a:r>
            <a:endParaRPr/>
          </a:p>
          <a:p>
            <a:pPr indent="-419100" lvl="0" marL="457200" marR="0" rtl="0" algn="l">
              <a:lnSpc>
                <a:spcPct val="100000"/>
              </a:lnSpc>
              <a:spcBef>
                <a:spcPts val="0"/>
              </a:spcBef>
              <a:spcAft>
                <a:spcPts val="0"/>
              </a:spcAft>
              <a:buSzPts val="3000"/>
              <a:buChar char="◎"/>
            </a:pPr>
            <a:r>
              <a:rPr lang="en"/>
              <a:t>Programmer Initialized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BSS Section</a:t>
            </a:r>
            <a:endParaRPr sz="3600"/>
          </a:p>
        </p:txBody>
      </p:sp>
      <p:grpSp>
        <p:nvGrpSpPr>
          <p:cNvPr id="297" name="Shape 297"/>
          <p:cNvGrpSpPr/>
          <p:nvPr/>
        </p:nvGrpSpPr>
        <p:grpSpPr>
          <a:xfrm>
            <a:off x="6515350" y="1432000"/>
            <a:ext cx="1685400" cy="5085000"/>
            <a:chOff x="3729300" y="1441725"/>
            <a:chExt cx="1685400" cy="5085000"/>
          </a:xfrm>
        </p:grpSpPr>
        <p:sp>
          <p:nvSpPr>
            <p:cNvPr id="298" name="Shape 298"/>
            <p:cNvSpPr/>
            <p:nvPr/>
          </p:nvSpPr>
          <p:spPr>
            <a:xfrm>
              <a:off x="3729300" y="1441725"/>
              <a:ext cx="1685400" cy="50850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9" name="Shape 299"/>
            <p:cNvSpPr/>
            <p:nvPr/>
          </p:nvSpPr>
          <p:spPr>
            <a:xfrm>
              <a:off x="3729300" y="1948275"/>
              <a:ext cx="1685400" cy="555300"/>
            </a:xfrm>
            <a:prstGeom prst="rect">
              <a:avLst/>
            </a:prstGeom>
            <a:solidFill>
              <a:srgbClr val="F4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999999"/>
                  </a:solidFill>
                </a:rPr>
                <a:t>text</a:t>
              </a:r>
              <a:endParaRPr>
                <a:solidFill>
                  <a:srgbClr val="999999"/>
                </a:solidFill>
              </a:endParaRPr>
            </a:p>
          </p:txBody>
        </p:sp>
        <p:sp>
          <p:nvSpPr>
            <p:cNvPr id="300" name="Shape 300"/>
            <p:cNvSpPr/>
            <p:nvPr/>
          </p:nvSpPr>
          <p:spPr>
            <a:xfrm>
              <a:off x="3729300" y="2503575"/>
              <a:ext cx="1685400" cy="555300"/>
            </a:xfrm>
            <a:prstGeom prst="rect">
              <a:avLst/>
            </a:prstGeom>
            <a:solidFill>
              <a:srgbClr val="D9EAD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999999"/>
                  </a:solidFill>
                </a:rPr>
                <a:t>data</a:t>
              </a:r>
              <a:endParaRPr>
                <a:solidFill>
                  <a:srgbClr val="999999"/>
                </a:solidFill>
              </a:endParaRPr>
            </a:p>
          </p:txBody>
        </p:sp>
        <p:sp>
          <p:nvSpPr>
            <p:cNvPr id="301" name="Shape 301"/>
            <p:cNvSpPr/>
            <p:nvPr/>
          </p:nvSpPr>
          <p:spPr>
            <a:xfrm>
              <a:off x="3729300" y="3058875"/>
              <a:ext cx="1685400" cy="555300"/>
            </a:xfrm>
            <a:prstGeom prst="rect">
              <a:avLst/>
            </a:prstGeom>
            <a:solidFill>
              <a:srgbClr val="6D9EE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bss</a:t>
              </a:r>
              <a:endParaRPr/>
            </a:p>
          </p:txBody>
        </p:sp>
        <p:sp>
          <p:nvSpPr>
            <p:cNvPr id="302" name="Shape 302"/>
            <p:cNvSpPr/>
            <p:nvPr/>
          </p:nvSpPr>
          <p:spPr>
            <a:xfrm>
              <a:off x="3729300" y="5445475"/>
              <a:ext cx="1685400" cy="10812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B7B7B7"/>
                  </a:solidFill>
                </a:rPr>
                <a:t>Stack</a:t>
              </a:r>
              <a:endParaRPr>
                <a:solidFill>
                  <a:srgbClr val="B7B7B7"/>
                </a:solidFill>
              </a:endParaRPr>
            </a:p>
          </p:txBody>
        </p:sp>
        <p:sp>
          <p:nvSpPr>
            <p:cNvPr id="303" name="Shape 303"/>
            <p:cNvSpPr/>
            <p:nvPr/>
          </p:nvSpPr>
          <p:spPr>
            <a:xfrm>
              <a:off x="3729300" y="4169475"/>
              <a:ext cx="1685400" cy="12759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Free memory</a:t>
              </a:r>
              <a:endParaRPr b="1">
                <a:solidFill>
                  <a:srgbClr val="B7B7B7"/>
                </a:solidFill>
              </a:endParaRPr>
            </a:p>
          </p:txBody>
        </p:sp>
        <p:sp>
          <p:nvSpPr>
            <p:cNvPr id="304" name="Shape 304"/>
            <p:cNvSpPr/>
            <p:nvPr/>
          </p:nvSpPr>
          <p:spPr>
            <a:xfrm>
              <a:off x="3729300" y="3614175"/>
              <a:ext cx="1685400" cy="555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B7B7B7"/>
                  </a:solidFill>
                </a:rPr>
                <a:t>Heap</a:t>
              </a:r>
              <a:endParaRPr>
                <a:solidFill>
                  <a:srgbClr val="B7B7B7"/>
                </a:solidFill>
              </a:endParaRPr>
            </a:p>
          </p:txBody>
        </p:sp>
        <p:sp>
          <p:nvSpPr>
            <p:cNvPr id="305" name="Shape 305"/>
            <p:cNvSpPr/>
            <p:nvPr/>
          </p:nvSpPr>
          <p:spPr>
            <a:xfrm>
              <a:off x="3729300" y="1441725"/>
              <a:ext cx="1685400" cy="506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B7B7B7"/>
                  </a:solidFill>
                </a:rPr>
                <a:t>OS</a:t>
              </a:r>
              <a:endParaRPr>
                <a:solidFill>
                  <a:srgbClr val="B7B7B7"/>
                </a:solidFill>
              </a:endParaRPr>
            </a:p>
          </p:txBody>
        </p:sp>
        <p:cxnSp>
          <p:nvCxnSpPr>
            <p:cNvPr id="306" name="Shape 306"/>
            <p:cNvCxnSpPr/>
            <p:nvPr/>
          </p:nvCxnSpPr>
          <p:spPr>
            <a:xfrm rot="10800000">
              <a:off x="3906325" y="5630500"/>
              <a:ext cx="0" cy="759900"/>
            </a:xfrm>
            <a:prstGeom prst="straightConnector1">
              <a:avLst/>
            </a:prstGeom>
            <a:noFill/>
            <a:ln cap="flat" cmpd="sng" w="9525">
              <a:solidFill>
                <a:schemeClr val="dk2"/>
              </a:solidFill>
              <a:prstDash val="solid"/>
              <a:round/>
              <a:headEnd len="med" w="med" type="none"/>
              <a:tailEnd len="med" w="med" type="triangle"/>
            </a:ln>
          </p:spPr>
        </p:cxnSp>
        <p:cxnSp>
          <p:nvCxnSpPr>
            <p:cNvPr id="307" name="Shape 307"/>
            <p:cNvCxnSpPr/>
            <p:nvPr/>
          </p:nvCxnSpPr>
          <p:spPr>
            <a:xfrm>
              <a:off x="3847875" y="3711500"/>
              <a:ext cx="0" cy="379800"/>
            </a:xfrm>
            <a:prstGeom prst="straightConnector1">
              <a:avLst/>
            </a:prstGeom>
            <a:noFill/>
            <a:ln cap="flat" cmpd="sng" w="9525">
              <a:solidFill>
                <a:schemeClr val="dk2"/>
              </a:solidFill>
              <a:prstDash val="solid"/>
              <a:round/>
              <a:headEnd len="med" w="med" type="none"/>
              <a:tailEnd len="med" w="med" type="triangle"/>
            </a:ln>
          </p:spPr>
        </p:cxnSp>
      </p:grpSp>
      <p:cxnSp>
        <p:nvCxnSpPr>
          <p:cNvPr id="308" name="Shape 308"/>
          <p:cNvCxnSpPr/>
          <p:nvPr/>
        </p:nvCxnSpPr>
        <p:spPr>
          <a:xfrm rot="10800000">
            <a:off x="5333450" y="3326725"/>
            <a:ext cx="1157400" cy="0"/>
          </a:xfrm>
          <a:prstGeom prst="straightConnector1">
            <a:avLst/>
          </a:prstGeom>
          <a:noFill/>
          <a:ln cap="flat" cmpd="sng" w="76200">
            <a:solidFill>
              <a:schemeClr val="dk2"/>
            </a:solidFill>
            <a:prstDash val="solid"/>
            <a:round/>
            <a:headEnd len="med" w="med" type="none"/>
            <a:tailEnd len="med" w="med" type="triangle"/>
          </a:ln>
        </p:spPr>
      </p:cxnSp>
      <p:sp>
        <p:nvSpPr>
          <p:cNvPr id="309" name="Shape 309"/>
          <p:cNvSpPr txBox="1"/>
          <p:nvPr>
            <p:ph idx="1" type="body"/>
          </p:nvPr>
        </p:nvSpPr>
        <p:spPr>
          <a:xfrm>
            <a:off x="786150" y="1682275"/>
            <a:ext cx="45228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Block Starting Symbol</a:t>
            </a:r>
            <a:endParaRPr/>
          </a:p>
          <a:p>
            <a:pPr indent="-419100" lvl="0" marL="457200" marR="0" rtl="0" algn="l">
              <a:lnSpc>
                <a:spcPct val="100000"/>
              </a:lnSpc>
              <a:spcBef>
                <a:spcPts val="0"/>
              </a:spcBef>
              <a:spcAft>
                <a:spcPts val="0"/>
              </a:spcAft>
              <a:buSzPts val="3000"/>
              <a:buChar char="◎"/>
            </a:pPr>
            <a:r>
              <a:rPr lang="en"/>
              <a:t>Read/write</a:t>
            </a:r>
            <a:endParaRPr/>
          </a:p>
          <a:p>
            <a:pPr indent="-419100" lvl="0" marL="457200" marR="0" rtl="0" algn="l">
              <a:lnSpc>
                <a:spcPct val="100000"/>
              </a:lnSpc>
              <a:spcBef>
                <a:spcPts val="0"/>
              </a:spcBef>
              <a:spcAft>
                <a:spcPts val="0"/>
              </a:spcAft>
              <a:buSzPts val="3000"/>
              <a:buChar char="◎"/>
            </a:pPr>
            <a:r>
              <a:rPr lang="en"/>
              <a:t>Zero Initialized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Pseudo-ops</a:t>
            </a:r>
            <a:endParaRPr sz="3600"/>
          </a:p>
        </p:txBody>
      </p:sp>
      <p:graphicFrame>
        <p:nvGraphicFramePr>
          <p:cNvPr id="315" name="Shape 315"/>
          <p:cNvGraphicFramePr/>
          <p:nvPr/>
        </p:nvGraphicFramePr>
        <p:xfrm>
          <a:off x="952500" y="2286000"/>
          <a:ext cx="3000000" cy="3000000"/>
        </p:xfrm>
        <a:graphic>
          <a:graphicData uri="http://schemas.openxmlformats.org/drawingml/2006/table">
            <a:tbl>
              <a:tblPr>
                <a:noFill/>
                <a:tableStyleId>{82F0B4F9-DCDD-4DB2-BD43-8A2737AAEF98}</a:tableStyleId>
              </a:tblPr>
              <a:tblGrid>
                <a:gridCol w="1135125"/>
                <a:gridCol w="782150"/>
                <a:gridCol w="5321700"/>
              </a:tblGrid>
              <a:tr h="381000">
                <a:tc>
                  <a:txBody>
                    <a:bodyPr>
                      <a:noAutofit/>
                    </a:bodyPr>
                    <a:lstStyle/>
                    <a:p>
                      <a:pPr indent="0" lvl="0" marL="0">
                        <a:spcBef>
                          <a:spcPts val="0"/>
                        </a:spcBef>
                        <a:spcAft>
                          <a:spcPts val="0"/>
                        </a:spcAft>
                        <a:buNone/>
                      </a:pPr>
                      <a:r>
                        <a:rPr lang="en"/>
                        <a:t>Pseudo-op</a:t>
                      </a:r>
                      <a:endParaRPr/>
                    </a:p>
                  </a:txBody>
                  <a:tcPr marT="91425" marB="91425" marR="91425" marL="9142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Size (bytes)</a:t>
                      </a:r>
                      <a:endParaRPr/>
                    </a:p>
                  </a:txBody>
                  <a:tcPr marT="91425" marB="91425" marR="91425" marL="9142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noAutofit/>
                    </a:bodyPr>
                    <a:lstStyle/>
                    <a:p>
                      <a:pPr indent="0" lvl="0" marL="0" algn="ctr">
                        <a:spcBef>
                          <a:spcPts val="0"/>
                        </a:spcBef>
                        <a:spcAft>
                          <a:spcPts val="0"/>
                        </a:spcAft>
                        <a:buNone/>
                      </a:pPr>
                      <a:r>
                        <a:rPr lang="en"/>
                        <a:t>Uses</a:t>
                      </a:r>
                      <a:endParaRPr/>
                    </a:p>
                  </a:txBody>
                  <a:tcPr marT="91425" marB="91425" marR="91425" marL="9142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noAutofit/>
                    </a:bodyPr>
                    <a:lstStyle/>
                    <a:p>
                      <a:pPr indent="0" lvl="0" marL="0">
                        <a:spcBef>
                          <a:spcPts val="0"/>
                        </a:spcBef>
                        <a:spcAft>
                          <a:spcPts val="0"/>
                        </a:spcAft>
                        <a:buNone/>
                      </a:pPr>
                      <a:r>
                        <a:rPr lang="en"/>
                        <a:t>.string</a:t>
                      </a:r>
                      <a:endParaRPr/>
                    </a:p>
                  </a:txBody>
                  <a:tcPr marT="91425" marB="91425" marR="91425" marL="91425">
                    <a:lnT cap="flat" cmpd="sng" w="19050">
                      <a:solidFill>
                        <a:srgbClr val="000000"/>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
                        <a:t>-</a:t>
                      </a:r>
                      <a:endParaRPr/>
                    </a:p>
                  </a:txBody>
                  <a:tcPr marT="91425" marB="91425" marR="91425" marL="91425">
                    <a:lnT cap="flat" cmpd="sng" w="19050">
                      <a:solidFill>
                        <a:srgbClr val="000000"/>
                      </a:solidFill>
                      <a:prstDash val="solid"/>
                      <a:round/>
                      <a:headEnd len="sm" w="sm" type="none"/>
                      <a:tailEnd len="sm" w="sm" type="none"/>
                    </a:lnT>
                  </a:tcPr>
                </a:tc>
                <a:tc>
                  <a:txBody>
                    <a:bodyPr>
                      <a:noAutofit/>
                    </a:bodyPr>
                    <a:lstStyle/>
                    <a:p>
                      <a:pPr indent="0" lvl="0" marL="0">
                        <a:spcBef>
                          <a:spcPts val="0"/>
                        </a:spcBef>
                        <a:spcAft>
                          <a:spcPts val="0"/>
                        </a:spcAft>
                        <a:buNone/>
                      </a:pPr>
                      <a:r>
                        <a:rPr lang="en"/>
                        <a:t>Defines a string with a null termination character</a:t>
                      </a:r>
                      <a:endParaRPr/>
                    </a:p>
                  </a:txBody>
                  <a:tcPr marT="91425" marB="91425" marR="91425" marL="91425">
                    <a:lnT cap="flat" cmpd="sng" w="19050">
                      <a:solidFill>
                        <a:srgbClr val="000000"/>
                      </a:solidFill>
                      <a:prstDash val="solid"/>
                      <a:round/>
                      <a:headEnd len="sm" w="sm" type="none"/>
                      <a:tailEnd len="sm" w="sm" type="none"/>
                    </a:lnT>
                  </a:tcPr>
                </a:tc>
              </a:tr>
              <a:tr h="381000">
                <a:tc>
                  <a:txBody>
                    <a:bodyPr>
                      <a:noAutofit/>
                    </a:bodyPr>
                    <a:lstStyle/>
                    <a:p>
                      <a:pPr indent="0" lvl="0" marL="0" rtl="0">
                        <a:spcBef>
                          <a:spcPts val="0"/>
                        </a:spcBef>
                        <a:spcAft>
                          <a:spcPts val="0"/>
                        </a:spcAft>
                        <a:buNone/>
                      </a:pPr>
                      <a:r>
                        <a:rPr lang="en"/>
                        <a:t>.skip</a:t>
                      </a:r>
                      <a:endParaRPr/>
                    </a:p>
                  </a:txBody>
                  <a:tcPr marT="91425" marB="91425" marR="91425" marL="91425"/>
                </a:tc>
                <a:tc>
                  <a:txBody>
                    <a:bodyPr>
                      <a:noAutofit/>
                    </a:bodyPr>
                    <a:lstStyle/>
                    <a:p>
                      <a:pPr indent="0" lvl="0" marL="0" rtl="0" algn="ctr">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Defines a block of memory, useful for arrays</a:t>
                      </a:r>
                      <a:endParaRPr/>
                    </a:p>
                  </a:txBody>
                  <a:tcPr marT="91425" marB="91425" marR="91425" marL="91425"/>
                </a:tc>
              </a:tr>
              <a:tr h="381000">
                <a:tc>
                  <a:txBody>
                    <a:bodyPr>
                      <a:noAutofit/>
                    </a:bodyPr>
                    <a:lstStyle/>
                    <a:p>
                      <a:pPr indent="0" lvl="0" marL="0">
                        <a:spcBef>
                          <a:spcPts val="0"/>
                        </a:spcBef>
                        <a:spcAft>
                          <a:spcPts val="0"/>
                        </a:spcAft>
                        <a:buNone/>
                      </a:pPr>
                      <a:r>
                        <a:rPr lang="en"/>
                        <a:t>.byte</a:t>
                      </a:r>
                      <a:endParaRPr/>
                    </a:p>
                  </a:txBody>
                  <a:tcPr marT="91425" marB="91425" marR="91425" marL="91425"/>
                </a:tc>
                <a:tc>
                  <a:txBody>
                    <a:bodyPr>
                      <a:noAutofit/>
                    </a:bodyPr>
                    <a:lstStyle/>
                    <a:p>
                      <a:pPr indent="0" lvl="0" marL="0" algn="ctr">
                        <a:spcBef>
                          <a:spcPts val="0"/>
                        </a:spcBef>
                        <a:spcAft>
                          <a:spcPts val="0"/>
                        </a:spcAft>
                        <a:buNone/>
                      </a:pPr>
                      <a:r>
                        <a:rPr lang="en"/>
                        <a:t>1</a:t>
                      </a:r>
                      <a:endParaRPr/>
                    </a:p>
                  </a:txBody>
                  <a:tcPr marT="91425" marB="91425" marR="91425" marL="91425"/>
                </a:tc>
                <a:tc>
                  <a:txBody>
                    <a:bodyPr>
                      <a:noAutofit/>
                    </a:bodyPr>
                    <a:lstStyle/>
                    <a:p>
                      <a:pPr indent="0" lvl="0" marL="0">
                        <a:spcBef>
                          <a:spcPts val="0"/>
                        </a:spcBef>
                        <a:spcAft>
                          <a:spcPts val="0"/>
                        </a:spcAft>
                        <a:buNone/>
                      </a:pPr>
                      <a:r>
                        <a:rPr lang="en"/>
                        <a:t>Defines a byte, can also use as a char</a:t>
                      </a:r>
                      <a:endParaRPr/>
                    </a:p>
                  </a:txBody>
                  <a:tcPr marT="91425" marB="91425" marR="91425" marL="91425"/>
                </a:tc>
              </a:tr>
              <a:tr h="381000">
                <a:tc>
                  <a:txBody>
                    <a:bodyPr>
                      <a:noAutofit/>
                    </a:bodyPr>
                    <a:lstStyle/>
                    <a:p>
                      <a:pPr indent="0" lvl="0" marL="0">
                        <a:spcBef>
                          <a:spcPts val="0"/>
                        </a:spcBef>
                        <a:spcAft>
                          <a:spcPts val="0"/>
                        </a:spcAft>
                        <a:buNone/>
                      </a:pPr>
                      <a:r>
                        <a:rPr lang="en"/>
                        <a:t>.hword</a:t>
                      </a:r>
                      <a:endParaRPr/>
                    </a:p>
                  </a:txBody>
                  <a:tcPr marT="91425" marB="91425" marR="91425" marL="91425"/>
                </a:tc>
                <a:tc>
                  <a:txBody>
                    <a:bodyPr>
                      <a:noAutofit/>
                    </a:bodyPr>
                    <a:lstStyle/>
                    <a:p>
                      <a:pPr indent="0" lvl="0" marL="0" algn="ctr">
                        <a:spcBef>
                          <a:spcPts val="0"/>
                        </a:spcBef>
                        <a:spcAft>
                          <a:spcPts val="0"/>
                        </a:spcAft>
                        <a:buNone/>
                      </a:pPr>
                      <a:r>
                        <a:rPr lang="en"/>
                        <a:t>2</a:t>
                      </a:r>
                      <a:endParaRPr/>
                    </a:p>
                  </a:txBody>
                  <a:tcPr marT="91425" marB="91425" marR="91425" marL="91425"/>
                </a:tc>
                <a:tc>
                  <a:txBody>
                    <a:bodyPr>
                      <a:noAutofit/>
                    </a:bodyPr>
                    <a:lstStyle/>
                    <a:p>
                      <a:pPr indent="0" lvl="0" marL="0">
                        <a:spcBef>
                          <a:spcPts val="0"/>
                        </a:spcBef>
                        <a:spcAft>
                          <a:spcPts val="0"/>
                        </a:spcAft>
                        <a:buNone/>
                      </a:pPr>
                      <a:r>
                        <a:rPr lang="en"/>
                        <a:t>short int</a:t>
                      </a:r>
                      <a:endParaRPr/>
                    </a:p>
                  </a:txBody>
                  <a:tcPr marT="91425" marB="91425" marR="91425" marL="91425"/>
                </a:tc>
              </a:tr>
              <a:tr h="381000">
                <a:tc>
                  <a:txBody>
                    <a:bodyPr>
                      <a:noAutofit/>
                    </a:bodyPr>
                    <a:lstStyle/>
                    <a:p>
                      <a:pPr indent="0" lvl="0" marL="0">
                        <a:spcBef>
                          <a:spcPts val="0"/>
                        </a:spcBef>
                        <a:spcAft>
                          <a:spcPts val="0"/>
                        </a:spcAft>
                        <a:buNone/>
                      </a:pPr>
                      <a:r>
                        <a:rPr lang="en"/>
                        <a:t>.word</a:t>
                      </a:r>
                      <a:endParaRPr/>
                    </a:p>
                  </a:txBody>
                  <a:tcPr marT="91425" marB="91425" marR="91425" marL="91425"/>
                </a:tc>
                <a:tc>
                  <a:txBody>
                    <a:bodyPr>
                      <a:noAutofit/>
                    </a:bodyPr>
                    <a:lstStyle/>
                    <a:p>
                      <a:pPr indent="0" lvl="0" marL="0" rtl="0" algn="ctr">
                        <a:spcBef>
                          <a:spcPts val="0"/>
                        </a:spcBef>
                        <a:spcAft>
                          <a:spcPts val="0"/>
                        </a:spcAft>
                        <a:buNone/>
                      </a:pPr>
                      <a:r>
                        <a:rPr lang="en"/>
                        <a:t>4</a:t>
                      </a:r>
                      <a:endParaRPr/>
                    </a:p>
                  </a:txBody>
                  <a:tcPr marT="91425" marB="91425" marR="91425" marL="91425"/>
                </a:tc>
                <a:tc>
                  <a:txBody>
                    <a:bodyPr>
                      <a:noAutofit/>
                    </a:bodyPr>
                    <a:lstStyle/>
                    <a:p>
                      <a:pPr indent="0" lvl="0" marL="0">
                        <a:spcBef>
                          <a:spcPts val="0"/>
                        </a:spcBef>
                        <a:spcAft>
                          <a:spcPts val="0"/>
                        </a:spcAft>
                        <a:buNone/>
                      </a:pPr>
                      <a:r>
                        <a:rPr lang="en"/>
                        <a:t>int</a:t>
                      </a:r>
                      <a:endParaRPr/>
                    </a:p>
                  </a:txBody>
                  <a:tcPr marT="91425" marB="91425" marR="91425" marL="91425"/>
                </a:tc>
              </a:tr>
              <a:tr h="381000">
                <a:tc>
                  <a:txBody>
                    <a:bodyPr>
                      <a:noAutofit/>
                    </a:bodyPr>
                    <a:lstStyle/>
                    <a:p>
                      <a:pPr indent="0" lvl="0" marL="0">
                        <a:spcBef>
                          <a:spcPts val="0"/>
                        </a:spcBef>
                        <a:spcAft>
                          <a:spcPts val="0"/>
                        </a:spcAft>
                        <a:buNone/>
                      </a:pPr>
                      <a:r>
                        <a:rPr lang="en"/>
                        <a:t>.dword</a:t>
                      </a:r>
                      <a:endParaRPr/>
                    </a:p>
                  </a:txBody>
                  <a:tcPr marT="91425" marB="91425" marR="91425" marL="91425"/>
                </a:tc>
                <a:tc>
                  <a:txBody>
                    <a:bodyPr>
                      <a:noAutofit/>
                    </a:bodyPr>
                    <a:lstStyle/>
                    <a:p>
                      <a:pPr indent="0" lvl="0" marL="0" rtl="0" algn="ctr">
                        <a:spcBef>
                          <a:spcPts val="0"/>
                        </a:spcBef>
                        <a:spcAft>
                          <a:spcPts val="0"/>
                        </a:spcAft>
                        <a:buNone/>
                      </a:pPr>
                      <a:r>
                        <a:rPr lang="en"/>
                        <a:t>8</a:t>
                      </a:r>
                      <a:endParaRPr/>
                    </a:p>
                  </a:txBody>
                  <a:tcPr marT="91425" marB="91425" marR="91425" marL="91425"/>
                </a:tc>
                <a:tc>
                  <a:txBody>
                    <a:bodyPr>
                      <a:noAutofit/>
                    </a:bodyPr>
                    <a:lstStyle/>
                    <a:p>
                      <a:pPr indent="0" lvl="0" marL="0">
                        <a:spcBef>
                          <a:spcPts val="0"/>
                        </a:spcBef>
                        <a:spcAft>
                          <a:spcPts val="0"/>
                        </a:spcAft>
                        <a:buNone/>
                      </a:pPr>
                      <a:r>
                        <a:rPr lang="en"/>
                        <a:t>long int</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External Variables</a:t>
            </a:r>
            <a:endParaRPr sz="3600"/>
          </a:p>
        </p:txBody>
      </p:sp>
      <p:sp>
        <p:nvSpPr>
          <p:cNvPr id="321" name="Shape 321"/>
          <p:cNvSpPr txBox="1"/>
          <p:nvPr>
            <p:ph idx="1" type="body"/>
          </p:nvPr>
        </p:nvSpPr>
        <p:spPr>
          <a:xfrm>
            <a:off x="786150" y="1682267"/>
            <a:ext cx="7571700" cy="4764900"/>
          </a:xfrm>
          <a:prstGeom prst="rect">
            <a:avLst/>
          </a:prstGeom>
          <a:ln>
            <a:noFill/>
          </a:ln>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CFD8DC"/>
              </a:buClr>
              <a:buSzPts val="3000"/>
              <a:buFont typeface="Source Sans Pro"/>
              <a:buChar char="◎"/>
            </a:pPr>
            <a:r>
              <a:rPr lang="en"/>
              <a:t>Example</a:t>
            </a:r>
            <a:endParaRPr/>
          </a:p>
          <a:p>
            <a:pPr indent="-419100" lvl="0" marL="457200" marR="0" rtl="0" algn="l">
              <a:lnSpc>
                <a:spcPct val="100000"/>
              </a:lnSpc>
              <a:spcBef>
                <a:spcPts val="0"/>
              </a:spcBef>
              <a:spcAft>
                <a:spcPts val="0"/>
              </a:spcAft>
              <a:buSzPts val="3000"/>
              <a:buChar char="◎"/>
            </a:pPr>
            <a:r>
              <a:rPr lang="en"/>
              <a:t>See fill.c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Covered</a:t>
            </a:r>
            <a:endParaRPr sz="3600"/>
          </a:p>
        </p:txBody>
      </p:sp>
      <p:sp>
        <p:nvSpPr>
          <p:cNvPr id="120" name="Shape 120"/>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CFD8DC"/>
              </a:buClr>
              <a:buSzPts val="3000"/>
              <a:buFont typeface="Source Sans Pro"/>
              <a:buChar char="◎"/>
            </a:pPr>
            <a:r>
              <a:rPr lang="en"/>
              <a:t>Linking external code</a:t>
            </a:r>
            <a:endParaRPr/>
          </a:p>
          <a:p>
            <a:pPr indent="-381000" lvl="1" marL="914400" marR="0" rtl="0" algn="l">
              <a:lnSpc>
                <a:spcPct val="100000"/>
              </a:lnSpc>
              <a:spcBef>
                <a:spcPts val="0"/>
              </a:spcBef>
              <a:spcAft>
                <a:spcPts val="0"/>
              </a:spcAft>
              <a:buSzPts val="2400"/>
              <a:buChar char="○"/>
            </a:pPr>
            <a:r>
              <a:rPr lang="en"/>
              <a:t>Makefiles</a:t>
            </a:r>
            <a:endParaRPr/>
          </a:p>
          <a:p>
            <a:pPr indent="-381000" lvl="1" marL="914400" marR="0" rtl="0" algn="l">
              <a:lnSpc>
                <a:spcPct val="100000"/>
              </a:lnSpc>
              <a:spcBef>
                <a:spcPts val="0"/>
              </a:spcBef>
              <a:spcAft>
                <a:spcPts val="0"/>
              </a:spcAft>
              <a:buSzPts val="2400"/>
              <a:buChar char="○"/>
            </a:pPr>
            <a:r>
              <a:rPr lang="en"/>
              <a:t>Calling external code</a:t>
            </a:r>
            <a:endParaRPr/>
          </a:p>
          <a:p>
            <a:pPr indent="-419100" lvl="0" marL="457200" marR="0" rtl="0" algn="l">
              <a:lnSpc>
                <a:spcPct val="100000"/>
              </a:lnSpc>
              <a:spcBef>
                <a:spcPts val="0"/>
              </a:spcBef>
              <a:spcAft>
                <a:spcPts val="0"/>
              </a:spcAft>
              <a:buSzPts val="3000"/>
              <a:buChar char="◎"/>
            </a:pPr>
            <a:r>
              <a:rPr lang="en"/>
              <a:t>External Variables</a:t>
            </a:r>
            <a:endParaRPr/>
          </a:p>
          <a:p>
            <a:pPr indent="-419100" lvl="0" marL="457200" marR="0" rtl="0" algn="l">
              <a:lnSpc>
                <a:spcPct val="100000"/>
              </a:lnSpc>
              <a:spcBef>
                <a:spcPts val="0"/>
              </a:spcBef>
              <a:spcAft>
                <a:spcPts val="0"/>
              </a:spcAft>
              <a:buSzPts val="3000"/>
              <a:buChar char="◎"/>
            </a:pPr>
            <a:r>
              <a:rPr lang="en"/>
              <a:t>Command Line Arguments</a:t>
            </a:r>
            <a:endParaRPr/>
          </a:p>
          <a:p>
            <a:pPr indent="-419100" lvl="0" marL="457200" marR="0" rtl="0" algn="l">
              <a:lnSpc>
                <a:spcPct val="100000"/>
              </a:lnSpc>
              <a:spcBef>
                <a:spcPts val="0"/>
              </a:spcBef>
              <a:spcAft>
                <a:spcPts val="0"/>
              </a:spcAft>
              <a:buSzPts val="3000"/>
              <a:buChar char="◎"/>
            </a:pPr>
            <a:r>
              <a:rPr lang="en"/>
              <a:t>External of Pointer Arrays</a:t>
            </a:r>
            <a:endParaRPr/>
          </a:p>
          <a:p>
            <a:pPr indent="-381000" lvl="1" marL="914400" marR="0" rtl="0" algn="l">
              <a:lnSpc>
                <a:spcPct val="100000"/>
              </a:lnSpc>
              <a:spcBef>
                <a:spcPts val="0"/>
              </a:spcBef>
              <a:spcAft>
                <a:spcPts val="0"/>
              </a:spcAft>
              <a:buSzPts val="2400"/>
              <a:buChar char="○"/>
            </a:pPr>
            <a:r>
              <a:rPr lang="en"/>
              <a:t>Command Line arguments</a:t>
            </a:r>
            <a:endParaRPr/>
          </a:p>
        </p:txBody>
      </p:sp>
      <p:grpSp>
        <p:nvGrpSpPr>
          <p:cNvPr id="121" name="Shape 121"/>
          <p:cNvGrpSpPr/>
          <p:nvPr/>
        </p:nvGrpSpPr>
        <p:grpSpPr>
          <a:xfrm>
            <a:off x="6305886" y="4256700"/>
            <a:ext cx="1615287" cy="1440564"/>
            <a:chOff x="3927500" y="301425"/>
            <a:chExt cx="461550" cy="411625"/>
          </a:xfrm>
        </p:grpSpPr>
        <p:sp>
          <p:nvSpPr>
            <p:cNvPr id="122" name="Shape 122"/>
            <p:cNvSpPr/>
            <p:nvPr/>
          </p:nvSpPr>
          <p:spPr>
            <a:xfrm>
              <a:off x="4080925" y="302050"/>
              <a:ext cx="154075" cy="411000"/>
            </a:xfrm>
            <a:custGeom>
              <a:pathLst>
                <a:path extrusionOk="0" fill="none" h="16440" w="6163">
                  <a:moveTo>
                    <a:pt x="6162" y="3118"/>
                  </a:moveTo>
                  <a:lnTo>
                    <a:pt x="0" y="0"/>
                  </a:lnTo>
                  <a:lnTo>
                    <a:pt x="0" y="13322"/>
                  </a:lnTo>
                  <a:lnTo>
                    <a:pt x="6162" y="16440"/>
                  </a:lnTo>
                  <a:lnTo>
                    <a:pt x="6162" y="3118"/>
                  </a:lnTo>
                  <a:close/>
                </a:path>
              </a:pathLst>
            </a:custGeom>
            <a:noFill/>
            <a:ln cap="rnd" cmpd="sng" w="381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23" name="Shape 123"/>
            <p:cNvSpPr/>
            <p:nvPr/>
          </p:nvSpPr>
          <p:spPr>
            <a:xfrm>
              <a:off x="3927500" y="301425"/>
              <a:ext cx="153450" cy="406150"/>
            </a:xfrm>
            <a:custGeom>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381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24" name="Shape 124"/>
            <p:cNvSpPr/>
            <p:nvPr/>
          </p:nvSpPr>
          <p:spPr>
            <a:xfrm>
              <a:off x="4234975" y="306925"/>
              <a:ext cx="154075" cy="405525"/>
            </a:xfrm>
            <a:custGeom>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381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25" name="Shape 125"/>
            <p:cNvSpPr/>
            <p:nvPr/>
          </p:nvSpPr>
          <p:spPr>
            <a:xfrm>
              <a:off x="4295850" y="442075"/>
              <a:ext cx="46300" cy="26225"/>
            </a:xfrm>
            <a:custGeom>
              <a:pathLst>
                <a:path extrusionOk="0" fill="none" h="1049" w="1852">
                  <a:moveTo>
                    <a:pt x="1" y="1"/>
                  </a:moveTo>
                  <a:lnTo>
                    <a:pt x="1852" y="1048"/>
                  </a:lnTo>
                </a:path>
              </a:pathLst>
            </a:custGeom>
            <a:noFill/>
            <a:ln cap="rnd" cmpd="sng" w="381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26" name="Shape 126"/>
            <p:cNvSpPr/>
            <p:nvPr/>
          </p:nvSpPr>
          <p:spPr>
            <a:xfrm>
              <a:off x="4296475" y="415900"/>
              <a:ext cx="45075" cy="78575"/>
            </a:xfrm>
            <a:custGeom>
              <a:pathLst>
                <a:path extrusionOk="0" fill="none" h="3143" w="1803">
                  <a:moveTo>
                    <a:pt x="1802" y="1"/>
                  </a:moveTo>
                  <a:lnTo>
                    <a:pt x="0" y="3142"/>
                  </a:lnTo>
                </a:path>
              </a:pathLst>
            </a:custGeom>
            <a:noFill/>
            <a:ln cap="rnd" cmpd="sng" w="381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27" name="Shape 127"/>
            <p:cNvSpPr/>
            <p:nvPr/>
          </p:nvSpPr>
          <p:spPr>
            <a:xfrm>
              <a:off x="3968275" y="590050"/>
              <a:ext cx="25" cy="6100"/>
            </a:xfrm>
            <a:custGeom>
              <a:pathLst>
                <a:path extrusionOk="0" fill="none" h="244" w="1">
                  <a:moveTo>
                    <a:pt x="1" y="244"/>
                  </a:moveTo>
                  <a:lnTo>
                    <a:pt x="1" y="244"/>
                  </a:lnTo>
                  <a:lnTo>
                    <a:pt x="1" y="0"/>
                  </a:lnTo>
                </a:path>
              </a:pathLst>
            </a:custGeom>
            <a:noFill/>
            <a:ln cap="rnd" cmpd="sng" w="381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28" name="Shape 128"/>
            <p:cNvSpPr/>
            <p:nvPr/>
          </p:nvSpPr>
          <p:spPr>
            <a:xfrm>
              <a:off x="3970725" y="558375"/>
              <a:ext cx="1850" cy="12200"/>
            </a:xfrm>
            <a:custGeom>
              <a:pathLst>
                <a:path extrusionOk="0" fill="none" h="488" w="74">
                  <a:moveTo>
                    <a:pt x="0" y="488"/>
                  </a:moveTo>
                  <a:lnTo>
                    <a:pt x="73" y="1"/>
                  </a:lnTo>
                </a:path>
              </a:pathLst>
            </a:custGeom>
            <a:noFill/>
            <a:ln cap="rnd" cmpd="sng" w="381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29" name="Shape 129"/>
            <p:cNvSpPr/>
            <p:nvPr/>
          </p:nvSpPr>
          <p:spPr>
            <a:xfrm>
              <a:off x="3976200" y="527325"/>
              <a:ext cx="3675" cy="12200"/>
            </a:xfrm>
            <a:custGeom>
              <a:pathLst>
                <a:path extrusionOk="0" fill="none" h="488" w="147">
                  <a:moveTo>
                    <a:pt x="0" y="488"/>
                  </a:moveTo>
                  <a:lnTo>
                    <a:pt x="98" y="147"/>
                  </a:lnTo>
                  <a:lnTo>
                    <a:pt x="147" y="1"/>
                  </a:lnTo>
                </a:path>
              </a:pathLst>
            </a:custGeom>
            <a:noFill/>
            <a:ln cap="rnd" cmpd="sng" w="381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30" name="Shape 130"/>
            <p:cNvSpPr/>
            <p:nvPr/>
          </p:nvSpPr>
          <p:spPr>
            <a:xfrm>
              <a:off x="3985950" y="498100"/>
              <a:ext cx="4875" cy="10975"/>
            </a:xfrm>
            <a:custGeom>
              <a:pathLst>
                <a:path extrusionOk="0" fill="none" h="439" w="195">
                  <a:moveTo>
                    <a:pt x="0" y="439"/>
                  </a:moveTo>
                  <a:lnTo>
                    <a:pt x="195" y="25"/>
                  </a:lnTo>
                  <a:lnTo>
                    <a:pt x="195" y="1"/>
                  </a:lnTo>
                </a:path>
              </a:pathLst>
            </a:custGeom>
            <a:noFill/>
            <a:ln cap="rnd" cmpd="sng" w="381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31" name="Shape 131"/>
            <p:cNvSpPr/>
            <p:nvPr/>
          </p:nvSpPr>
          <p:spPr>
            <a:xfrm>
              <a:off x="4000550" y="471300"/>
              <a:ext cx="7325" cy="9775"/>
            </a:xfrm>
            <a:custGeom>
              <a:pathLst>
                <a:path extrusionOk="0" fill="none" h="391" w="293">
                  <a:moveTo>
                    <a:pt x="1" y="391"/>
                  </a:moveTo>
                  <a:lnTo>
                    <a:pt x="74" y="269"/>
                  </a:lnTo>
                  <a:lnTo>
                    <a:pt x="293" y="1"/>
                  </a:lnTo>
                </a:path>
              </a:pathLst>
            </a:custGeom>
            <a:noFill/>
            <a:ln cap="rnd" cmpd="sng" w="381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32" name="Shape 132"/>
            <p:cNvSpPr/>
            <p:nvPr/>
          </p:nvSpPr>
          <p:spPr>
            <a:xfrm>
              <a:off x="4021250" y="450600"/>
              <a:ext cx="10375" cy="6725"/>
            </a:xfrm>
            <a:custGeom>
              <a:pathLst>
                <a:path extrusionOk="0" fill="none" h="269" w="415">
                  <a:moveTo>
                    <a:pt x="1" y="269"/>
                  </a:moveTo>
                  <a:lnTo>
                    <a:pt x="25" y="244"/>
                  </a:lnTo>
                  <a:lnTo>
                    <a:pt x="220" y="123"/>
                  </a:lnTo>
                  <a:lnTo>
                    <a:pt x="415" y="1"/>
                  </a:lnTo>
                </a:path>
              </a:pathLst>
            </a:custGeom>
            <a:noFill/>
            <a:ln cap="rnd" cmpd="sng" w="381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33" name="Shape 133"/>
            <p:cNvSpPr/>
            <p:nvPr/>
          </p:nvSpPr>
          <p:spPr>
            <a:xfrm>
              <a:off x="4049250" y="440250"/>
              <a:ext cx="11600" cy="2475"/>
            </a:xfrm>
            <a:custGeom>
              <a:pathLst>
                <a:path extrusionOk="0" fill="none" h="99" w="464">
                  <a:moveTo>
                    <a:pt x="1" y="98"/>
                  </a:moveTo>
                  <a:lnTo>
                    <a:pt x="220" y="50"/>
                  </a:lnTo>
                  <a:lnTo>
                    <a:pt x="464" y="1"/>
                  </a:lnTo>
                  <a:lnTo>
                    <a:pt x="464" y="1"/>
                  </a:lnTo>
                </a:path>
              </a:pathLst>
            </a:custGeom>
            <a:noFill/>
            <a:ln cap="rnd" cmpd="sng" w="381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34" name="Shape 134"/>
            <p:cNvSpPr/>
            <p:nvPr/>
          </p:nvSpPr>
          <p:spPr>
            <a:xfrm>
              <a:off x="4080325" y="439650"/>
              <a:ext cx="12200" cy="1850"/>
            </a:xfrm>
            <a:custGeom>
              <a:pathLst>
                <a:path extrusionOk="0" fill="none" h="74" w="488">
                  <a:moveTo>
                    <a:pt x="0" y="0"/>
                  </a:moveTo>
                  <a:lnTo>
                    <a:pt x="146" y="0"/>
                  </a:lnTo>
                  <a:lnTo>
                    <a:pt x="463" y="74"/>
                  </a:lnTo>
                  <a:lnTo>
                    <a:pt x="487" y="74"/>
                  </a:lnTo>
                </a:path>
              </a:pathLst>
            </a:custGeom>
            <a:noFill/>
            <a:ln cap="rnd" cmpd="sng" w="381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35" name="Shape 135"/>
            <p:cNvSpPr/>
            <p:nvPr/>
          </p:nvSpPr>
          <p:spPr>
            <a:xfrm>
              <a:off x="4110150" y="450000"/>
              <a:ext cx="9150" cy="7950"/>
            </a:xfrm>
            <a:custGeom>
              <a:pathLst>
                <a:path extrusionOk="0" fill="none" h="318" w="366">
                  <a:moveTo>
                    <a:pt x="0" y="1"/>
                  </a:moveTo>
                  <a:lnTo>
                    <a:pt x="98" y="74"/>
                  </a:lnTo>
                  <a:lnTo>
                    <a:pt x="317" y="268"/>
                  </a:lnTo>
                  <a:lnTo>
                    <a:pt x="366" y="317"/>
                  </a:lnTo>
                </a:path>
              </a:pathLst>
            </a:custGeom>
            <a:noFill/>
            <a:ln cap="rnd" cmpd="sng" w="381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36" name="Shape 136"/>
            <p:cNvSpPr/>
            <p:nvPr/>
          </p:nvSpPr>
          <p:spPr>
            <a:xfrm>
              <a:off x="4130250" y="473750"/>
              <a:ext cx="4900" cy="10975"/>
            </a:xfrm>
            <a:custGeom>
              <a:pathLst>
                <a:path extrusionOk="0" fill="none" h="439" w="196">
                  <a:moveTo>
                    <a:pt x="0" y="0"/>
                  </a:moveTo>
                  <a:lnTo>
                    <a:pt x="25" y="73"/>
                  </a:lnTo>
                  <a:lnTo>
                    <a:pt x="171" y="366"/>
                  </a:lnTo>
                  <a:lnTo>
                    <a:pt x="195" y="439"/>
                  </a:lnTo>
                </a:path>
              </a:pathLst>
            </a:custGeom>
            <a:noFill/>
            <a:ln cap="rnd" cmpd="sng" w="381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37" name="Shape 137"/>
            <p:cNvSpPr/>
            <p:nvPr/>
          </p:nvSpPr>
          <p:spPr>
            <a:xfrm>
              <a:off x="4141800" y="502975"/>
              <a:ext cx="3700" cy="11600"/>
            </a:xfrm>
            <a:custGeom>
              <a:pathLst>
                <a:path extrusionOk="0" fill="none" h="464" w="148">
                  <a:moveTo>
                    <a:pt x="1" y="0"/>
                  </a:moveTo>
                  <a:lnTo>
                    <a:pt x="147" y="463"/>
                  </a:lnTo>
                </a:path>
              </a:pathLst>
            </a:custGeom>
            <a:noFill/>
            <a:ln cap="rnd" cmpd="sng" w="381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38" name="Shape 138"/>
            <p:cNvSpPr/>
            <p:nvPr/>
          </p:nvSpPr>
          <p:spPr>
            <a:xfrm>
              <a:off x="4150950" y="533425"/>
              <a:ext cx="3675" cy="11575"/>
            </a:xfrm>
            <a:custGeom>
              <a:pathLst>
                <a:path extrusionOk="0" fill="none" h="463" w="147">
                  <a:moveTo>
                    <a:pt x="0" y="0"/>
                  </a:moveTo>
                  <a:lnTo>
                    <a:pt x="146" y="463"/>
                  </a:lnTo>
                </a:path>
              </a:pathLst>
            </a:custGeom>
            <a:noFill/>
            <a:ln cap="rnd" cmpd="sng" w="381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39" name="Shape 139"/>
            <p:cNvSpPr/>
            <p:nvPr/>
          </p:nvSpPr>
          <p:spPr>
            <a:xfrm>
              <a:off x="4160675" y="563850"/>
              <a:ext cx="4900" cy="11000"/>
            </a:xfrm>
            <a:custGeom>
              <a:pathLst>
                <a:path extrusionOk="0" fill="none" h="440" w="196">
                  <a:moveTo>
                    <a:pt x="1" y="1"/>
                  </a:moveTo>
                  <a:lnTo>
                    <a:pt x="50" y="123"/>
                  </a:lnTo>
                  <a:lnTo>
                    <a:pt x="196" y="415"/>
                  </a:lnTo>
                  <a:lnTo>
                    <a:pt x="196" y="439"/>
                  </a:lnTo>
                </a:path>
              </a:pathLst>
            </a:custGeom>
            <a:noFill/>
            <a:ln cap="rnd" cmpd="sng" w="381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40" name="Shape 140"/>
            <p:cNvSpPr/>
            <p:nvPr/>
          </p:nvSpPr>
          <p:spPr>
            <a:xfrm>
              <a:off x="4175300" y="591875"/>
              <a:ext cx="7325" cy="9150"/>
            </a:xfrm>
            <a:custGeom>
              <a:pathLst>
                <a:path extrusionOk="0" fill="none" h="366" w="293">
                  <a:moveTo>
                    <a:pt x="0" y="0"/>
                  </a:moveTo>
                  <a:lnTo>
                    <a:pt x="98" y="146"/>
                  </a:lnTo>
                  <a:lnTo>
                    <a:pt x="293" y="366"/>
                  </a:lnTo>
                </a:path>
              </a:pathLst>
            </a:custGeom>
            <a:noFill/>
            <a:ln cap="rnd" cmpd="sng" w="381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41" name="Shape 141"/>
            <p:cNvSpPr/>
            <p:nvPr/>
          </p:nvSpPr>
          <p:spPr>
            <a:xfrm>
              <a:off x="4198425" y="613175"/>
              <a:ext cx="11000" cy="4900"/>
            </a:xfrm>
            <a:custGeom>
              <a:pathLst>
                <a:path extrusionOk="0" fill="none" h="196" w="440">
                  <a:moveTo>
                    <a:pt x="1" y="1"/>
                  </a:moveTo>
                  <a:lnTo>
                    <a:pt x="171" y="98"/>
                  </a:lnTo>
                  <a:lnTo>
                    <a:pt x="439" y="195"/>
                  </a:lnTo>
                </a:path>
              </a:pathLst>
            </a:custGeom>
            <a:noFill/>
            <a:ln cap="rnd" cmpd="sng" w="381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42" name="Shape 142"/>
            <p:cNvSpPr/>
            <p:nvPr/>
          </p:nvSpPr>
          <p:spPr>
            <a:xfrm>
              <a:off x="4228275" y="621100"/>
              <a:ext cx="12200" cy="625"/>
            </a:xfrm>
            <a:custGeom>
              <a:pathLst>
                <a:path extrusionOk="0" fill="none" h="25" w="488">
                  <a:moveTo>
                    <a:pt x="0" y="0"/>
                  </a:moveTo>
                  <a:lnTo>
                    <a:pt x="49" y="25"/>
                  </a:lnTo>
                  <a:lnTo>
                    <a:pt x="487" y="0"/>
                  </a:lnTo>
                  <a:lnTo>
                    <a:pt x="487" y="0"/>
                  </a:lnTo>
                </a:path>
              </a:pathLst>
            </a:custGeom>
            <a:noFill/>
            <a:ln cap="rnd" cmpd="sng" w="381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43" name="Shape 143"/>
            <p:cNvSpPr/>
            <p:nvPr/>
          </p:nvSpPr>
          <p:spPr>
            <a:xfrm>
              <a:off x="4259925" y="616225"/>
              <a:ext cx="11600" cy="3075"/>
            </a:xfrm>
            <a:custGeom>
              <a:pathLst>
                <a:path extrusionOk="0" fill="none" h="123" w="464">
                  <a:moveTo>
                    <a:pt x="1" y="122"/>
                  </a:moveTo>
                  <a:lnTo>
                    <a:pt x="196" y="73"/>
                  </a:lnTo>
                  <a:lnTo>
                    <a:pt x="464" y="0"/>
                  </a:lnTo>
                  <a:lnTo>
                    <a:pt x="464" y="0"/>
                  </a:lnTo>
                </a:path>
              </a:pathLst>
            </a:custGeom>
            <a:noFill/>
            <a:ln cap="rnd" cmpd="sng" w="381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44" name="Shape 144"/>
            <p:cNvSpPr/>
            <p:nvPr/>
          </p:nvSpPr>
          <p:spPr>
            <a:xfrm>
              <a:off x="4289775" y="602225"/>
              <a:ext cx="10375" cy="6725"/>
            </a:xfrm>
            <a:custGeom>
              <a:pathLst>
                <a:path extrusionOk="0" fill="none" h="269" w="415">
                  <a:moveTo>
                    <a:pt x="0" y="268"/>
                  </a:moveTo>
                  <a:lnTo>
                    <a:pt x="195" y="146"/>
                  </a:lnTo>
                  <a:lnTo>
                    <a:pt x="390" y="0"/>
                  </a:lnTo>
                  <a:lnTo>
                    <a:pt x="414" y="0"/>
                  </a:lnTo>
                </a:path>
              </a:pathLst>
            </a:custGeom>
            <a:noFill/>
            <a:ln cap="rnd" cmpd="sng" w="381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45" name="Shape 145"/>
            <p:cNvSpPr/>
            <p:nvPr/>
          </p:nvSpPr>
          <p:spPr>
            <a:xfrm>
              <a:off x="4313525" y="577875"/>
              <a:ext cx="6100" cy="10375"/>
            </a:xfrm>
            <a:custGeom>
              <a:pathLst>
                <a:path extrusionOk="0" fill="none" h="415" w="244">
                  <a:moveTo>
                    <a:pt x="0" y="414"/>
                  </a:moveTo>
                  <a:lnTo>
                    <a:pt x="24" y="365"/>
                  </a:lnTo>
                  <a:lnTo>
                    <a:pt x="146" y="195"/>
                  </a:lnTo>
                  <a:lnTo>
                    <a:pt x="244" y="0"/>
                  </a:lnTo>
                </a:path>
              </a:pathLst>
            </a:custGeom>
            <a:noFill/>
            <a:ln cap="rnd" cmpd="sng" w="381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46" name="Shape 146"/>
            <p:cNvSpPr/>
            <p:nvPr/>
          </p:nvSpPr>
          <p:spPr>
            <a:xfrm>
              <a:off x="4326300" y="547425"/>
              <a:ext cx="2450" cy="12200"/>
            </a:xfrm>
            <a:custGeom>
              <a:pathLst>
                <a:path extrusionOk="0" fill="none" h="488" w="98">
                  <a:moveTo>
                    <a:pt x="0" y="487"/>
                  </a:moveTo>
                  <a:lnTo>
                    <a:pt x="49" y="293"/>
                  </a:lnTo>
                  <a:lnTo>
                    <a:pt x="98" y="0"/>
                  </a:lnTo>
                </a:path>
              </a:pathLst>
            </a:custGeom>
            <a:noFill/>
            <a:ln cap="rnd" cmpd="sng" w="381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47" name="Shape 147"/>
            <p:cNvSpPr/>
            <p:nvPr/>
          </p:nvSpPr>
          <p:spPr>
            <a:xfrm>
              <a:off x="4329350" y="515750"/>
              <a:ext cx="625" cy="12200"/>
            </a:xfrm>
            <a:custGeom>
              <a:pathLst>
                <a:path extrusionOk="0" fill="none" h="488" w="25">
                  <a:moveTo>
                    <a:pt x="25" y="488"/>
                  </a:moveTo>
                  <a:lnTo>
                    <a:pt x="25" y="464"/>
                  </a:lnTo>
                  <a:lnTo>
                    <a:pt x="25" y="123"/>
                  </a:lnTo>
                  <a:lnTo>
                    <a:pt x="0" y="1"/>
                  </a:lnTo>
                </a:path>
              </a:pathLst>
            </a:custGeom>
            <a:noFill/>
            <a:ln cap="rnd" cmpd="sng" w="381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48" name="Shape 148"/>
            <p:cNvSpPr/>
            <p:nvPr/>
          </p:nvSpPr>
          <p:spPr>
            <a:xfrm>
              <a:off x="4325075" y="488975"/>
              <a:ext cx="1250" cy="6100"/>
            </a:xfrm>
            <a:custGeom>
              <a:pathLst>
                <a:path extrusionOk="0" fill="none" h="244" w="50">
                  <a:moveTo>
                    <a:pt x="49" y="244"/>
                  </a:moveTo>
                  <a:lnTo>
                    <a:pt x="49" y="244"/>
                  </a:lnTo>
                  <a:lnTo>
                    <a:pt x="1" y="0"/>
                  </a:lnTo>
                </a:path>
              </a:pathLst>
            </a:custGeom>
            <a:noFill/>
            <a:ln cap="rnd" cmpd="sng" w="381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External Variables</a:t>
            </a:r>
            <a:endParaRPr sz="3600"/>
          </a:p>
        </p:txBody>
      </p:sp>
      <p:sp>
        <p:nvSpPr>
          <p:cNvPr id="327" name="Shape 327"/>
          <p:cNvSpPr txBox="1"/>
          <p:nvPr>
            <p:ph idx="1" type="body"/>
          </p:nvPr>
        </p:nvSpPr>
        <p:spPr>
          <a:xfrm>
            <a:off x="786150" y="1682267"/>
            <a:ext cx="7571700" cy="4764900"/>
          </a:xfrm>
          <a:prstGeom prst="rect">
            <a:avLst/>
          </a:prstGeom>
          <a:ln>
            <a:noFill/>
          </a:ln>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Putting it all together</a:t>
            </a:r>
            <a:endParaRPr/>
          </a:p>
          <a:p>
            <a:pPr indent="-419100" lvl="0" marL="457200" marR="0" rtl="0" algn="l">
              <a:lnSpc>
                <a:spcPct val="100000"/>
              </a:lnSpc>
              <a:spcBef>
                <a:spcPts val="0"/>
              </a:spcBef>
              <a:spcAft>
                <a:spcPts val="0"/>
              </a:spcAft>
              <a:buSzPts val="3000"/>
              <a:buChar char="◎"/>
            </a:pPr>
            <a:r>
              <a:rPr lang="en"/>
              <a:t>Example</a:t>
            </a:r>
            <a:endParaRPr/>
          </a:p>
          <a:p>
            <a:pPr indent="-419100" lvl="0" marL="457200" marR="0" rtl="0" algn="l">
              <a:lnSpc>
                <a:spcPct val="100000"/>
              </a:lnSpc>
              <a:spcBef>
                <a:spcPts val="0"/>
              </a:spcBef>
              <a:spcAft>
                <a:spcPts val="0"/>
              </a:spcAft>
              <a:buSzPts val="3000"/>
              <a:buChar char="◎"/>
            </a:pPr>
            <a:r>
              <a:rPr lang="en"/>
              <a:t>See </a:t>
            </a:r>
            <a:endParaRPr/>
          </a:p>
          <a:p>
            <a:pPr indent="-381000" lvl="1" marL="914400" marR="0" rtl="0" algn="l">
              <a:lnSpc>
                <a:spcPct val="100000"/>
              </a:lnSpc>
              <a:spcBef>
                <a:spcPts val="0"/>
              </a:spcBef>
              <a:spcAft>
                <a:spcPts val="0"/>
              </a:spcAft>
              <a:buSzPts val="2400"/>
              <a:buChar char="○"/>
            </a:pPr>
            <a:r>
              <a:rPr lang="en"/>
              <a:t>factmain.c </a:t>
            </a:r>
            <a:endParaRPr/>
          </a:p>
          <a:p>
            <a:pPr indent="-381000" lvl="1" marL="914400" marR="0" rtl="0" algn="l">
              <a:lnSpc>
                <a:spcPct val="100000"/>
              </a:lnSpc>
              <a:spcBef>
                <a:spcPts val="0"/>
              </a:spcBef>
              <a:spcAft>
                <a:spcPts val="0"/>
              </a:spcAft>
              <a:buSzPts val="2400"/>
              <a:buChar char="○"/>
            </a:pPr>
            <a:r>
              <a:rPr lang="en"/>
              <a:t>factorial.c</a:t>
            </a:r>
            <a:endParaRPr/>
          </a:p>
          <a:p>
            <a:pPr indent="-381000" lvl="1" marL="914400" marR="0" rtl="0" algn="l">
              <a:lnSpc>
                <a:spcPct val="100000"/>
              </a:lnSpc>
              <a:spcBef>
                <a:spcPts val="0"/>
              </a:spcBef>
              <a:spcAft>
                <a:spcPts val="0"/>
              </a:spcAft>
              <a:buSzPts val="2400"/>
              <a:buChar char="○"/>
            </a:pPr>
            <a:r>
              <a:rPr lang="en"/>
              <a:t>factorial.s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6000">
                <a:solidFill>
                  <a:srgbClr val="CFD8DC"/>
                </a:solidFill>
              </a:rPr>
              <a:t>3.</a:t>
            </a:r>
            <a:endParaRPr sz="6000">
              <a:solidFill>
                <a:srgbClr val="CFD8DC"/>
              </a:solidFill>
            </a:endParaRPr>
          </a:p>
          <a:p>
            <a:pPr indent="0" lvl="0" marL="0" rtl="0">
              <a:spcBef>
                <a:spcPts val="0"/>
              </a:spcBef>
              <a:spcAft>
                <a:spcPts val="0"/>
              </a:spcAft>
              <a:buNone/>
            </a:pPr>
            <a:r>
              <a:rPr lang="en"/>
              <a:t>External Array of Pointers</a:t>
            </a:r>
            <a:endParaRPr/>
          </a:p>
        </p:txBody>
      </p:sp>
      <p:sp>
        <p:nvSpPr>
          <p:cNvPr id="333" name="Shape 333"/>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Pointy!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Strings in C</a:t>
            </a:r>
            <a:endParaRPr sz="3600"/>
          </a:p>
        </p:txBody>
      </p:sp>
      <p:sp>
        <p:nvSpPr>
          <p:cNvPr id="339" name="Shape 339"/>
          <p:cNvSpPr txBox="1"/>
          <p:nvPr>
            <p:ph idx="1" type="body"/>
          </p:nvPr>
        </p:nvSpPr>
        <p:spPr>
          <a:xfrm>
            <a:off x="786150" y="1682267"/>
            <a:ext cx="7571700" cy="4764900"/>
          </a:xfrm>
          <a:prstGeom prst="rect">
            <a:avLst/>
          </a:prstGeom>
          <a:ln>
            <a:noFill/>
          </a:ln>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b="1" lang="en"/>
              <a:t>Recall</a:t>
            </a:r>
            <a:r>
              <a:rPr lang="en"/>
              <a:t>: Strings in C have ‘</a:t>
            </a:r>
            <a:r>
              <a:rPr lang="en">
                <a:solidFill>
                  <a:srgbClr val="FF9900"/>
                </a:solidFill>
                <a:highlight>
                  <a:srgbClr val="000000"/>
                </a:highlight>
                <a:latin typeface="Consolas"/>
                <a:ea typeface="Consolas"/>
                <a:cs typeface="Consolas"/>
                <a:sym typeface="Consolas"/>
              </a:rPr>
              <a:t>\0</a:t>
            </a:r>
            <a:r>
              <a:rPr lang="en"/>
              <a:t>’ at the end</a:t>
            </a:r>
            <a:endParaRPr/>
          </a:p>
          <a:p>
            <a:pPr indent="-419100" lvl="0" marL="457200" marR="0" rtl="0" algn="l">
              <a:lnSpc>
                <a:spcPct val="100000"/>
              </a:lnSpc>
              <a:spcBef>
                <a:spcPts val="0"/>
              </a:spcBef>
              <a:spcAft>
                <a:spcPts val="0"/>
              </a:spcAft>
              <a:buSzPts val="3000"/>
              <a:buChar char="◎"/>
            </a:pPr>
            <a:r>
              <a:rPr lang="en"/>
              <a:t>This </a:t>
            </a:r>
            <a:r>
              <a:rPr lang="en"/>
              <a:t>signifies</a:t>
            </a:r>
            <a:r>
              <a:rPr lang="en"/>
              <a:t>, for most functions, the end of the string</a:t>
            </a:r>
            <a:endParaRPr/>
          </a:p>
          <a:p>
            <a:pPr indent="-419100" lvl="0" marL="457200" marR="0" rtl="0" algn="l">
              <a:lnSpc>
                <a:spcPct val="100000"/>
              </a:lnSpc>
              <a:spcBef>
                <a:spcPts val="0"/>
              </a:spcBef>
              <a:spcAft>
                <a:spcPts val="0"/>
              </a:spcAft>
              <a:buSzPts val="3000"/>
              <a:buChar char="◎"/>
            </a:pPr>
            <a:r>
              <a:rPr lang="en"/>
              <a:t>You may need to </a:t>
            </a:r>
            <a:r>
              <a:rPr lang="en"/>
              <a:t>concatenate</a:t>
            </a:r>
            <a:r>
              <a:rPr lang="en"/>
              <a:t> this character back in when copying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External Array of Pointers</a:t>
            </a:r>
            <a:endParaRPr sz="3600"/>
          </a:p>
        </p:txBody>
      </p:sp>
      <p:sp>
        <p:nvSpPr>
          <p:cNvPr id="345" name="Shape 345"/>
          <p:cNvSpPr txBox="1"/>
          <p:nvPr>
            <p:ph idx="1" type="body"/>
          </p:nvPr>
        </p:nvSpPr>
        <p:spPr>
          <a:xfrm>
            <a:off x="786150" y="1682267"/>
            <a:ext cx="7571700" cy="4764900"/>
          </a:xfrm>
          <a:prstGeom prst="rect">
            <a:avLst/>
          </a:prstGeom>
          <a:ln>
            <a:noFill/>
          </a:ln>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CFD8DC"/>
              </a:buClr>
              <a:buSzPts val="3000"/>
              <a:buFont typeface="Source Sans Pro"/>
              <a:buChar char="◎"/>
            </a:pPr>
            <a:r>
              <a:rPr lang="en"/>
              <a:t>An array of Pointers to Pointers</a:t>
            </a:r>
            <a:endParaRPr/>
          </a:p>
          <a:p>
            <a:pPr indent="-419100" lvl="0" marL="457200" marR="0" rtl="0" algn="l">
              <a:lnSpc>
                <a:spcPct val="100000"/>
              </a:lnSpc>
              <a:spcBef>
                <a:spcPts val="0"/>
              </a:spcBef>
              <a:spcAft>
                <a:spcPts val="0"/>
              </a:spcAft>
              <a:buSzPts val="3000"/>
              <a:buChar char="◎"/>
            </a:pPr>
            <a:r>
              <a:rPr lang="en"/>
              <a:t>Each element is </a:t>
            </a:r>
            <a:r>
              <a:rPr b="1" lang="en"/>
              <a:t>dword </a:t>
            </a:r>
            <a:r>
              <a:rPr lang="en"/>
              <a:t>sized (64-bits)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External Array of Pointers</a:t>
            </a:r>
            <a:endParaRPr sz="3600"/>
          </a:p>
        </p:txBody>
      </p:sp>
      <p:sp>
        <p:nvSpPr>
          <p:cNvPr id="351" name="Shape 351"/>
          <p:cNvSpPr/>
          <p:nvPr/>
        </p:nvSpPr>
        <p:spPr>
          <a:xfrm>
            <a:off x="521125" y="2162475"/>
            <a:ext cx="1968000" cy="62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magicWords: .skip n*8</a:t>
            </a:r>
            <a:endParaRPr/>
          </a:p>
        </p:txBody>
      </p:sp>
      <p:sp>
        <p:nvSpPr>
          <p:cNvPr id="352" name="Shape 352"/>
          <p:cNvSpPr/>
          <p:nvPr/>
        </p:nvSpPr>
        <p:spPr>
          <a:xfrm>
            <a:off x="3771375" y="2196175"/>
            <a:ext cx="1373100" cy="35493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3" name="Shape 353"/>
          <p:cNvSpPr/>
          <p:nvPr/>
        </p:nvSpPr>
        <p:spPr>
          <a:xfrm>
            <a:off x="6619725" y="2162475"/>
            <a:ext cx="784500" cy="484500"/>
          </a:xfrm>
          <a:prstGeom prst="rect">
            <a:avLst/>
          </a:prstGeom>
          <a:solidFill>
            <a:srgbClr val="A4C2F4"/>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“Abra!!”</a:t>
            </a:r>
            <a:endParaRPr/>
          </a:p>
        </p:txBody>
      </p:sp>
      <p:sp>
        <p:nvSpPr>
          <p:cNvPr id="354" name="Shape 354"/>
          <p:cNvSpPr/>
          <p:nvPr/>
        </p:nvSpPr>
        <p:spPr>
          <a:xfrm>
            <a:off x="6619725" y="2718750"/>
            <a:ext cx="1373100" cy="484500"/>
          </a:xfrm>
          <a:prstGeom prst="rect">
            <a:avLst/>
          </a:prstGeom>
          <a:solidFill>
            <a:srgbClr val="A4C2F4"/>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“Abracadabra”</a:t>
            </a:r>
            <a:endParaRPr/>
          </a:p>
        </p:txBody>
      </p:sp>
      <p:sp>
        <p:nvSpPr>
          <p:cNvPr id="355" name="Shape 355"/>
          <p:cNvSpPr/>
          <p:nvPr/>
        </p:nvSpPr>
        <p:spPr>
          <a:xfrm>
            <a:off x="6619725" y="3275025"/>
            <a:ext cx="542400" cy="484500"/>
          </a:xfrm>
          <a:prstGeom prst="rect">
            <a:avLst/>
          </a:prstGeom>
          <a:solidFill>
            <a:srgbClr val="A4C2F4"/>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“Bo”</a:t>
            </a:r>
            <a:endParaRPr/>
          </a:p>
        </p:txBody>
      </p:sp>
      <p:sp>
        <p:nvSpPr>
          <p:cNvPr id="356" name="Shape 356"/>
          <p:cNvSpPr/>
          <p:nvPr/>
        </p:nvSpPr>
        <p:spPr>
          <a:xfrm>
            <a:off x="6619725" y="5261125"/>
            <a:ext cx="954300" cy="484500"/>
          </a:xfrm>
          <a:prstGeom prst="rect">
            <a:avLst/>
          </a:prstGeom>
          <a:solidFill>
            <a:srgbClr val="A4C2F4"/>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a:t>
            </a:r>
            <a:endParaRPr/>
          </a:p>
        </p:txBody>
      </p:sp>
      <p:grpSp>
        <p:nvGrpSpPr>
          <p:cNvPr id="357" name="Shape 357"/>
          <p:cNvGrpSpPr/>
          <p:nvPr/>
        </p:nvGrpSpPr>
        <p:grpSpPr>
          <a:xfrm>
            <a:off x="7128825" y="4203963"/>
            <a:ext cx="88800" cy="541263"/>
            <a:chOff x="6631825" y="3680163"/>
            <a:chExt cx="88800" cy="541263"/>
          </a:xfrm>
        </p:grpSpPr>
        <p:sp>
          <p:nvSpPr>
            <p:cNvPr id="358" name="Shape 358"/>
            <p:cNvSpPr/>
            <p:nvPr/>
          </p:nvSpPr>
          <p:spPr>
            <a:xfrm>
              <a:off x="6631825" y="3680163"/>
              <a:ext cx="88800" cy="888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 name="Shape 359"/>
            <p:cNvSpPr/>
            <p:nvPr/>
          </p:nvSpPr>
          <p:spPr>
            <a:xfrm>
              <a:off x="6631825" y="3906400"/>
              <a:ext cx="88800" cy="888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 name="Shape 360"/>
            <p:cNvSpPr/>
            <p:nvPr/>
          </p:nvSpPr>
          <p:spPr>
            <a:xfrm>
              <a:off x="6631825" y="4132625"/>
              <a:ext cx="88800" cy="888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1" name="Shape 361"/>
          <p:cNvSpPr txBox="1"/>
          <p:nvPr/>
        </p:nvSpPr>
        <p:spPr>
          <a:xfrm>
            <a:off x="593825" y="1841725"/>
            <a:ext cx="597900" cy="234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990000"/>
                </a:solidFill>
              </a:rPr>
              <a:t>.data</a:t>
            </a:r>
            <a:endParaRPr>
              <a:solidFill>
                <a:srgbClr val="990000"/>
              </a:solidFill>
            </a:endParaRPr>
          </a:p>
        </p:txBody>
      </p:sp>
      <p:sp>
        <p:nvSpPr>
          <p:cNvPr id="362" name="Shape 362"/>
          <p:cNvSpPr txBox="1"/>
          <p:nvPr/>
        </p:nvSpPr>
        <p:spPr>
          <a:xfrm>
            <a:off x="3771300" y="1859988"/>
            <a:ext cx="597900" cy="23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990000"/>
                </a:solidFill>
              </a:rPr>
              <a:t>.data</a:t>
            </a:r>
            <a:endParaRPr>
              <a:solidFill>
                <a:srgbClr val="990000"/>
              </a:solidFill>
            </a:endParaRPr>
          </a:p>
        </p:txBody>
      </p:sp>
      <p:sp>
        <p:nvSpPr>
          <p:cNvPr id="363" name="Shape 363"/>
          <p:cNvSpPr txBox="1"/>
          <p:nvPr/>
        </p:nvSpPr>
        <p:spPr>
          <a:xfrm>
            <a:off x="6619725" y="1841725"/>
            <a:ext cx="597900" cy="23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69138"/>
                </a:solidFill>
              </a:rPr>
              <a:t>.text</a:t>
            </a:r>
            <a:endParaRPr>
              <a:solidFill>
                <a:srgbClr val="E69138"/>
              </a:solidFill>
            </a:endParaRPr>
          </a:p>
        </p:txBody>
      </p:sp>
      <p:cxnSp>
        <p:nvCxnSpPr>
          <p:cNvPr id="364" name="Shape 364"/>
          <p:cNvCxnSpPr>
            <a:stCxn id="365" idx="3"/>
            <a:endCxn id="353" idx="1"/>
          </p:cNvCxnSpPr>
          <p:nvPr/>
        </p:nvCxnSpPr>
        <p:spPr>
          <a:xfrm>
            <a:off x="5144475" y="2385175"/>
            <a:ext cx="1475400" cy="19500"/>
          </a:xfrm>
          <a:prstGeom prst="bentConnector3">
            <a:avLst>
              <a:gd fmla="val 49995" name="adj1"/>
            </a:avLst>
          </a:prstGeom>
          <a:noFill/>
          <a:ln cap="flat" cmpd="sng" w="9525">
            <a:solidFill>
              <a:srgbClr val="000000"/>
            </a:solidFill>
            <a:prstDash val="solid"/>
            <a:round/>
            <a:headEnd len="med" w="med" type="none"/>
            <a:tailEnd len="med" w="med" type="stealth"/>
          </a:ln>
        </p:spPr>
      </p:cxnSp>
      <p:cxnSp>
        <p:nvCxnSpPr>
          <p:cNvPr id="366" name="Shape 366"/>
          <p:cNvCxnSpPr>
            <a:stCxn id="351" idx="3"/>
            <a:endCxn id="365" idx="1"/>
          </p:cNvCxnSpPr>
          <p:nvPr/>
        </p:nvCxnSpPr>
        <p:spPr>
          <a:xfrm flipH="1" rot="10800000">
            <a:off x="2489125" y="2385225"/>
            <a:ext cx="1282200" cy="89400"/>
          </a:xfrm>
          <a:prstGeom prst="bentConnector3">
            <a:avLst>
              <a:gd fmla="val 50002" name="adj1"/>
            </a:avLst>
          </a:prstGeom>
          <a:noFill/>
          <a:ln cap="flat" cmpd="sng" w="9525">
            <a:solidFill>
              <a:srgbClr val="000000"/>
            </a:solidFill>
            <a:prstDash val="solid"/>
            <a:round/>
            <a:headEnd len="med" w="med" type="none"/>
            <a:tailEnd len="med" w="med" type="stealth"/>
          </a:ln>
        </p:spPr>
      </p:cxnSp>
      <p:cxnSp>
        <p:nvCxnSpPr>
          <p:cNvPr id="367" name="Shape 367"/>
          <p:cNvCxnSpPr>
            <a:stCxn id="368" idx="3"/>
            <a:endCxn id="355" idx="1"/>
          </p:cNvCxnSpPr>
          <p:nvPr/>
        </p:nvCxnSpPr>
        <p:spPr>
          <a:xfrm>
            <a:off x="5144400" y="3102500"/>
            <a:ext cx="1475400" cy="414900"/>
          </a:xfrm>
          <a:prstGeom prst="bentConnector3">
            <a:avLst>
              <a:gd fmla="val 49997" name="adj1"/>
            </a:avLst>
          </a:prstGeom>
          <a:noFill/>
          <a:ln cap="flat" cmpd="sng" w="9525">
            <a:solidFill>
              <a:srgbClr val="000000"/>
            </a:solidFill>
            <a:prstDash val="solid"/>
            <a:round/>
            <a:headEnd len="med" w="med" type="none"/>
            <a:tailEnd len="med" w="med" type="stealth"/>
          </a:ln>
        </p:spPr>
      </p:cxnSp>
      <p:cxnSp>
        <p:nvCxnSpPr>
          <p:cNvPr id="369" name="Shape 369"/>
          <p:cNvCxnSpPr>
            <a:stCxn id="370" idx="3"/>
            <a:endCxn id="354" idx="1"/>
          </p:cNvCxnSpPr>
          <p:nvPr/>
        </p:nvCxnSpPr>
        <p:spPr>
          <a:xfrm>
            <a:off x="5144475" y="2731150"/>
            <a:ext cx="1475400" cy="229800"/>
          </a:xfrm>
          <a:prstGeom prst="bentConnector3">
            <a:avLst>
              <a:gd fmla="val 49995" name="adj1"/>
            </a:avLst>
          </a:prstGeom>
          <a:noFill/>
          <a:ln cap="flat" cmpd="sng" w="9525">
            <a:solidFill>
              <a:srgbClr val="000000"/>
            </a:solidFill>
            <a:prstDash val="solid"/>
            <a:round/>
            <a:headEnd len="med" w="med" type="none"/>
            <a:tailEnd len="med" w="med" type="stealth"/>
          </a:ln>
        </p:spPr>
      </p:cxnSp>
      <p:cxnSp>
        <p:nvCxnSpPr>
          <p:cNvPr id="371" name="Shape 371"/>
          <p:cNvCxnSpPr>
            <a:stCxn id="372" idx="3"/>
            <a:endCxn id="356" idx="1"/>
          </p:cNvCxnSpPr>
          <p:nvPr/>
        </p:nvCxnSpPr>
        <p:spPr>
          <a:xfrm flipH="1" rot="10800000">
            <a:off x="5144400" y="5503225"/>
            <a:ext cx="1475400" cy="53400"/>
          </a:xfrm>
          <a:prstGeom prst="bentConnector3">
            <a:avLst>
              <a:gd fmla="val 49997" name="adj1"/>
            </a:avLst>
          </a:prstGeom>
          <a:noFill/>
          <a:ln cap="flat" cmpd="sng" w="9525">
            <a:solidFill>
              <a:srgbClr val="000000"/>
            </a:solidFill>
            <a:prstDash val="solid"/>
            <a:round/>
            <a:headEnd len="med" w="med" type="none"/>
            <a:tailEnd len="med" w="med" type="stealth"/>
          </a:ln>
        </p:spPr>
      </p:cxnSp>
      <p:cxnSp>
        <p:nvCxnSpPr>
          <p:cNvPr id="373" name="Shape 373"/>
          <p:cNvCxnSpPr>
            <a:stCxn id="352" idx="3"/>
          </p:cNvCxnSpPr>
          <p:nvPr/>
        </p:nvCxnSpPr>
        <p:spPr>
          <a:xfrm>
            <a:off x="5144475" y="3970825"/>
            <a:ext cx="1483500" cy="480000"/>
          </a:xfrm>
          <a:prstGeom prst="bentConnector3">
            <a:avLst>
              <a:gd fmla="val 50000" name="adj1"/>
            </a:avLst>
          </a:prstGeom>
          <a:noFill/>
          <a:ln cap="flat" cmpd="sng" w="9525">
            <a:solidFill>
              <a:srgbClr val="000000"/>
            </a:solidFill>
            <a:prstDash val="solid"/>
            <a:round/>
            <a:headEnd len="med" w="med" type="none"/>
            <a:tailEnd len="med" w="med" type="stealth"/>
          </a:ln>
        </p:spPr>
      </p:cxnSp>
      <p:sp>
        <p:nvSpPr>
          <p:cNvPr id="365" name="Shape 365"/>
          <p:cNvSpPr/>
          <p:nvPr/>
        </p:nvSpPr>
        <p:spPr>
          <a:xfrm>
            <a:off x="3771375" y="2196175"/>
            <a:ext cx="1373100" cy="378000"/>
          </a:xfrm>
          <a:prstGeom prst="rect">
            <a:avLst/>
          </a:prstGeom>
          <a:solidFill>
            <a:srgbClr val="B6D7A8"/>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magicWords[0]</a:t>
            </a:r>
            <a:endParaRPr/>
          </a:p>
        </p:txBody>
      </p:sp>
      <p:sp>
        <p:nvSpPr>
          <p:cNvPr id="370" name="Shape 370"/>
          <p:cNvSpPr/>
          <p:nvPr/>
        </p:nvSpPr>
        <p:spPr>
          <a:xfrm>
            <a:off x="3771375" y="2542150"/>
            <a:ext cx="1373100" cy="378000"/>
          </a:xfrm>
          <a:prstGeom prst="rect">
            <a:avLst/>
          </a:prstGeom>
          <a:solidFill>
            <a:srgbClr val="B6D7A8"/>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magicWords[1]</a:t>
            </a:r>
            <a:endParaRPr/>
          </a:p>
        </p:txBody>
      </p:sp>
      <p:sp>
        <p:nvSpPr>
          <p:cNvPr id="368" name="Shape 368"/>
          <p:cNvSpPr/>
          <p:nvPr/>
        </p:nvSpPr>
        <p:spPr>
          <a:xfrm>
            <a:off x="3771300" y="2913500"/>
            <a:ext cx="1373100" cy="378000"/>
          </a:xfrm>
          <a:prstGeom prst="rect">
            <a:avLst/>
          </a:prstGeom>
          <a:solidFill>
            <a:srgbClr val="B6D7A8"/>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magicWords[2]</a:t>
            </a:r>
            <a:endParaRPr/>
          </a:p>
        </p:txBody>
      </p:sp>
      <p:sp>
        <p:nvSpPr>
          <p:cNvPr id="372" name="Shape 372"/>
          <p:cNvSpPr/>
          <p:nvPr/>
        </p:nvSpPr>
        <p:spPr>
          <a:xfrm>
            <a:off x="3771300" y="5367625"/>
            <a:ext cx="1373100" cy="378000"/>
          </a:xfrm>
          <a:prstGeom prst="rect">
            <a:avLst/>
          </a:prstGeom>
          <a:solidFill>
            <a:srgbClr val="B6D7A8"/>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magicWords[n]</a:t>
            </a:r>
            <a:endParaRPr/>
          </a:p>
        </p:txBody>
      </p:sp>
      <p:grpSp>
        <p:nvGrpSpPr>
          <p:cNvPr id="374" name="Shape 374"/>
          <p:cNvGrpSpPr/>
          <p:nvPr/>
        </p:nvGrpSpPr>
        <p:grpSpPr>
          <a:xfrm>
            <a:off x="4413525" y="3970813"/>
            <a:ext cx="88800" cy="541263"/>
            <a:chOff x="6631825" y="3680163"/>
            <a:chExt cx="88800" cy="541263"/>
          </a:xfrm>
        </p:grpSpPr>
        <p:sp>
          <p:nvSpPr>
            <p:cNvPr id="375" name="Shape 375"/>
            <p:cNvSpPr/>
            <p:nvPr/>
          </p:nvSpPr>
          <p:spPr>
            <a:xfrm>
              <a:off x="6631825" y="3680163"/>
              <a:ext cx="88800" cy="888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 name="Shape 376"/>
            <p:cNvSpPr/>
            <p:nvPr/>
          </p:nvSpPr>
          <p:spPr>
            <a:xfrm>
              <a:off x="6631825" y="3906400"/>
              <a:ext cx="88800" cy="888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 name="Shape 377"/>
            <p:cNvSpPr/>
            <p:nvPr/>
          </p:nvSpPr>
          <p:spPr>
            <a:xfrm>
              <a:off x="6631825" y="4132625"/>
              <a:ext cx="88800" cy="88800"/>
            </a:xfrm>
            <a:prstGeom prst="ellipse">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78" name="Shape 378"/>
          <p:cNvSpPr txBox="1"/>
          <p:nvPr/>
        </p:nvSpPr>
        <p:spPr>
          <a:xfrm>
            <a:off x="2702138" y="2094300"/>
            <a:ext cx="856200" cy="414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t>pointer to</a:t>
            </a:r>
            <a:endParaRPr sz="1000"/>
          </a:p>
        </p:txBody>
      </p:sp>
      <p:sp>
        <p:nvSpPr>
          <p:cNvPr id="379" name="Shape 379"/>
          <p:cNvSpPr txBox="1"/>
          <p:nvPr/>
        </p:nvSpPr>
        <p:spPr>
          <a:xfrm>
            <a:off x="5526688" y="2094300"/>
            <a:ext cx="856200" cy="414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pointer to</a:t>
            </a:r>
            <a:endParaRPr sz="1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Shape 38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External Array of Pointers</a:t>
            </a:r>
            <a:endParaRPr sz="3600"/>
          </a:p>
        </p:txBody>
      </p:sp>
      <p:sp>
        <p:nvSpPr>
          <p:cNvPr id="385" name="Shape 385"/>
          <p:cNvSpPr txBox="1"/>
          <p:nvPr>
            <p:ph idx="1" type="body"/>
          </p:nvPr>
        </p:nvSpPr>
        <p:spPr>
          <a:xfrm>
            <a:off x="786150" y="1682267"/>
            <a:ext cx="7571700" cy="4764900"/>
          </a:xfrm>
          <a:prstGeom prst="rect">
            <a:avLst/>
          </a:prstGeom>
          <a:ln>
            <a:noFill/>
          </a:ln>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CFD8DC"/>
              </a:buClr>
              <a:buSzPts val="3000"/>
              <a:buFont typeface="Source Sans Pro"/>
              <a:buChar char="◎"/>
            </a:pPr>
            <a:r>
              <a:rPr lang="en"/>
              <a:t>Example</a:t>
            </a:r>
            <a:endParaRPr/>
          </a:p>
          <a:p>
            <a:pPr indent="-419100" lvl="0" marL="457200" marR="0" rtl="0" algn="l">
              <a:lnSpc>
                <a:spcPct val="100000"/>
              </a:lnSpc>
              <a:spcBef>
                <a:spcPts val="0"/>
              </a:spcBef>
              <a:spcAft>
                <a:spcPts val="0"/>
              </a:spcAft>
              <a:buSzPts val="3000"/>
              <a:buChar char="◎"/>
            </a:pPr>
            <a:r>
              <a:rPr lang="en"/>
              <a:t>See words.c</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Shape 390"/>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6000">
                <a:solidFill>
                  <a:srgbClr val="CFD8DC"/>
                </a:solidFill>
              </a:rPr>
              <a:t>4</a:t>
            </a:r>
            <a:r>
              <a:rPr lang="en" sz="6000">
                <a:solidFill>
                  <a:srgbClr val="CFD8DC"/>
                </a:solidFill>
              </a:rPr>
              <a:t>.</a:t>
            </a:r>
            <a:endParaRPr sz="6000">
              <a:solidFill>
                <a:srgbClr val="CFD8DC"/>
              </a:solidFill>
            </a:endParaRPr>
          </a:p>
          <a:p>
            <a:pPr indent="0" lvl="0" marL="0" rtl="0">
              <a:spcBef>
                <a:spcPts val="0"/>
              </a:spcBef>
              <a:spcAft>
                <a:spcPts val="0"/>
              </a:spcAft>
              <a:buNone/>
            </a:pPr>
            <a:r>
              <a:rPr lang="en"/>
              <a:t>Command Line Args</a:t>
            </a:r>
            <a:endParaRPr/>
          </a:p>
        </p:txBody>
      </p:sp>
      <p:sp>
        <p:nvSpPr>
          <p:cNvPr id="391" name="Shape 391"/>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 command you!</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Command Line Arguments</a:t>
            </a:r>
            <a:endParaRPr sz="3600"/>
          </a:p>
        </p:txBody>
      </p:sp>
      <p:sp>
        <p:nvSpPr>
          <p:cNvPr id="397" name="Shape 397"/>
          <p:cNvSpPr txBox="1"/>
          <p:nvPr>
            <p:ph idx="1" type="body"/>
          </p:nvPr>
        </p:nvSpPr>
        <p:spPr>
          <a:xfrm>
            <a:off x="786150" y="1682275"/>
            <a:ext cx="7840800" cy="4764900"/>
          </a:xfrm>
          <a:prstGeom prst="rect">
            <a:avLst/>
          </a:prstGeom>
          <a:ln>
            <a:noFill/>
          </a:ln>
        </p:spPr>
        <p:txBody>
          <a:bodyPr anchorCtr="0" anchor="t" bIns="91425" lIns="91425" spcFirstLastPara="1" rIns="91425" wrap="square" tIns="91425">
            <a:noAutofit/>
          </a:bodyPr>
          <a:lstStyle/>
          <a:p>
            <a:pPr indent="-419100" lvl="0" marL="457200" rtl="0">
              <a:lnSpc>
                <a:spcPct val="150000"/>
              </a:lnSpc>
              <a:spcBef>
                <a:spcPts val="0"/>
              </a:spcBef>
              <a:spcAft>
                <a:spcPts val="0"/>
              </a:spcAft>
              <a:buSzPts val="3000"/>
              <a:buChar char="◎"/>
            </a:pPr>
            <a:r>
              <a:rPr lang="en">
                <a:solidFill>
                  <a:srgbClr val="99CF50"/>
                </a:solidFill>
                <a:highlight>
                  <a:schemeClr val="dk1"/>
                </a:highlight>
                <a:latin typeface="Consolas"/>
                <a:ea typeface="Consolas"/>
                <a:cs typeface="Consolas"/>
                <a:sym typeface="Consolas"/>
              </a:rPr>
              <a:t>int</a:t>
            </a:r>
            <a:r>
              <a:rPr lang="en">
                <a:solidFill>
                  <a:srgbClr val="F8F8F8"/>
                </a:solidFill>
                <a:highlight>
                  <a:schemeClr val="dk1"/>
                </a:highlight>
                <a:latin typeface="Consolas"/>
                <a:ea typeface="Consolas"/>
                <a:cs typeface="Consolas"/>
                <a:sym typeface="Consolas"/>
              </a:rPr>
              <a:t> main(</a:t>
            </a:r>
            <a:r>
              <a:rPr lang="en">
                <a:solidFill>
                  <a:srgbClr val="99CF50"/>
                </a:solidFill>
                <a:highlight>
                  <a:schemeClr val="dk1"/>
                </a:highlight>
                <a:latin typeface="Consolas"/>
                <a:ea typeface="Consolas"/>
                <a:cs typeface="Consolas"/>
                <a:sym typeface="Consolas"/>
              </a:rPr>
              <a:t>int</a:t>
            </a:r>
            <a:r>
              <a:rPr lang="en">
                <a:solidFill>
                  <a:srgbClr val="F8F8F8"/>
                </a:solidFill>
                <a:highlight>
                  <a:schemeClr val="dk1"/>
                </a:highlight>
                <a:latin typeface="Consolas"/>
                <a:ea typeface="Consolas"/>
                <a:cs typeface="Consolas"/>
                <a:sym typeface="Consolas"/>
              </a:rPr>
              <a:t> argc, </a:t>
            </a:r>
            <a:r>
              <a:rPr lang="en">
                <a:solidFill>
                  <a:srgbClr val="99CF50"/>
                </a:solidFill>
                <a:highlight>
                  <a:schemeClr val="dk1"/>
                </a:highlight>
                <a:latin typeface="Consolas"/>
                <a:ea typeface="Consolas"/>
                <a:cs typeface="Consolas"/>
                <a:sym typeface="Consolas"/>
              </a:rPr>
              <a:t>char</a:t>
            </a:r>
            <a:r>
              <a:rPr lang="en">
                <a:solidFill>
                  <a:srgbClr val="E28964"/>
                </a:solidFill>
                <a:highlight>
                  <a:schemeClr val="dk1"/>
                </a:highlight>
                <a:latin typeface="Consolas"/>
                <a:ea typeface="Consolas"/>
                <a:cs typeface="Consolas"/>
                <a:sym typeface="Consolas"/>
              </a:rPr>
              <a:t>*</a:t>
            </a:r>
            <a:r>
              <a:rPr lang="en">
                <a:solidFill>
                  <a:srgbClr val="F8F8F8"/>
                </a:solidFill>
                <a:highlight>
                  <a:schemeClr val="dk1"/>
                </a:highlight>
                <a:latin typeface="Consolas"/>
                <a:ea typeface="Consolas"/>
                <a:cs typeface="Consolas"/>
                <a:sym typeface="Consolas"/>
              </a:rPr>
              <a:t> argv[]){}</a:t>
            </a:r>
            <a:endParaRPr>
              <a:solidFill>
                <a:srgbClr val="F8F8F8"/>
              </a:solidFill>
              <a:highlight>
                <a:schemeClr val="dk1"/>
              </a:highlight>
              <a:latin typeface="Consolas"/>
              <a:ea typeface="Consolas"/>
              <a:cs typeface="Consolas"/>
              <a:sym typeface="Consolas"/>
            </a:endParaRPr>
          </a:p>
          <a:p>
            <a:pPr indent="-419100" lvl="0" marL="457200" marR="0" rtl="0" algn="l">
              <a:lnSpc>
                <a:spcPct val="100000"/>
              </a:lnSpc>
              <a:spcBef>
                <a:spcPts val="0"/>
              </a:spcBef>
              <a:spcAft>
                <a:spcPts val="0"/>
              </a:spcAft>
              <a:buSzPts val="3000"/>
              <a:buChar char="◎"/>
            </a:pPr>
            <a:r>
              <a:rPr lang="en"/>
              <a:t>A</a:t>
            </a:r>
            <a:r>
              <a:rPr lang="en"/>
              <a:t>rgc (w0)</a:t>
            </a:r>
            <a:endParaRPr/>
          </a:p>
          <a:p>
            <a:pPr indent="-381000" lvl="1" marL="914400" marR="0" rtl="0" algn="l">
              <a:lnSpc>
                <a:spcPct val="100000"/>
              </a:lnSpc>
              <a:spcBef>
                <a:spcPts val="0"/>
              </a:spcBef>
              <a:spcAft>
                <a:spcPts val="0"/>
              </a:spcAft>
              <a:buSzPts val="2400"/>
              <a:buChar char="○"/>
            </a:pPr>
            <a:r>
              <a:rPr lang="en"/>
              <a:t>The number of arguments</a:t>
            </a:r>
            <a:endParaRPr/>
          </a:p>
          <a:p>
            <a:pPr indent="-419100" lvl="0" marL="457200" marR="0" rtl="0" algn="l">
              <a:lnSpc>
                <a:spcPct val="100000"/>
              </a:lnSpc>
              <a:spcBef>
                <a:spcPts val="0"/>
              </a:spcBef>
              <a:spcAft>
                <a:spcPts val="0"/>
              </a:spcAft>
              <a:buSzPts val="3000"/>
              <a:buChar char="◎"/>
            </a:pPr>
            <a:r>
              <a:rPr lang="en"/>
              <a:t>Argv (x1)</a:t>
            </a:r>
            <a:endParaRPr/>
          </a:p>
          <a:p>
            <a:pPr indent="-381000" lvl="1" marL="914400" marR="0" rtl="0" algn="l">
              <a:lnSpc>
                <a:spcPct val="100000"/>
              </a:lnSpc>
              <a:spcBef>
                <a:spcPts val="0"/>
              </a:spcBef>
              <a:spcAft>
                <a:spcPts val="0"/>
              </a:spcAft>
              <a:buSzPts val="2400"/>
              <a:buChar char="○"/>
            </a:pPr>
            <a:r>
              <a:rPr lang="en"/>
              <a:t>A pointer to an array, whose contents are of pointers to strings</a:t>
            </a:r>
            <a:endParaRPr/>
          </a:p>
          <a:p>
            <a:pPr indent="-381000" lvl="1" marL="914400" marR="0" rtl="0" algn="l">
              <a:lnSpc>
                <a:spcPct val="100000"/>
              </a:lnSpc>
              <a:spcBef>
                <a:spcPts val="0"/>
              </a:spcBef>
              <a:spcAft>
                <a:spcPts val="0"/>
              </a:spcAft>
              <a:buSzPts val="2400"/>
              <a:buChar char="○"/>
            </a:pPr>
            <a:r>
              <a:rPr lang="en"/>
              <a:t>argv[0] is always the string command running your program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Command Line Arguments</a:t>
            </a:r>
            <a:endParaRPr sz="3600"/>
          </a:p>
        </p:txBody>
      </p:sp>
      <p:sp>
        <p:nvSpPr>
          <p:cNvPr id="403" name="Shape 403"/>
          <p:cNvSpPr txBox="1"/>
          <p:nvPr>
            <p:ph idx="1" type="body"/>
          </p:nvPr>
        </p:nvSpPr>
        <p:spPr>
          <a:xfrm>
            <a:off x="786150" y="1682267"/>
            <a:ext cx="7571700" cy="4764900"/>
          </a:xfrm>
          <a:prstGeom prst="rect">
            <a:avLst/>
          </a:prstGeom>
          <a:ln>
            <a:noFill/>
          </a:ln>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CFD8DC"/>
              </a:buClr>
              <a:buSzPts val="3000"/>
              <a:buFont typeface="Source Sans Pro"/>
              <a:buChar char="◎"/>
            </a:pPr>
            <a:r>
              <a:rPr lang="en"/>
              <a:t>Example</a:t>
            </a:r>
            <a:endParaRPr/>
          </a:p>
          <a:p>
            <a:pPr indent="-419100" lvl="0" marL="457200" marR="0" rtl="0" algn="l">
              <a:lnSpc>
                <a:spcPct val="100000"/>
              </a:lnSpc>
              <a:spcBef>
                <a:spcPts val="0"/>
              </a:spcBef>
              <a:spcAft>
                <a:spcPts val="0"/>
              </a:spcAft>
              <a:buSzPts val="3000"/>
              <a:buChar char="◎"/>
            </a:pPr>
            <a:r>
              <a:rPr lang="en"/>
              <a:t>See div.c</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txBox="1"/>
          <p:nvPr>
            <p:ph idx="4294967295" type="ctrTitle"/>
          </p:nvPr>
        </p:nvSpPr>
        <p:spPr>
          <a:xfrm>
            <a:off x="685800" y="587123"/>
            <a:ext cx="77724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sz="6000"/>
              <a:t>Thanks!</a:t>
            </a:r>
            <a:endParaRPr b="1" sz="6000"/>
          </a:p>
        </p:txBody>
      </p:sp>
      <p:sp>
        <p:nvSpPr>
          <p:cNvPr id="409" name="Shape 409"/>
          <p:cNvSpPr txBox="1"/>
          <p:nvPr>
            <p:ph idx="4294967295" type="subTitle"/>
          </p:nvPr>
        </p:nvSpPr>
        <p:spPr>
          <a:xfrm>
            <a:off x="685800" y="2186550"/>
            <a:ext cx="6593700" cy="1046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3600"/>
              <a:t>Any questions?</a:t>
            </a:r>
            <a:endParaRPr b="1" sz="3600"/>
          </a:p>
        </p:txBody>
      </p:sp>
      <p:sp>
        <p:nvSpPr>
          <p:cNvPr id="410" name="Shape 410"/>
          <p:cNvSpPr txBox="1"/>
          <p:nvPr>
            <p:ph idx="4294967295" type="body"/>
          </p:nvPr>
        </p:nvSpPr>
        <p:spPr>
          <a:xfrm>
            <a:off x="685800" y="3285875"/>
            <a:ext cx="4863900" cy="3282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You can find me at:</a:t>
            </a:r>
            <a:endParaRPr/>
          </a:p>
          <a:p>
            <a:pPr indent="0" lvl="0" marL="0" rtl="0">
              <a:spcBef>
                <a:spcPts val="600"/>
              </a:spcBef>
              <a:spcAft>
                <a:spcPts val="0"/>
              </a:spcAft>
              <a:buNone/>
            </a:pPr>
            <a:r>
              <a:rPr lang="en" u="sng">
                <a:solidFill>
                  <a:schemeClr val="hlink"/>
                </a:solidFill>
                <a:hlinkClick r:id="rId3"/>
              </a:rPr>
              <a:t>kta@ucalgary.ca</a:t>
            </a:r>
            <a:endParaRPr/>
          </a:p>
        </p:txBody>
      </p:sp>
      <p:sp>
        <p:nvSpPr>
          <p:cNvPr id="411" name="Shape 411"/>
          <p:cNvSpPr/>
          <p:nvPr/>
        </p:nvSpPr>
        <p:spPr>
          <a:xfrm>
            <a:off x="4681425" y="2224438"/>
            <a:ext cx="3809100" cy="38091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Capture.PNG" id="412" name="Shape 412"/>
          <p:cNvPicPr preferRelativeResize="0"/>
          <p:nvPr/>
        </p:nvPicPr>
        <p:blipFill rotWithShape="1">
          <a:blip r:embed="rId4">
            <a:alphaModFix/>
          </a:blip>
          <a:srcRect b="0" l="109" r="99" t="0"/>
          <a:stretch/>
        </p:blipFill>
        <p:spPr>
          <a:xfrm>
            <a:off x="4948075" y="2491100"/>
            <a:ext cx="3275700" cy="3275700"/>
          </a:xfrm>
          <a:prstGeom prst="ellipse">
            <a:avLst/>
          </a:prstGeom>
          <a:noFill/>
          <a:ln>
            <a:noFill/>
          </a:ln>
        </p:spPr>
      </p:pic>
      <p:sp>
        <p:nvSpPr>
          <p:cNvPr id="413" name="Shape 413"/>
          <p:cNvSpPr txBox="1"/>
          <p:nvPr/>
        </p:nvSpPr>
        <p:spPr>
          <a:xfrm>
            <a:off x="5118775" y="5895475"/>
            <a:ext cx="3110700" cy="18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Video: </a:t>
            </a:r>
            <a:r>
              <a:rPr lang="en" u="sng">
                <a:solidFill>
                  <a:schemeClr val="hlink"/>
                </a:solidFill>
                <a:hlinkClick r:id="rId5"/>
              </a:rPr>
              <a:t>http://i.imgur.com/oF2Z2yr.gifv</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6000">
                <a:solidFill>
                  <a:srgbClr val="CFD8DC"/>
                </a:solidFill>
              </a:rPr>
              <a:t>1.</a:t>
            </a:r>
            <a:endParaRPr sz="6000">
              <a:solidFill>
                <a:srgbClr val="CFD8DC"/>
              </a:solidFill>
            </a:endParaRPr>
          </a:p>
          <a:p>
            <a:pPr indent="0" lvl="0" marL="0" rtl="0">
              <a:spcBef>
                <a:spcPts val="0"/>
              </a:spcBef>
              <a:spcAft>
                <a:spcPts val="0"/>
              </a:spcAft>
              <a:buNone/>
            </a:pPr>
            <a:r>
              <a:rPr lang="en"/>
              <a:t>Linking External Code</a:t>
            </a:r>
            <a:endParaRPr/>
          </a:p>
        </p:txBody>
      </p:sp>
      <p:sp>
        <p:nvSpPr>
          <p:cNvPr id="154" name="Shape 154"/>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All in </a:t>
            </a:r>
            <a:r>
              <a:rPr i="1" lang="en"/>
              <a:t>link</a:t>
            </a:r>
            <a:r>
              <a:rPr lang="en"/>
              <a:t> now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External Code</a:t>
            </a:r>
            <a:endParaRPr sz="3600"/>
          </a:p>
        </p:txBody>
      </p:sp>
      <p:sp>
        <p:nvSpPr>
          <p:cNvPr id="160" name="Shape 160"/>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CFD8DC"/>
              </a:buClr>
              <a:buSzPts val="3000"/>
              <a:buFont typeface="Source Sans Pro"/>
              <a:buChar char="◎"/>
            </a:pPr>
            <a:r>
              <a:rPr lang="en"/>
              <a:t>Organize your code</a:t>
            </a:r>
            <a:endParaRPr/>
          </a:p>
          <a:p>
            <a:pPr indent="-419100" lvl="0" marL="457200" marR="0" rtl="0" algn="l">
              <a:lnSpc>
                <a:spcPct val="100000"/>
              </a:lnSpc>
              <a:spcBef>
                <a:spcPts val="0"/>
              </a:spcBef>
              <a:spcAft>
                <a:spcPts val="0"/>
              </a:spcAft>
              <a:buClr>
                <a:srgbClr val="CFD8DC"/>
              </a:buClr>
              <a:buSzPts val="3000"/>
              <a:buFont typeface="Source Sans Pro"/>
              <a:buChar char="◎"/>
            </a:pPr>
            <a:r>
              <a:rPr lang="en"/>
              <a:t>Call library functions</a:t>
            </a:r>
            <a:endParaRPr/>
          </a:p>
          <a:p>
            <a:pPr indent="-419100" lvl="0" marL="457200" marR="0" rtl="0" algn="l">
              <a:lnSpc>
                <a:spcPct val="100000"/>
              </a:lnSpc>
              <a:spcBef>
                <a:spcPts val="0"/>
              </a:spcBef>
              <a:spcAft>
                <a:spcPts val="0"/>
              </a:spcAft>
              <a:buSzPts val="3000"/>
              <a:buChar char="◎"/>
            </a:pPr>
            <a:r>
              <a:rPr lang="en"/>
              <a:t>Optimize with Assembly</a:t>
            </a:r>
            <a:endParaRPr/>
          </a:p>
        </p:txBody>
      </p:sp>
      <p:grpSp>
        <p:nvGrpSpPr>
          <p:cNvPr id="161" name="Shape 161"/>
          <p:cNvGrpSpPr/>
          <p:nvPr/>
        </p:nvGrpSpPr>
        <p:grpSpPr>
          <a:xfrm>
            <a:off x="2035148" y="3772223"/>
            <a:ext cx="1300045" cy="1593612"/>
            <a:chOff x="626775" y="929175"/>
            <a:chExt cx="377525" cy="462775"/>
          </a:xfrm>
        </p:grpSpPr>
        <p:sp>
          <p:nvSpPr>
            <p:cNvPr id="162" name="Shape 162"/>
            <p:cNvSpPr/>
            <p:nvPr/>
          </p:nvSpPr>
          <p:spPr>
            <a:xfrm>
              <a:off x="626775" y="929175"/>
              <a:ext cx="377525" cy="462775"/>
            </a:xfrm>
            <a:custGeom>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285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63" name="Shape 163"/>
            <p:cNvSpPr/>
            <p:nvPr/>
          </p:nvSpPr>
          <p:spPr>
            <a:xfrm>
              <a:off x="688900" y="1256150"/>
              <a:ext cx="133975" cy="25"/>
            </a:xfrm>
            <a:custGeom>
              <a:pathLst>
                <a:path extrusionOk="0" fill="none" h="1" w="5359">
                  <a:moveTo>
                    <a:pt x="5358" y="0"/>
                  </a:moveTo>
                  <a:lnTo>
                    <a:pt x="0" y="0"/>
                  </a:lnTo>
                </a:path>
              </a:pathLst>
            </a:custGeom>
            <a:noFill/>
            <a:ln cap="rnd" cmpd="sng" w="285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64" name="Shape 164"/>
            <p:cNvSpPr/>
            <p:nvPr/>
          </p:nvSpPr>
          <p:spPr>
            <a:xfrm>
              <a:off x="688900" y="1201350"/>
              <a:ext cx="255750" cy="25"/>
            </a:xfrm>
            <a:custGeom>
              <a:pathLst>
                <a:path extrusionOk="0" fill="none" h="1" w="10230">
                  <a:moveTo>
                    <a:pt x="10229" y="1"/>
                  </a:moveTo>
                  <a:lnTo>
                    <a:pt x="0" y="1"/>
                  </a:lnTo>
                </a:path>
              </a:pathLst>
            </a:custGeom>
            <a:noFill/>
            <a:ln cap="rnd" cmpd="sng" w="285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65" name="Shape 165"/>
            <p:cNvSpPr/>
            <p:nvPr/>
          </p:nvSpPr>
          <p:spPr>
            <a:xfrm>
              <a:off x="688900" y="1145950"/>
              <a:ext cx="255750" cy="25"/>
            </a:xfrm>
            <a:custGeom>
              <a:pathLst>
                <a:path extrusionOk="0" fill="none" h="1" w="10230">
                  <a:moveTo>
                    <a:pt x="10229" y="0"/>
                  </a:moveTo>
                  <a:lnTo>
                    <a:pt x="0" y="0"/>
                  </a:lnTo>
                </a:path>
              </a:pathLst>
            </a:custGeom>
            <a:noFill/>
            <a:ln cap="rnd" cmpd="sng" w="285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66" name="Shape 166"/>
            <p:cNvSpPr/>
            <p:nvPr/>
          </p:nvSpPr>
          <p:spPr>
            <a:xfrm>
              <a:off x="688900" y="1090525"/>
              <a:ext cx="255750" cy="25"/>
            </a:xfrm>
            <a:custGeom>
              <a:pathLst>
                <a:path extrusionOk="0" fill="none" h="1" w="10230">
                  <a:moveTo>
                    <a:pt x="10229" y="1"/>
                  </a:moveTo>
                  <a:lnTo>
                    <a:pt x="0" y="1"/>
                  </a:lnTo>
                </a:path>
              </a:pathLst>
            </a:custGeom>
            <a:noFill/>
            <a:ln cap="rnd" cmpd="sng" w="285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67" name="Shape 167"/>
            <p:cNvSpPr/>
            <p:nvPr/>
          </p:nvSpPr>
          <p:spPr>
            <a:xfrm>
              <a:off x="920250" y="929175"/>
              <a:ext cx="84050" cy="84050"/>
            </a:xfrm>
            <a:custGeom>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285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grpSp>
      <p:grpSp>
        <p:nvGrpSpPr>
          <p:cNvPr id="168" name="Shape 168"/>
          <p:cNvGrpSpPr/>
          <p:nvPr/>
        </p:nvGrpSpPr>
        <p:grpSpPr>
          <a:xfrm>
            <a:off x="5854029" y="3772223"/>
            <a:ext cx="1300045" cy="1593612"/>
            <a:chOff x="626775" y="929175"/>
            <a:chExt cx="377525" cy="462775"/>
          </a:xfrm>
        </p:grpSpPr>
        <p:sp>
          <p:nvSpPr>
            <p:cNvPr id="169" name="Shape 169"/>
            <p:cNvSpPr/>
            <p:nvPr/>
          </p:nvSpPr>
          <p:spPr>
            <a:xfrm>
              <a:off x="626775" y="929175"/>
              <a:ext cx="377525" cy="462775"/>
            </a:xfrm>
            <a:custGeom>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285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70" name="Shape 170"/>
            <p:cNvSpPr/>
            <p:nvPr/>
          </p:nvSpPr>
          <p:spPr>
            <a:xfrm>
              <a:off x="688900" y="1256150"/>
              <a:ext cx="133975" cy="25"/>
            </a:xfrm>
            <a:custGeom>
              <a:pathLst>
                <a:path extrusionOk="0" fill="none" h="1" w="5359">
                  <a:moveTo>
                    <a:pt x="5358" y="0"/>
                  </a:moveTo>
                  <a:lnTo>
                    <a:pt x="0" y="0"/>
                  </a:lnTo>
                </a:path>
              </a:pathLst>
            </a:custGeom>
            <a:noFill/>
            <a:ln cap="rnd" cmpd="sng" w="285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71" name="Shape 171"/>
            <p:cNvSpPr/>
            <p:nvPr/>
          </p:nvSpPr>
          <p:spPr>
            <a:xfrm>
              <a:off x="688900" y="1201350"/>
              <a:ext cx="255750" cy="25"/>
            </a:xfrm>
            <a:custGeom>
              <a:pathLst>
                <a:path extrusionOk="0" fill="none" h="1" w="10230">
                  <a:moveTo>
                    <a:pt x="10229" y="1"/>
                  </a:moveTo>
                  <a:lnTo>
                    <a:pt x="0" y="1"/>
                  </a:lnTo>
                </a:path>
              </a:pathLst>
            </a:custGeom>
            <a:noFill/>
            <a:ln cap="rnd" cmpd="sng" w="285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72" name="Shape 172"/>
            <p:cNvSpPr/>
            <p:nvPr/>
          </p:nvSpPr>
          <p:spPr>
            <a:xfrm>
              <a:off x="688900" y="1145950"/>
              <a:ext cx="255750" cy="25"/>
            </a:xfrm>
            <a:custGeom>
              <a:pathLst>
                <a:path extrusionOk="0" fill="none" h="1" w="10230">
                  <a:moveTo>
                    <a:pt x="10229" y="0"/>
                  </a:moveTo>
                  <a:lnTo>
                    <a:pt x="0" y="0"/>
                  </a:lnTo>
                </a:path>
              </a:pathLst>
            </a:custGeom>
            <a:noFill/>
            <a:ln cap="rnd" cmpd="sng" w="285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73" name="Shape 173"/>
            <p:cNvSpPr/>
            <p:nvPr/>
          </p:nvSpPr>
          <p:spPr>
            <a:xfrm>
              <a:off x="688900" y="1090525"/>
              <a:ext cx="255750" cy="25"/>
            </a:xfrm>
            <a:custGeom>
              <a:pathLst>
                <a:path extrusionOk="0" fill="none" h="1" w="10230">
                  <a:moveTo>
                    <a:pt x="10229" y="1"/>
                  </a:moveTo>
                  <a:lnTo>
                    <a:pt x="0" y="1"/>
                  </a:lnTo>
                </a:path>
              </a:pathLst>
            </a:custGeom>
            <a:noFill/>
            <a:ln cap="rnd" cmpd="sng" w="285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sp>
          <p:nvSpPr>
            <p:cNvPr id="174" name="Shape 174"/>
            <p:cNvSpPr/>
            <p:nvPr/>
          </p:nvSpPr>
          <p:spPr>
            <a:xfrm>
              <a:off x="920250" y="929175"/>
              <a:ext cx="84050" cy="84050"/>
            </a:xfrm>
            <a:custGeom>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285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p:txBody>
        </p:sp>
      </p:grpSp>
      <p:sp>
        <p:nvSpPr>
          <p:cNvPr id="175" name="Shape 175"/>
          <p:cNvSpPr txBox="1"/>
          <p:nvPr/>
        </p:nvSpPr>
        <p:spPr>
          <a:xfrm>
            <a:off x="1989948" y="5524540"/>
            <a:ext cx="1390500" cy="44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main.c</a:t>
            </a:r>
            <a:endParaRPr/>
          </a:p>
        </p:txBody>
      </p:sp>
      <p:sp>
        <p:nvSpPr>
          <p:cNvPr id="176" name="Shape 176"/>
          <p:cNvSpPr txBox="1"/>
          <p:nvPr/>
        </p:nvSpPr>
        <p:spPr>
          <a:xfrm>
            <a:off x="5947139" y="5524540"/>
            <a:ext cx="1113900" cy="44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sum.s</a:t>
            </a:r>
            <a:endParaRPr/>
          </a:p>
        </p:txBody>
      </p:sp>
      <p:cxnSp>
        <p:nvCxnSpPr>
          <p:cNvPr id="177" name="Shape 177"/>
          <p:cNvCxnSpPr/>
          <p:nvPr/>
        </p:nvCxnSpPr>
        <p:spPr>
          <a:xfrm>
            <a:off x="3667647" y="4662079"/>
            <a:ext cx="1920600" cy="0"/>
          </a:xfrm>
          <a:prstGeom prst="straightConnector1">
            <a:avLst/>
          </a:prstGeom>
          <a:noFill/>
          <a:ln cap="flat" cmpd="sng" w="28575">
            <a:solidFill>
              <a:srgbClr val="000000"/>
            </a:solidFill>
            <a:prstDash val="solid"/>
            <a:round/>
            <a:headEnd len="med" w="med" type="triangl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1" name="Shape 181"/>
        <p:cNvGrpSpPr/>
        <p:nvPr/>
      </p:nvGrpSpPr>
      <p:grpSpPr>
        <a:xfrm>
          <a:off x="0" y="0"/>
          <a:ext cx="0" cy="0"/>
          <a:chOff x="0" y="0"/>
          <a:chExt cx="0" cy="0"/>
        </a:xfrm>
      </p:grpSpPr>
      <p:sp>
        <p:nvSpPr>
          <p:cNvPr id="182" name="Shape 18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External Functions</a:t>
            </a:r>
            <a:endParaRPr sz="3600"/>
          </a:p>
        </p:txBody>
      </p:sp>
      <p:pic>
        <p:nvPicPr>
          <p:cNvPr id="183" name="Shape 183"/>
          <p:cNvPicPr preferRelativeResize="0"/>
          <p:nvPr/>
        </p:nvPicPr>
        <p:blipFill rotWithShape="1">
          <a:blip r:embed="rId3">
            <a:alphaModFix/>
          </a:blip>
          <a:srcRect b="62500" l="6009" r="71640" t="10382"/>
          <a:stretch/>
        </p:blipFill>
        <p:spPr>
          <a:xfrm>
            <a:off x="477350" y="2162600"/>
            <a:ext cx="2439126" cy="3088051"/>
          </a:xfrm>
          <a:prstGeom prst="rect">
            <a:avLst/>
          </a:prstGeom>
          <a:noFill/>
          <a:ln>
            <a:noFill/>
          </a:ln>
        </p:spPr>
      </p:pic>
      <p:pic>
        <p:nvPicPr>
          <p:cNvPr id="184" name="Shape 184"/>
          <p:cNvPicPr preferRelativeResize="0"/>
          <p:nvPr/>
        </p:nvPicPr>
        <p:blipFill rotWithShape="1">
          <a:blip r:embed="rId4">
            <a:alphaModFix/>
          </a:blip>
          <a:srcRect b="3406" l="6265" r="54330" t="69746"/>
          <a:stretch/>
        </p:blipFill>
        <p:spPr>
          <a:xfrm>
            <a:off x="6268575" y="4341375"/>
            <a:ext cx="2303950" cy="1841149"/>
          </a:xfrm>
          <a:prstGeom prst="rect">
            <a:avLst/>
          </a:prstGeom>
          <a:noFill/>
          <a:ln>
            <a:noFill/>
          </a:ln>
        </p:spPr>
      </p:pic>
      <p:pic>
        <p:nvPicPr>
          <p:cNvPr id="185" name="Shape 185"/>
          <p:cNvPicPr preferRelativeResize="0"/>
          <p:nvPr/>
        </p:nvPicPr>
        <p:blipFill rotWithShape="1">
          <a:blip r:embed="rId4">
            <a:alphaModFix/>
          </a:blip>
          <a:srcRect b="50517" l="6248" r="63104" t="27039"/>
          <a:stretch/>
        </p:blipFill>
        <p:spPr>
          <a:xfrm>
            <a:off x="6268575" y="1558650"/>
            <a:ext cx="2303950" cy="1978899"/>
          </a:xfrm>
          <a:prstGeom prst="rect">
            <a:avLst/>
          </a:prstGeom>
          <a:noFill/>
          <a:ln>
            <a:noFill/>
          </a:ln>
        </p:spPr>
      </p:pic>
      <p:cxnSp>
        <p:nvCxnSpPr>
          <p:cNvPr id="186" name="Shape 186"/>
          <p:cNvCxnSpPr/>
          <p:nvPr/>
        </p:nvCxnSpPr>
        <p:spPr>
          <a:xfrm flipH="1" rot="10800000">
            <a:off x="2620450" y="3195250"/>
            <a:ext cx="3643200" cy="623400"/>
          </a:xfrm>
          <a:prstGeom prst="bentConnector3">
            <a:avLst>
              <a:gd fmla="val 50000" name="adj1"/>
            </a:avLst>
          </a:prstGeom>
          <a:noFill/>
          <a:ln cap="flat" cmpd="sng" w="19050">
            <a:solidFill>
              <a:srgbClr val="000000"/>
            </a:solidFill>
            <a:prstDash val="solid"/>
            <a:round/>
            <a:headEnd len="med" w="med" type="oval"/>
            <a:tailEnd len="med" w="med" type="stealth"/>
          </a:ln>
        </p:spPr>
      </p:cxnSp>
      <p:cxnSp>
        <p:nvCxnSpPr>
          <p:cNvPr id="187" name="Shape 187"/>
          <p:cNvCxnSpPr/>
          <p:nvPr/>
        </p:nvCxnSpPr>
        <p:spPr>
          <a:xfrm>
            <a:off x="2620450" y="4023225"/>
            <a:ext cx="3614100" cy="1860600"/>
          </a:xfrm>
          <a:prstGeom prst="bentConnector3">
            <a:avLst>
              <a:gd fmla="val 50000" name="adj1"/>
            </a:avLst>
          </a:prstGeom>
          <a:noFill/>
          <a:ln cap="flat" cmpd="sng" w="19050">
            <a:solidFill>
              <a:srgbClr val="000000"/>
            </a:solidFill>
            <a:prstDash val="solid"/>
            <a:round/>
            <a:headEnd len="med" w="med" type="oval"/>
            <a:tailEnd len="med" w="med" type="stealth"/>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Compiling</a:t>
            </a:r>
            <a:endParaRPr sz="3600"/>
          </a:p>
        </p:txBody>
      </p:sp>
      <p:sp>
        <p:nvSpPr>
          <p:cNvPr id="193" name="Shape 193"/>
          <p:cNvSpPr/>
          <p:nvPr/>
        </p:nvSpPr>
        <p:spPr>
          <a:xfrm>
            <a:off x="786150" y="1525800"/>
            <a:ext cx="7571700" cy="3806400"/>
          </a:xfrm>
          <a:prstGeom prst="roundRect">
            <a:avLst>
              <a:gd fmla="val 824" name="adj"/>
            </a:avLst>
          </a:prstGeom>
          <a:solidFill>
            <a:srgbClr val="000000"/>
          </a:solidFill>
          <a:ln cap="flat" cmpd="sng" w="762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nSpc>
                <a:spcPct val="150000"/>
              </a:lnSpc>
              <a:spcBef>
                <a:spcPts val="0"/>
              </a:spcBef>
              <a:spcAft>
                <a:spcPts val="0"/>
              </a:spcAft>
              <a:buClr>
                <a:schemeClr val="dk1"/>
              </a:buClr>
              <a:buSzPts val="1100"/>
              <a:buFont typeface="Arial"/>
              <a:buNone/>
            </a:pPr>
            <a:r>
              <a:rPr lang="en">
                <a:solidFill>
                  <a:srgbClr val="FFFFFF"/>
                </a:solidFill>
                <a:highlight>
                  <a:schemeClr val="dk1"/>
                </a:highlight>
                <a:latin typeface="Consolas"/>
                <a:ea typeface="Consolas"/>
                <a:cs typeface="Consolas"/>
                <a:sym typeface="Consolas"/>
              </a:rPr>
              <a:t>gcc -c main.c</a:t>
            </a:r>
            <a:endParaRPr>
              <a:solidFill>
                <a:srgbClr val="FFFFFF"/>
              </a:solidFill>
              <a:highlight>
                <a:schemeClr val="dk1"/>
              </a:highlight>
              <a:latin typeface="Consolas"/>
              <a:ea typeface="Consolas"/>
              <a:cs typeface="Consolas"/>
              <a:sym typeface="Consolas"/>
            </a:endParaRPr>
          </a:p>
          <a:p>
            <a:pPr indent="0" lvl="0" marL="0" rtl="0">
              <a:lnSpc>
                <a:spcPct val="150000"/>
              </a:lnSpc>
              <a:spcBef>
                <a:spcPts val="0"/>
              </a:spcBef>
              <a:spcAft>
                <a:spcPts val="0"/>
              </a:spcAft>
              <a:buClr>
                <a:schemeClr val="dk1"/>
              </a:buClr>
              <a:buSzPts val="1100"/>
              <a:buFont typeface="Arial"/>
              <a:buNone/>
            </a:pPr>
            <a:r>
              <a:rPr lang="en">
                <a:solidFill>
                  <a:srgbClr val="FFFFFF"/>
                </a:solidFill>
                <a:highlight>
                  <a:schemeClr val="dk1"/>
                </a:highlight>
                <a:latin typeface="Consolas"/>
                <a:ea typeface="Consolas"/>
                <a:cs typeface="Consolas"/>
                <a:sym typeface="Consolas"/>
              </a:rPr>
              <a:t>as sum.s -o sum.o</a:t>
            </a:r>
            <a:endParaRPr>
              <a:solidFill>
                <a:srgbClr val="FFFFFF"/>
              </a:solidFill>
              <a:highlight>
                <a:schemeClr val="dk1"/>
              </a:highlight>
              <a:latin typeface="Consolas"/>
              <a:ea typeface="Consolas"/>
              <a:cs typeface="Consolas"/>
              <a:sym typeface="Consolas"/>
            </a:endParaRPr>
          </a:p>
          <a:p>
            <a:pPr indent="0" lvl="0" marL="0" rtl="0">
              <a:lnSpc>
                <a:spcPct val="150000"/>
              </a:lnSpc>
              <a:spcBef>
                <a:spcPts val="0"/>
              </a:spcBef>
              <a:spcAft>
                <a:spcPts val="0"/>
              </a:spcAft>
              <a:buClr>
                <a:schemeClr val="dk1"/>
              </a:buClr>
              <a:buSzPts val="1100"/>
              <a:buFont typeface="Arial"/>
              <a:buNone/>
            </a:pPr>
            <a:r>
              <a:rPr lang="en">
                <a:solidFill>
                  <a:srgbClr val="FFFFFF"/>
                </a:solidFill>
                <a:highlight>
                  <a:schemeClr val="dk1"/>
                </a:highlight>
                <a:latin typeface="Consolas"/>
                <a:ea typeface="Consolas"/>
                <a:cs typeface="Consolas"/>
                <a:sym typeface="Consolas"/>
              </a:rPr>
              <a:t>gcc *.o -o myprog</a:t>
            </a:r>
            <a:endParaRPr>
              <a:solidFill>
                <a:srgbClr val="FFFFFF"/>
              </a:solidFill>
              <a:highlight>
                <a:schemeClr val="dk1"/>
              </a:highlight>
              <a:latin typeface="Consolas"/>
              <a:ea typeface="Consolas"/>
              <a:cs typeface="Consolas"/>
              <a:sym typeface="Consolas"/>
            </a:endParaRPr>
          </a:p>
          <a:p>
            <a:pPr indent="0" lvl="0" marL="0" rtl="0">
              <a:lnSpc>
                <a:spcPct val="150000"/>
              </a:lnSpc>
              <a:spcBef>
                <a:spcPts val="0"/>
              </a:spcBef>
              <a:spcAft>
                <a:spcPts val="0"/>
              </a:spcAft>
              <a:buClr>
                <a:schemeClr val="dk1"/>
              </a:buClr>
              <a:buSzPts val="1100"/>
              <a:buFont typeface="Arial"/>
              <a:buNone/>
            </a:pPr>
            <a:r>
              <a:t/>
            </a:r>
            <a:endParaRPr>
              <a:solidFill>
                <a:srgbClr val="FFFFFF"/>
              </a:solidFill>
              <a:highlight>
                <a:schemeClr val="dk1"/>
              </a:highlight>
              <a:latin typeface="Consolas"/>
              <a:ea typeface="Consolas"/>
              <a:cs typeface="Consolas"/>
              <a:sym typeface="Consolas"/>
            </a:endParaRPr>
          </a:p>
          <a:p>
            <a:pPr indent="0" lvl="0" marL="0" rtl="0">
              <a:lnSpc>
                <a:spcPct val="150000"/>
              </a:lnSpc>
              <a:spcBef>
                <a:spcPts val="0"/>
              </a:spcBef>
              <a:spcAft>
                <a:spcPts val="0"/>
              </a:spcAft>
              <a:buNone/>
            </a:pPr>
            <a:r>
              <a:t/>
            </a:r>
            <a:endParaRPr>
              <a:solidFill>
                <a:srgbClr val="FFFFFF"/>
              </a:solidFill>
              <a:highlight>
                <a:schemeClr val="dk1"/>
              </a:highlight>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Makefiles</a:t>
            </a:r>
            <a:endParaRPr sz="3600"/>
          </a:p>
        </p:txBody>
      </p:sp>
      <p:sp>
        <p:nvSpPr>
          <p:cNvPr id="199" name="Shape 199"/>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Allows scripting for compiling</a:t>
            </a:r>
            <a:endParaRPr/>
          </a:p>
          <a:p>
            <a:pPr indent="-419100" lvl="0" marL="457200" marR="0" rtl="0" algn="l">
              <a:lnSpc>
                <a:spcPct val="100000"/>
              </a:lnSpc>
              <a:spcBef>
                <a:spcPts val="0"/>
              </a:spcBef>
              <a:spcAft>
                <a:spcPts val="0"/>
              </a:spcAft>
              <a:buSzPts val="3000"/>
              <a:buChar char="◎"/>
            </a:pPr>
            <a:r>
              <a:rPr lang="en"/>
              <a:t>Multiple modes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Compiling with Makefiles</a:t>
            </a:r>
            <a:endParaRPr sz="3600"/>
          </a:p>
        </p:txBody>
      </p:sp>
      <p:sp>
        <p:nvSpPr>
          <p:cNvPr id="205" name="Shape 205"/>
          <p:cNvSpPr/>
          <p:nvPr/>
        </p:nvSpPr>
        <p:spPr>
          <a:xfrm>
            <a:off x="786150" y="1525800"/>
            <a:ext cx="7571700" cy="3806400"/>
          </a:xfrm>
          <a:prstGeom prst="roundRect">
            <a:avLst>
              <a:gd fmla="val 824" name="adj"/>
            </a:avLst>
          </a:prstGeom>
          <a:solidFill>
            <a:srgbClr val="000000"/>
          </a:solidFill>
          <a:ln cap="flat" cmpd="sng" w="762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nSpc>
                <a:spcPct val="150000"/>
              </a:lnSpc>
              <a:spcBef>
                <a:spcPts val="0"/>
              </a:spcBef>
              <a:spcAft>
                <a:spcPts val="0"/>
              </a:spcAft>
              <a:buClr>
                <a:schemeClr val="dk1"/>
              </a:buClr>
              <a:buSzPts val="1100"/>
              <a:buFont typeface="Arial"/>
              <a:buNone/>
            </a:pPr>
            <a:r>
              <a:rPr lang="en">
                <a:solidFill>
                  <a:srgbClr val="FFFFFF"/>
                </a:solidFill>
                <a:highlight>
                  <a:schemeClr val="dk1"/>
                </a:highlight>
                <a:latin typeface="Consolas"/>
                <a:ea typeface="Consolas"/>
                <a:cs typeface="Consolas"/>
                <a:sym typeface="Consolas"/>
              </a:rPr>
              <a:t>all:</a:t>
            </a:r>
            <a:endParaRPr>
              <a:solidFill>
                <a:srgbClr val="FFFFFF"/>
              </a:solidFill>
              <a:highlight>
                <a:schemeClr val="dk1"/>
              </a:highlight>
              <a:latin typeface="Consolas"/>
              <a:ea typeface="Consolas"/>
              <a:cs typeface="Consolas"/>
              <a:sym typeface="Consolas"/>
            </a:endParaRPr>
          </a:p>
          <a:p>
            <a:pPr indent="457200" lvl="0" marL="0" rtl="0">
              <a:lnSpc>
                <a:spcPct val="150000"/>
              </a:lnSpc>
              <a:spcBef>
                <a:spcPts val="0"/>
              </a:spcBef>
              <a:spcAft>
                <a:spcPts val="0"/>
              </a:spcAft>
              <a:buClr>
                <a:schemeClr val="dk1"/>
              </a:buClr>
              <a:buSzPts val="1100"/>
              <a:buFont typeface="Arial"/>
              <a:buNone/>
            </a:pPr>
            <a:r>
              <a:rPr lang="en">
                <a:solidFill>
                  <a:srgbClr val="FFFFFF"/>
                </a:solidFill>
                <a:highlight>
                  <a:schemeClr val="dk1"/>
                </a:highlight>
                <a:latin typeface="Consolas"/>
                <a:ea typeface="Consolas"/>
                <a:cs typeface="Consolas"/>
                <a:sym typeface="Consolas"/>
              </a:rPr>
              <a:t>gcc -c main.c</a:t>
            </a:r>
            <a:endParaRPr>
              <a:solidFill>
                <a:srgbClr val="FFFFFF"/>
              </a:solidFill>
              <a:highlight>
                <a:schemeClr val="dk1"/>
              </a:highlight>
              <a:latin typeface="Consolas"/>
              <a:ea typeface="Consolas"/>
              <a:cs typeface="Consolas"/>
              <a:sym typeface="Consolas"/>
            </a:endParaRPr>
          </a:p>
          <a:p>
            <a:pPr indent="457200" lvl="0" marL="0" rtl="0">
              <a:lnSpc>
                <a:spcPct val="150000"/>
              </a:lnSpc>
              <a:spcBef>
                <a:spcPts val="0"/>
              </a:spcBef>
              <a:spcAft>
                <a:spcPts val="0"/>
              </a:spcAft>
              <a:buClr>
                <a:schemeClr val="dk1"/>
              </a:buClr>
              <a:buSzPts val="1100"/>
              <a:buFont typeface="Arial"/>
              <a:buNone/>
            </a:pPr>
            <a:r>
              <a:rPr lang="en">
                <a:solidFill>
                  <a:srgbClr val="FFFFFF"/>
                </a:solidFill>
                <a:highlight>
                  <a:schemeClr val="dk1"/>
                </a:highlight>
                <a:latin typeface="Consolas"/>
                <a:ea typeface="Consolas"/>
                <a:cs typeface="Consolas"/>
                <a:sym typeface="Consolas"/>
              </a:rPr>
              <a:t>as sum.s -o sum.o</a:t>
            </a:r>
            <a:endParaRPr>
              <a:solidFill>
                <a:srgbClr val="FFFFFF"/>
              </a:solidFill>
              <a:highlight>
                <a:schemeClr val="dk1"/>
              </a:highlight>
              <a:latin typeface="Consolas"/>
              <a:ea typeface="Consolas"/>
              <a:cs typeface="Consolas"/>
              <a:sym typeface="Consolas"/>
            </a:endParaRPr>
          </a:p>
          <a:p>
            <a:pPr indent="457200" lvl="0" marL="0" rtl="0">
              <a:lnSpc>
                <a:spcPct val="150000"/>
              </a:lnSpc>
              <a:spcBef>
                <a:spcPts val="0"/>
              </a:spcBef>
              <a:spcAft>
                <a:spcPts val="0"/>
              </a:spcAft>
              <a:buClr>
                <a:schemeClr val="dk1"/>
              </a:buClr>
              <a:buSzPts val="1100"/>
              <a:buFont typeface="Arial"/>
              <a:buNone/>
            </a:pPr>
            <a:r>
              <a:rPr lang="en">
                <a:solidFill>
                  <a:srgbClr val="FFFFFF"/>
                </a:solidFill>
                <a:highlight>
                  <a:schemeClr val="dk1"/>
                </a:highlight>
                <a:latin typeface="Consolas"/>
                <a:ea typeface="Consolas"/>
                <a:cs typeface="Consolas"/>
                <a:sym typeface="Consolas"/>
              </a:rPr>
              <a:t>gcc *.o -o myprog</a:t>
            </a:r>
            <a:endParaRPr>
              <a:solidFill>
                <a:srgbClr val="FFFFFF"/>
              </a:solidFill>
              <a:highlight>
                <a:schemeClr val="dk1"/>
              </a:highlight>
              <a:latin typeface="Consolas"/>
              <a:ea typeface="Consolas"/>
              <a:cs typeface="Consolas"/>
              <a:sym typeface="Consolas"/>
            </a:endParaRPr>
          </a:p>
          <a:p>
            <a:pPr indent="0" lvl="0" marL="0" rtl="0">
              <a:lnSpc>
                <a:spcPct val="150000"/>
              </a:lnSpc>
              <a:spcBef>
                <a:spcPts val="0"/>
              </a:spcBef>
              <a:spcAft>
                <a:spcPts val="0"/>
              </a:spcAft>
              <a:buClr>
                <a:schemeClr val="dk1"/>
              </a:buClr>
              <a:buSzPts val="1100"/>
              <a:buFont typeface="Arial"/>
              <a:buNone/>
            </a:pPr>
            <a:r>
              <a:t/>
            </a:r>
            <a:endParaRPr>
              <a:solidFill>
                <a:srgbClr val="FFFFFF"/>
              </a:solidFill>
              <a:highlight>
                <a:schemeClr val="dk1"/>
              </a:highlight>
              <a:latin typeface="Consolas"/>
              <a:ea typeface="Consolas"/>
              <a:cs typeface="Consolas"/>
              <a:sym typeface="Consolas"/>
            </a:endParaRPr>
          </a:p>
          <a:p>
            <a:pPr indent="0" lvl="0" marL="0" rtl="0">
              <a:lnSpc>
                <a:spcPct val="150000"/>
              </a:lnSpc>
              <a:spcBef>
                <a:spcPts val="0"/>
              </a:spcBef>
              <a:spcAft>
                <a:spcPts val="0"/>
              </a:spcAft>
              <a:buNone/>
            </a:pPr>
            <a:r>
              <a:rPr lang="en">
                <a:solidFill>
                  <a:srgbClr val="FFFFFF"/>
                </a:solidFill>
                <a:highlight>
                  <a:schemeClr val="dk1"/>
                </a:highlight>
                <a:latin typeface="Consolas"/>
                <a:ea typeface="Consolas"/>
                <a:cs typeface="Consolas"/>
                <a:sym typeface="Consolas"/>
              </a:rPr>
              <a:t>clean:</a:t>
            </a:r>
            <a:endParaRPr>
              <a:solidFill>
                <a:srgbClr val="FFFFFF"/>
              </a:solidFill>
              <a:highlight>
                <a:schemeClr val="dk1"/>
              </a:highlight>
              <a:latin typeface="Consolas"/>
              <a:ea typeface="Consolas"/>
              <a:cs typeface="Consolas"/>
              <a:sym typeface="Consolas"/>
            </a:endParaRPr>
          </a:p>
          <a:p>
            <a:pPr indent="0" lvl="0" marL="0" rtl="0">
              <a:lnSpc>
                <a:spcPct val="150000"/>
              </a:lnSpc>
              <a:spcBef>
                <a:spcPts val="0"/>
              </a:spcBef>
              <a:spcAft>
                <a:spcPts val="0"/>
              </a:spcAft>
              <a:buNone/>
            </a:pPr>
            <a:r>
              <a:rPr lang="en">
                <a:solidFill>
                  <a:srgbClr val="FFFFFF"/>
                </a:solidFill>
                <a:highlight>
                  <a:schemeClr val="dk1"/>
                </a:highlight>
                <a:latin typeface="Consolas"/>
                <a:ea typeface="Consolas"/>
                <a:cs typeface="Consolas"/>
                <a:sym typeface="Consolas"/>
              </a:rPr>
              <a:t>	rm *.o</a:t>
            </a:r>
            <a:endParaRPr>
              <a:solidFill>
                <a:srgbClr val="FFFFFF"/>
              </a:solidFill>
              <a:highlight>
                <a:schemeClr val="dk1"/>
              </a:highlight>
              <a:latin typeface="Consolas"/>
              <a:ea typeface="Consolas"/>
              <a:cs typeface="Consolas"/>
              <a:sym typeface="Consolas"/>
            </a:endParaRPr>
          </a:p>
          <a:p>
            <a:pPr indent="0" lvl="0" marL="0" rtl="0">
              <a:lnSpc>
                <a:spcPct val="150000"/>
              </a:lnSpc>
              <a:spcBef>
                <a:spcPts val="0"/>
              </a:spcBef>
              <a:spcAft>
                <a:spcPts val="0"/>
              </a:spcAft>
              <a:buNone/>
            </a:pPr>
            <a:r>
              <a:rPr lang="en">
                <a:solidFill>
                  <a:srgbClr val="FFFFFF"/>
                </a:solidFill>
                <a:highlight>
                  <a:schemeClr val="dk1"/>
                </a:highlight>
                <a:latin typeface="Consolas"/>
                <a:ea typeface="Consolas"/>
                <a:cs typeface="Consolas"/>
                <a:sym typeface="Consolas"/>
              </a:rPr>
              <a:t>	rm myprog</a:t>
            </a:r>
            <a:endParaRPr>
              <a:solidFill>
                <a:srgbClr val="FFFFFF"/>
              </a:solidFill>
              <a:highlight>
                <a:schemeClr val="dk1"/>
              </a:highlight>
              <a:latin typeface="Consolas"/>
              <a:ea typeface="Consolas"/>
              <a:cs typeface="Consolas"/>
              <a:sym typeface="Consolas"/>
            </a:endParaRPr>
          </a:p>
          <a:p>
            <a:pPr indent="0" lvl="0" marL="0" rtl="0">
              <a:lnSpc>
                <a:spcPct val="150000"/>
              </a:lnSpc>
              <a:spcBef>
                <a:spcPts val="0"/>
              </a:spcBef>
              <a:spcAft>
                <a:spcPts val="0"/>
              </a:spcAft>
              <a:buNone/>
            </a:pPr>
            <a:r>
              <a:t/>
            </a:r>
            <a:endParaRPr>
              <a:solidFill>
                <a:srgbClr val="FFFFFF"/>
              </a:solidFill>
              <a:highlight>
                <a:schemeClr val="dk1"/>
              </a:highlight>
              <a:latin typeface="Consolas"/>
              <a:ea typeface="Consolas"/>
              <a:cs typeface="Consolas"/>
              <a:sym typeface="Consolas"/>
            </a:endParaRPr>
          </a:p>
          <a:p>
            <a:pPr indent="0" lvl="0" marL="0" rtl="0">
              <a:lnSpc>
                <a:spcPct val="150000"/>
              </a:lnSpc>
              <a:spcBef>
                <a:spcPts val="0"/>
              </a:spcBef>
              <a:spcAft>
                <a:spcPts val="0"/>
              </a:spcAft>
              <a:buNone/>
            </a:pPr>
            <a:r>
              <a:rPr lang="en">
                <a:solidFill>
                  <a:srgbClr val="FFFFFF"/>
                </a:solidFill>
                <a:highlight>
                  <a:schemeClr val="dk1"/>
                </a:highlight>
                <a:latin typeface="Consolas"/>
                <a:ea typeface="Consolas"/>
                <a:cs typeface="Consolas"/>
                <a:sym typeface="Consolas"/>
              </a:rPr>
              <a:t>dance:</a:t>
            </a:r>
            <a:endParaRPr>
              <a:solidFill>
                <a:srgbClr val="FFFFFF"/>
              </a:solidFill>
              <a:highlight>
                <a:schemeClr val="dk1"/>
              </a:highlight>
              <a:latin typeface="Consolas"/>
              <a:ea typeface="Consolas"/>
              <a:cs typeface="Consolas"/>
              <a:sym typeface="Consolas"/>
            </a:endParaRPr>
          </a:p>
          <a:p>
            <a:pPr indent="0" lvl="0" marL="0" rtl="0">
              <a:lnSpc>
                <a:spcPct val="150000"/>
              </a:lnSpc>
              <a:spcBef>
                <a:spcPts val="0"/>
              </a:spcBef>
              <a:spcAft>
                <a:spcPts val="0"/>
              </a:spcAft>
              <a:buNone/>
            </a:pPr>
            <a:r>
              <a:rPr lang="en">
                <a:solidFill>
                  <a:srgbClr val="FFFFFF"/>
                </a:solidFill>
                <a:highlight>
                  <a:schemeClr val="dk1"/>
                </a:highlight>
                <a:latin typeface="Consolas"/>
                <a:ea typeface="Consolas"/>
                <a:cs typeface="Consolas"/>
                <a:sym typeface="Consolas"/>
              </a:rPr>
              <a:t>	factor 72</a:t>
            </a:r>
            <a:endParaRPr>
              <a:solidFill>
                <a:srgbClr val="FFFFFF"/>
              </a:solidFill>
              <a:highlight>
                <a:schemeClr val="dk1"/>
              </a:highlight>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Running Makefiles</a:t>
            </a:r>
            <a:endParaRPr sz="3600"/>
          </a:p>
        </p:txBody>
      </p:sp>
      <p:sp>
        <p:nvSpPr>
          <p:cNvPr id="211" name="Shape 211"/>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Save file with name “</a:t>
            </a:r>
            <a:r>
              <a:rPr b="1" lang="en"/>
              <a:t>makefile</a:t>
            </a:r>
            <a:r>
              <a:rPr lang="en"/>
              <a:t>”</a:t>
            </a:r>
            <a:endParaRPr/>
          </a:p>
          <a:p>
            <a:pPr indent="-419100" lvl="0" marL="457200" marR="0" rtl="0" algn="l">
              <a:lnSpc>
                <a:spcPct val="100000"/>
              </a:lnSpc>
              <a:spcBef>
                <a:spcPts val="0"/>
              </a:spcBef>
              <a:spcAft>
                <a:spcPts val="0"/>
              </a:spcAft>
              <a:buSzPts val="3000"/>
              <a:buChar char="◎"/>
            </a:pPr>
            <a:r>
              <a:rPr lang="en"/>
              <a:t>Running:</a:t>
            </a:r>
            <a:endParaRPr/>
          </a:p>
          <a:p>
            <a:pPr indent="-381000" lvl="1" marL="914400" marR="0" rtl="0" algn="l">
              <a:lnSpc>
                <a:spcPct val="100000"/>
              </a:lnSpc>
              <a:spcBef>
                <a:spcPts val="0"/>
              </a:spcBef>
              <a:spcAft>
                <a:spcPts val="0"/>
              </a:spcAft>
              <a:buSzPts val="2400"/>
              <a:buChar char="○"/>
            </a:pPr>
            <a:r>
              <a:rPr lang="en"/>
              <a:t> </a:t>
            </a:r>
            <a:r>
              <a:rPr lang="en">
                <a:solidFill>
                  <a:srgbClr val="FFFFFF"/>
                </a:solidFill>
                <a:highlight>
                  <a:srgbClr val="000000"/>
                </a:highlight>
              </a:rPr>
              <a:t>make</a:t>
            </a:r>
            <a:r>
              <a:rPr lang="en"/>
              <a:t> - runs the </a:t>
            </a:r>
            <a:r>
              <a:rPr b="1" lang="en"/>
              <a:t>all</a:t>
            </a:r>
            <a:r>
              <a:rPr lang="en"/>
              <a:t> section</a:t>
            </a:r>
            <a:endParaRPr/>
          </a:p>
          <a:p>
            <a:pPr indent="-381000" lvl="1" marL="914400" marR="0" rtl="0" algn="l">
              <a:lnSpc>
                <a:spcPct val="100000"/>
              </a:lnSpc>
              <a:spcBef>
                <a:spcPts val="0"/>
              </a:spcBef>
              <a:spcAft>
                <a:spcPts val="0"/>
              </a:spcAft>
              <a:buSzPts val="2400"/>
              <a:buChar char="○"/>
            </a:pPr>
            <a:r>
              <a:rPr lang="en"/>
              <a:t> </a:t>
            </a:r>
            <a:r>
              <a:rPr lang="en">
                <a:solidFill>
                  <a:srgbClr val="FFFFFF"/>
                </a:solidFill>
                <a:highlight>
                  <a:srgbClr val="000000"/>
                </a:highlight>
              </a:rPr>
              <a:t>make clean</a:t>
            </a:r>
            <a:r>
              <a:rPr lang="en"/>
              <a:t> - runs the </a:t>
            </a:r>
            <a:r>
              <a:rPr b="1" lang="en"/>
              <a:t>clean</a:t>
            </a:r>
            <a:r>
              <a:rPr lang="en"/>
              <a:t> section</a:t>
            </a:r>
            <a:endParaRPr/>
          </a:p>
          <a:p>
            <a:pPr indent="0" lvl="0" marL="0" marR="0" rtl="0" algn="l">
              <a:lnSpc>
                <a:spcPct val="100000"/>
              </a:lnSpc>
              <a:spcBef>
                <a:spcPts val="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