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59" r:id="rId5"/>
    <p:sldId id="260" r:id="rId6"/>
    <p:sldId id="266" r:id="rId7"/>
    <p:sldId id="263" r:id="rId8"/>
    <p:sldId id="264" r:id="rId9"/>
    <p:sldId id="262" r:id="rId10"/>
    <p:sldId id="268" r:id="rId11"/>
    <p:sldId id="271" r:id="rId12"/>
    <p:sldId id="269" r:id="rId13"/>
    <p:sldId id="26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75" autoAdjust="0"/>
    <p:restoredTop sz="81563" autoAdjust="0"/>
  </p:normalViewPr>
  <p:slideViewPr>
    <p:cSldViewPr snapToGrid="0" snapToObjects="1">
      <p:cViewPr>
        <p:scale>
          <a:sx n="75" d="100"/>
          <a:sy n="75" d="100"/>
        </p:scale>
        <p:origin x="-80" y="2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000179-172D-2E41-A94A-E09EE4F0A9C7}" type="datetimeFigureOut">
              <a:rPr lang="en-US" smtClean="0"/>
              <a:pPr/>
              <a:t>13-11-24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6BAB46-140C-C440-AB04-CF7C1557997A}" type="slidenum">
              <a:rPr lang="en-US" smtClean="0"/>
              <a:pPr/>
              <a:t>‹#›</a:t>
            </a:fld>
            <a:endParaRPr lang="en-US"/>
          </a:p>
        </p:txBody>
      </p:sp>
    </p:spTree>
    <p:extLst>
      <p:ext uri="{BB962C8B-B14F-4D97-AF65-F5344CB8AC3E}">
        <p14:creationId xmlns:p14="http://schemas.microsoft.com/office/powerpoint/2010/main" val="225728745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IP response is related to how well a unit is the subsurface can hold on to electrical charge</a:t>
            </a:r>
          </a:p>
          <a:p>
            <a:pPr marL="0" indent="0">
              <a:buNone/>
            </a:pPr>
            <a:endParaRPr lang="en-US" sz="1200" dirty="0" smtClean="0"/>
          </a:p>
          <a:p>
            <a:r>
              <a:rPr lang="en-US" sz="1200" dirty="0" smtClean="0"/>
              <a:t>The conductivity depends on the amount of ore present and the conduction of the ore</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Induced polarization is an electromagnetic method that uses electrodes with current to create a geophysical image.  It is where a current is run through the ground by two electrodes and observed when the current is switched off.  The voltage is then observed to have decayed, instead of instantaneously returning back to zero.  </a:t>
            </a:r>
          </a:p>
          <a:p>
            <a:endParaRPr lang="en-US" dirty="0"/>
          </a:p>
        </p:txBody>
      </p:sp>
      <p:sp>
        <p:nvSpPr>
          <p:cNvPr id="4" name="Slide Number Placeholder 3"/>
          <p:cNvSpPr>
            <a:spLocks noGrp="1"/>
          </p:cNvSpPr>
          <p:nvPr>
            <p:ph type="sldNum" sz="quarter" idx="10"/>
          </p:nvPr>
        </p:nvSpPr>
        <p:spPr/>
        <p:txBody>
          <a:bodyPr/>
          <a:lstStyle/>
          <a:p>
            <a:fld id="{FB6BAB46-140C-C440-AB04-CF7C1557997A}" type="slidenum">
              <a:rPr lang="en-US" smtClean="0"/>
              <a:pPr/>
              <a:t>2</a:t>
            </a:fld>
            <a:endParaRPr lang="en-US"/>
          </a:p>
        </p:txBody>
      </p:sp>
    </p:spTree>
    <p:extLst>
      <p:ext uri="{BB962C8B-B14F-4D97-AF65-F5344CB8AC3E}">
        <p14:creationId xmlns:p14="http://schemas.microsoft.com/office/powerpoint/2010/main" val="280765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Current is supplied</a:t>
            </a:r>
            <a:r>
              <a:rPr lang="en-US" baseline="0" dirty="0" smtClean="0"/>
              <a:t> to the ground, the moving charges </a:t>
            </a:r>
            <a:r>
              <a:rPr lang="en-US" i="0" baseline="0" dirty="0" smtClean="0"/>
              <a:t>induce a response from chargeable grains in the subsurface. When the current is supplied, a charge builds up outside of the metallic grains. Since charge is free to move in the metals present in the subsurface (because they are conductors), the electrons will move to the side of the mineral grain where the positive current is present. This creates a temporary charge separation where the mineral grain acts as a small capacitor, creating a potential difference within itself (within the grain). When the current is switched off from our current electrodes, the total observed voltage drops instantaneously by the amount of current being supplied by the current electrodes (V) so the remaining voltage is only that of the potential difference that was induced in the metallic grains by the original current. It takes a while for this potential difference to disperse, leaving us with Vi, the overvoltage which decays over time. The decrease in this overvoltage over time is what is measured </a:t>
            </a:r>
            <a:r>
              <a:rPr lang="en-US" i="0" baseline="0" dirty="0" smtClean="0">
                <a:sym typeface="Wingdings"/>
              </a:rPr>
              <a:t> this is the IP response.</a:t>
            </a:r>
            <a:endParaRPr lang="en-US" dirty="0" smtClean="0"/>
          </a:p>
          <a:p>
            <a:pPr marL="457200" indent="-457200">
              <a:buFont typeface="+mj-lt"/>
              <a:buAutoNum type="arabicPeriod"/>
            </a:pPr>
            <a:r>
              <a:rPr lang="en-US" sz="1200" dirty="0" smtClean="0"/>
              <a:t>Current is supplied </a:t>
            </a:r>
            <a:r>
              <a:rPr lang="en-US" sz="1200" i="1" dirty="0" smtClean="0"/>
              <a:t>(V) </a:t>
            </a:r>
            <a:r>
              <a:rPr lang="en-US" sz="1200" dirty="0" smtClean="0"/>
              <a:t>by current electrodes</a:t>
            </a:r>
          </a:p>
          <a:p>
            <a:pPr marL="457200" indent="-457200">
              <a:buFont typeface="+mj-lt"/>
              <a:buAutoNum type="arabicPeriod"/>
            </a:pPr>
            <a:r>
              <a:rPr lang="en-US" sz="1200" dirty="0" smtClean="0"/>
              <a:t>Charge builds up on metallic grains</a:t>
            </a:r>
          </a:p>
          <a:p>
            <a:pPr marL="457200" indent="-457200">
              <a:buFont typeface="+mj-lt"/>
              <a:buAutoNum type="arabicPeriod"/>
            </a:pPr>
            <a:r>
              <a:rPr lang="en-US" sz="1200" dirty="0" smtClean="0"/>
              <a:t>Current induces a potential difference in the metallic grains </a:t>
            </a:r>
            <a:r>
              <a:rPr lang="en-US" sz="1200" i="1" dirty="0" smtClean="0"/>
              <a:t>(V</a:t>
            </a:r>
            <a:r>
              <a:rPr lang="en-US" sz="1200" i="1" baseline="-25000" dirty="0" smtClean="0"/>
              <a:t>i</a:t>
            </a:r>
            <a:r>
              <a:rPr lang="en-US" sz="1200" i="1" dirty="0" smtClean="0"/>
              <a:t>) – this is the </a:t>
            </a:r>
            <a:r>
              <a:rPr lang="en-US" sz="1200" b="1" i="1" dirty="0" smtClean="0"/>
              <a:t>overvoltage</a:t>
            </a:r>
          </a:p>
          <a:p>
            <a:pPr marL="457200" indent="-457200">
              <a:buFont typeface="+mj-lt"/>
              <a:buAutoNum type="arabicPeriod"/>
            </a:pPr>
            <a:r>
              <a:rPr lang="en-US" sz="1200" dirty="0" smtClean="0"/>
              <a:t>A voltage (V</a:t>
            </a:r>
            <a:r>
              <a:rPr lang="en-US" sz="1200" baseline="-25000" dirty="0" smtClean="0"/>
              <a:t>T</a:t>
            </a:r>
            <a:r>
              <a:rPr lang="en-US" sz="1200" dirty="0" smtClean="0"/>
              <a:t>) is observed at potential electrodes </a:t>
            </a:r>
            <a:r>
              <a:rPr lang="en-US" sz="1200" i="1" dirty="0" smtClean="0"/>
              <a:t>(where V + V</a:t>
            </a:r>
            <a:r>
              <a:rPr lang="en-US" sz="1200" i="1" baseline="-25000" dirty="0" smtClean="0"/>
              <a:t>i</a:t>
            </a:r>
            <a:r>
              <a:rPr lang="en-US" sz="1200" i="1" dirty="0" smtClean="0"/>
              <a:t>=</a:t>
            </a:r>
            <a:r>
              <a:rPr lang="en-US" sz="1200" b="1" i="1" dirty="0" smtClean="0"/>
              <a:t>V</a:t>
            </a:r>
            <a:r>
              <a:rPr lang="en-US" sz="1200" b="1" i="1" baseline="-25000" dirty="0" smtClean="0"/>
              <a:t>T</a:t>
            </a:r>
            <a:r>
              <a:rPr lang="en-US" sz="1200" i="1" dirty="0" smtClean="0"/>
              <a:t>)</a:t>
            </a:r>
            <a:endParaRPr lang="en-US" dirty="0" smtClean="0"/>
          </a:p>
          <a:p>
            <a:pPr marL="457200" indent="-457200">
              <a:buFont typeface="+mj-lt"/>
              <a:buAutoNum type="arabicPeriod"/>
            </a:pPr>
            <a:r>
              <a:rPr lang="en-US" sz="1200" dirty="0" smtClean="0"/>
              <a:t>Current is switched off </a:t>
            </a:r>
            <a:r>
              <a:rPr lang="en-US" sz="1200" dirty="0" smtClean="0">
                <a:sym typeface="Wingdings"/>
              </a:rPr>
              <a:t></a:t>
            </a:r>
            <a:r>
              <a:rPr lang="en-US" sz="1200" dirty="0" smtClean="0"/>
              <a:t> V</a:t>
            </a:r>
            <a:r>
              <a:rPr lang="en-US" sz="1200" baseline="-25000" dirty="0" smtClean="0"/>
              <a:t>T</a:t>
            </a:r>
            <a:r>
              <a:rPr lang="en-US" sz="1200" dirty="0" smtClean="0"/>
              <a:t> – V = V</a:t>
            </a:r>
            <a:r>
              <a:rPr lang="en-US" sz="1200" baseline="-25000" dirty="0" smtClean="0"/>
              <a:t>i</a:t>
            </a:r>
            <a:r>
              <a:rPr lang="en-US" sz="1200" dirty="0" smtClean="0"/>
              <a:t> </a:t>
            </a:r>
          </a:p>
          <a:p>
            <a:pPr marL="457200" indent="-457200">
              <a:buFont typeface="+mj-lt"/>
              <a:buAutoNum type="arabicPeriod"/>
            </a:pPr>
            <a:r>
              <a:rPr lang="en-US" sz="1200" dirty="0" smtClean="0"/>
              <a:t>V</a:t>
            </a:r>
            <a:r>
              <a:rPr lang="en-US" sz="1200" baseline="-25000" dirty="0" smtClean="0"/>
              <a:t>i</a:t>
            </a:r>
            <a:r>
              <a:rPr lang="en-US" sz="1200" dirty="0" smtClean="0"/>
              <a:t> decays at a rate depending on the conductivity of the grain and the amount of time the grain was subjected to the current</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Induced polarization (IP) is a potential difference measurement between the potential electrodes.  When the current through the electrodes is switched off, the potential difference does not instantaneously drop to zero.  The potential difference instead drops significantly at first, but then it slowly decays to zero after a short amount of time.</a:t>
            </a:r>
          </a:p>
          <a:p>
            <a:endParaRPr lang="en-US" dirty="0"/>
          </a:p>
        </p:txBody>
      </p:sp>
      <p:sp>
        <p:nvSpPr>
          <p:cNvPr id="4" name="Slide Number Placeholder 3"/>
          <p:cNvSpPr>
            <a:spLocks noGrp="1"/>
          </p:cNvSpPr>
          <p:nvPr>
            <p:ph type="sldNum" sz="quarter" idx="10"/>
          </p:nvPr>
        </p:nvSpPr>
        <p:spPr/>
        <p:txBody>
          <a:bodyPr/>
          <a:lstStyle/>
          <a:p>
            <a:fld id="{FB6BAB46-140C-C440-AB04-CF7C1557997A}" type="slidenum">
              <a:rPr lang="en-US" smtClean="0"/>
              <a:pPr/>
              <a:t>3</a:t>
            </a:fld>
            <a:endParaRPr lang="en-US"/>
          </a:p>
        </p:txBody>
      </p:sp>
    </p:spTree>
    <p:extLst>
      <p:ext uri="{BB962C8B-B14F-4D97-AF65-F5344CB8AC3E}">
        <p14:creationId xmlns:p14="http://schemas.microsoft.com/office/powerpoint/2010/main" val="208394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smtClean="0"/>
              <a:t>Apparent resistivity is observed at 2 different frequencies</a:t>
            </a:r>
          </a:p>
          <a:p>
            <a:r>
              <a:rPr lang="en-US" sz="2000" dirty="0" smtClean="0">
                <a:latin typeface="Wingdings"/>
                <a:ea typeface="Wingdings"/>
                <a:cs typeface="Wingdings"/>
                <a:sym typeface="Wingdings"/>
              </a:rPr>
              <a:t></a:t>
            </a:r>
            <a:r>
              <a:rPr lang="en-US" sz="2000" dirty="0" smtClean="0">
                <a:sym typeface="Wingdings"/>
              </a:rPr>
              <a:t> </a:t>
            </a:r>
            <a:r>
              <a:rPr lang="en-US" sz="2000" dirty="0" smtClean="0"/>
              <a:t>Frequency (f</a:t>
            </a:r>
            <a:r>
              <a:rPr lang="en-US" sz="2000" baseline="-25000" dirty="0" smtClean="0"/>
              <a:t>0</a:t>
            </a:r>
            <a:r>
              <a:rPr lang="en-US" sz="2000" dirty="0" smtClean="0"/>
              <a:t>) = </a:t>
            </a:r>
            <a:r>
              <a:rPr lang="en-US" sz="2000" dirty="0" smtClean="0">
                <a:latin typeface="Wingdings"/>
                <a:ea typeface="Wingdings"/>
                <a:cs typeface="Wingdings"/>
                <a:sym typeface="Wingdings"/>
              </a:rPr>
              <a:t></a:t>
            </a:r>
            <a:r>
              <a:rPr lang="en-US" sz="2000" dirty="0" smtClean="0">
                <a:ea typeface="Wingdings"/>
                <a:cs typeface="Wingdings"/>
                <a:sym typeface="Wingdings"/>
              </a:rPr>
              <a:t> p</a:t>
            </a:r>
            <a:r>
              <a:rPr lang="en-US" sz="2000" baseline="-25000" dirty="0" smtClean="0">
                <a:ea typeface="Wingdings"/>
                <a:cs typeface="Wingdings"/>
                <a:sym typeface="Wingdings"/>
              </a:rPr>
              <a:t>a0</a:t>
            </a:r>
            <a:endParaRPr lang="en-US" sz="2000" baseline="-25000" dirty="0" smtClean="0">
              <a:latin typeface="Wingdings"/>
              <a:ea typeface="Wingdings"/>
              <a:cs typeface="Wingdings"/>
              <a:sym typeface="Wingdings"/>
            </a:endParaRPr>
          </a:p>
          <a:p>
            <a:r>
              <a:rPr lang="en-US" sz="2000" dirty="0" smtClean="0">
                <a:latin typeface="Wingdings"/>
                <a:ea typeface="Wingdings"/>
                <a:cs typeface="Wingdings"/>
                <a:sym typeface="Wingdings"/>
              </a:rPr>
              <a:t></a:t>
            </a:r>
            <a:r>
              <a:rPr lang="en-US" sz="2000" dirty="0" smtClean="0">
                <a:sym typeface="Wingdings"/>
              </a:rPr>
              <a:t> Frequency (f</a:t>
            </a:r>
            <a:r>
              <a:rPr lang="en-US" sz="2000" baseline="-25000" dirty="0" smtClean="0">
                <a:sym typeface="Wingdings"/>
              </a:rPr>
              <a:t>1</a:t>
            </a:r>
            <a:r>
              <a:rPr lang="en-US" sz="2000" dirty="0" smtClean="0">
                <a:sym typeface="Wingdings"/>
              </a:rPr>
              <a:t>) = </a:t>
            </a:r>
            <a:r>
              <a:rPr lang="en-US" sz="2000" dirty="0" smtClean="0">
                <a:latin typeface="Wingdings"/>
                <a:ea typeface="Wingdings"/>
                <a:cs typeface="Wingdings"/>
                <a:sym typeface="Wingdings"/>
              </a:rPr>
              <a:t></a:t>
            </a:r>
            <a:r>
              <a:rPr lang="en-US" sz="2000" dirty="0" smtClean="0">
                <a:ea typeface="Wingdings"/>
                <a:cs typeface="Wingdings"/>
                <a:sym typeface="Wingdings"/>
              </a:rPr>
              <a:t> p</a:t>
            </a:r>
            <a:r>
              <a:rPr lang="en-US" sz="2000" baseline="-25000" dirty="0" smtClean="0">
                <a:ea typeface="Wingdings"/>
                <a:cs typeface="Wingdings"/>
                <a:sym typeface="Wingdings"/>
              </a:rPr>
              <a:t>a1</a:t>
            </a:r>
          </a:p>
          <a:p>
            <a:pPr lvl="1"/>
            <a:r>
              <a:rPr lang="en-US" sz="1400" dirty="0" smtClean="0"/>
              <a:t>P</a:t>
            </a:r>
            <a:r>
              <a:rPr lang="en-US" sz="1400" baseline="-25000" dirty="0" smtClean="0"/>
              <a:t>a0</a:t>
            </a:r>
            <a:r>
              <a:rPr lang="en-US" sz="1400" dirty="0" smtClean="0"/>
              <a:t>&gt;p</a:t>
            </a:r>
            <a:r>
              <a:rPr lang="en-US" sz="1400" baseline="-25000" dirty="0" smtClean="0"/>
              <a:t>a1</a:t>
            </a:r>
            <a:endParaRPr lang="en-US" sz="140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Studying the effects of alternating currents on the measured value of resistivity is another method of IP, in the frequency domain (Figure b).  This method is done by locating portions of the earth where resistivity decreases, as the frequency of applied current is being increased.  This form of IP method is more often used to locate ore bodies.</a:t>
            </a:r>
          </a:p>
          <a:p>
            <a:endParaRPr lang="en-US" dirty="0" smtClean="0"/>
          </a:p>
          <a:p>
            <a:r>
              <a:rPr lang="en-US" dirty="0" smtClean="0"/>
              <a:t>In a perfect earth we would</a:t>
            </a:r>
            <a:r>
              <a:rPr lang="en-US" baseline="0" dirty="0" smtClean="0"/>
              <a:t> expect to see the two curves matched up… instead we see a phase shift caused by a delay in time in when the supplied current is turned off/on and when that potential difference is measured</a:t>
            </a:r>
            <a:endParaRPr lang="en-US" dirty="0"/>
          </a:p>
        </p:txBody>
      </p:sp>
      <p:sp>
        <p:nvSpPr>
          <p:cNvPr id="4" name="Slide Number Placeholder 3"/>
          <p:cNvSpPr>
            <a:spLocks noGrp="1"/>
          </p:cNvSpPr>
          <p:nvPr>
            <p:ph type="sldNum" sz="quarter" idx="10"/>
          </p:nvPr>
        </p:nvSpPr>
        <p:spPr/>
        <p:txBody>
          <a:bodyPr/>
          <a:lstStyle/>
          <a:p>
            <a:fld id="{FB6BAB46-140C-C440-AB04-CF7C1557997A}" type="slidenum">
              <a:rPr lang="en-US" smtClean="0"/>
              <a:pPr/>
              <a:t>4</a:t>
            </a:fld>
            <a:endParaRPr lang="en-US"/>
          </a:p>
        </p:txBody>
      </p:sp>
    </p:spTree>
    <p:extLst>
      <p:ext uri="{BB962C8B-B14F-4D97-AF65-F5344CB8AC3E}">
        <p14:creationId xmlns:p14="http://schemas.microsoft.com/office/powerpoint/2010/main" val="1956057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a:t>
            </a:r>
            <a:r>
              <a:rPr lang="en-US" baseline="0" dirty="0" smtClean="0"/>
              <a:t> and Frequency domain IP methods can </a:t>
            </a:r>
            <a:r>
              <a:rPr lang="en-US" i="1" baseline="0" dirty="0" smtClean="0"/>
              <a:t>locate </a:t>
            </a:r>
            <a:r>
              <a:rPr lang="en-US" i="0" baseline="0" dirty="0" smtClean="0"/>
              <a:t>ore bodies, but they cannot give us a good estimate of the amount of mineralization in the subsurface. To do this, we can use Spectral IP</a:t>
            </a:r>
          </a:p>
          <a:p>
            <a:r>
              <a:rPr lang="en-US" dirty="0" smtClean="0"/>
              <a:t>ρ</a:t>
            </a:r>
            <a:r>
              <a:rPr lang="en-US" baseline="-25000" dirty="0" smtClean="0"/>
              <a:t>0</a:t>
            </a:r>
            <a:r>
              <a:rPr lang="en-US" dirty="0" smtClean="0"/>
              <a:t> = DC Resistivity</a:t>
            </a:r>
          </a:p>
          <a:p>
            <a:r>
              <a:rPr lang="en-US" dirty="0" err="1" smtClean="0"/>
              <a:t>ω</a:t>
            </a:r>
            <a:r>
              <a:rPr lang="en-US" dirty="0" smtClean="0"/>
              <a:t> = 2πf = angular frequency</a:t>
            </a:r>
          </a:p>
          <a:p>
            <a:r>
              <a:rPr lang="en-US" dirty="0" smtClean="0"/>
              <a:t>Μ = V</a:t>
            </a:r>
            <a:r>
              <a:rPr lang="en-US" baseline="-25000" dirty="0" smtClean="0"/>
              <a:t>i</a:t>
            </a:r>
            <a:r>
              <a:rPr lang="en-US" dirty="0" smtClean="0"/>
              <a:t>/V</a:t>
            </a:r>
            <a:r>
              <a:rPr lang="en-US" baseline="-25000" dirty="0" smtClean="0"/>
              <a:t>T</a:t>
            </a:r>
            <a:r>
              <a:rPr lang="en-US" dirty="0" smtClean="0"/>
              <a:t> = Chargeability</a:t>
            </a:r>
          </a:p>
          <a:p>
            <a:r>
              <a:rPr lang="en-US" dirty="0" err="1" smtClean="0"/>
              <a:t>τ</a:t>
            </a:r>
            <a:r>
              <a:rPr lang="en-US" dirty="0" smtClean="0"/>
              <a:t>= time constant</a:t>
            </a:r>
          </a:p>
          <a:p>
            <a:r>
              <a:rPr lang="en-US" dirty="0" smtClean="0"/>
              <a:t>c = relaxation constant</a:t>
            </a:r>
          </a:p>
          <a:p>
            <a:r>
              <a:rPr lang="en-US" dirty="0" err="1" smtClean="0"/>
              <a:t>i</a:t>
            </a:r>
            <a:r>
              <a:rPr lang="en-US" dirty="0" smtClean="0"/>
              <a:t>= √-1</a:t>
            </a:r>
          </a:p>
          <a:p>
            <a:r>
              <a:rPr lang="en-US" sz="1200" dirty="0" smtClean="0"/>
              <a:t>IP response is related to how well a unit is the subsurface can hold on to electrical charge</a:t>
            </a:r>
          </a:p>
          <a:p>
            <a:pPr marL="0" indent="0">
              <a:buNone/>
            </a:pPr>
            <a:endParaRPr lang="en-US" sz="1200" dirty="0" smtClean="0"/>
          </a:p>
          <a:p>
            <a:r>
              <a:rPr lang="en-US" sz="1200" dirty="0" smtClean="0"/>
              <a:t>The conductivity depends on the amount of ore present and the conduction of the ore</a:t>
            </a:r>
          </a:p>
          <a:p>
            <a:pPr marL="0" indent="0">
              <a:buNone/>
            </a:pPr>
            <a:endParaRPr lang="en-US" sz="1200" dirty="0" smtClean="0"/>
          </a:p>
          <a:p>
            <a:r>
              <a:rPr lang="en-US" sz="1200" dirty="0" smtClean="0">
                <a:latin typeface="Wingdings"/>
                <a:ea typeface="Wingdings"/>
                <a:cs typeface="Wingdings"/>
                <a:sym typeface="Wingdings"/>
              </a:rPr>
              <a:t></a:t>
            </a:r>
            <a:r>
              <a:rPr lang="en-US" sz="1200" dirty="0" smtClean="0">
                <a:ea typeface="Wingdings"/>
                <a:cs typeface="Wingdings"/>
                <a:sym typeface="Wingdings"/>
              </a:rPr>
              <a:t> </a:t>
            </a:r>
            <a:r>
              <a:rPr lang="en-US" sz="1200" dirty="0" smtClean="0"/>
              <a:t>Phase angle &amp; </a:t>
            </a:r>
            <a:r>
              <a:rPr lang="en-US" sz="1200" dirty="0" smtClean="0">
                <a:latin typeface="Wingdings"/>
                <a:ea typeface="Wingdings"/>
                <a:cs typeface="Wingdings"/>
                <a:sym typeface="Wingdings"/>
              </a:rPr>
              <a:t></a:t>
            </a:r>
            <a:r>
              <a:rPr lang="en-US" sz="1200" dirty="0" smtClean="0">
                <a:ea typeface="Wingdings"/>
                <a:cs typeface="Wingdings"/>
                <a:sym typeface="Wingdings"/>
              </a:rPr>
              <a:t> </a:t>
            </a:r>
            <a:r>
              <a:rPr lang="en-US" sz="1200" dirty="0" smtClean="0"/>
              <a:t>Critical frequency = </a:t>
            </a:r>
            <a:r>
              <a:rPr lang="en-US" sz="1200" dirty="0" smtClean="0">
                <a:latin typeface="Wingdings"/>
                <a:ea typeface="Wingdings"/>
                <a:cs typeface="Wingdings"/>
                <a:sym typeface="Wingdings"/>
              </a:rPr>
              <a:t></a:t>
            </a:r>
            <a:r>
              <a:rPr lang="en-US" sz="1200" dirty="0" smtClean="0">
                <a:ea typeface="Wingdings"/>
                <a:cs typeface="Wingdings"/>
                <a:sym typeface="Wingdings"/>
              </a:rPr>
              <a:t> </a:t>
            </a:r>
            <a:r>
              <a:rPr lang="en-US" sz="1200" dirty="0" smtClean="0"/>
              <a:t>Chargeability</a:t>
            </a:r>
          </a:p>
          <a:p>
            <a:pPr marL="0" indent="0">
              <a:buNone/>
            </a:pPr>
            <a:endParaRPr lang="en-US" sz="1200" dirty="0" smtClean="0"/>
          </a:p>
          <a:p>
            <a:r>
              <a:rPr lang="en-US" sz="1200" dirty="0" smtClean="0"/>
              <a:t>Can be used </a:t>
            </a:r>
            <a:r>
              <a:rPr lang="en-US" sz="1200" b="1" dirty="0" smtClean="0"/>
              <a:t>to separate out zones of primary mineralization </a:t>
            </a:r>
            <a:r>
              <a:rPr lang="en-US" sz="1200" dirty="0" smtClean="0"/>
              <a:t>and the texture of a body</a:t>
            </a:r>
          </a:p>
          <a:p>
            <a:endParaRPr lang="en-US" sz="1200" dirty="0" smtClean="0"/>
          </a:p>
          <a:p>
            <a:r>
              <a:rPr lang="en-US" sz="1200" dirty="0" smtClean="0"/>
              <a:t>Spectral induced polarization (SIP) allows us to measure the variation in resistivity with different applied frequencies.  This method allows us to see several resistivity measurements at different frequencies.</a:t>
            </a:r>
          </a:p>
          <a:p>
            <a:endParaRPr lang="en-US" sz="1200" dirty="0" smtClean="0"/>
          </a:p>
          <a:p>
            <a:r>
              <a:rPr lang="en-US" sz="1200" dirty="0" smtClean="0"/>
              <a:t>Spectral induced polarization aims to specifically distinguish material properties of the subsurface.</a:t>
            </a:r>
          </a:p>
          <a:p>
            <a:endParaRPr lang="en-US" sz="1200" dirty="0" smtClean="0"/>
          </a:p>
          <a:p>
            <a:r>
              <a:rPr lang="en-US" sz="1200" dirty="0" smtClean="0"/>
              <a:t>Spectral induced polarization (SIP) allows us to measure the variation in resistivity with different applied frequencies.  This method allows us to see several resistivity measurements at different frequencies.</a:t>
            </a:r>
          </a:p>
          <a:p>
            <a:endParaRPr lang="en-US" sz="1200" dirty="0" smtClean="0"/>
          </a:p>
          <a:p>
            <a:r>
              <a:rPr lang="en-US" sz="1200" dirty="0" smtClean="0"/>
              <a:t>Spectral induced polarization aims to specifically distinguish material properties of the subsurface.</a:t>
            </a:r>
          </a:p>
          <a:p>
            <a:endParaRPr lang="en-US" sz="1200" dirty="0" smtClean="0"/>
          </a:p>
          <a:p>
            <a:endParaRPr lang="en-US" dirty="0"/>
          </a:p>
        </p:txBody>
      </p:sp>
      <p:sp>
        <p:nvSpPr>
          <p:cNvPr id="4" name="Slide Number Placeholder 3"/>
          <p:cNvSpPr>
            <a:spLocks noGrp="1"/>
          </p:cNvSpPr>
          <p:nvPr>
            <p:ph type="sldNum" sz="quarter" idx="10"/>
          </p:nvPr>
        </p:nvSpPr>
        <p:spPr/>
        <p:txBody>
          <a:bodyPr/>
          <a:lstStyle/>
          <a:p>
            <a:fld id="{FB6BAB46-140C-C440-AB04-CF7C1557997A}" type="slidenum">
              <a:rPr lang="en-US" smtClean="0"/>
              <a:pPr/>
              <a:t>5</a:t>
            </a:fld>
            <a:endParaRPr lang="en-US"/>
          </a:p>
        </p:txBody>
      </p:sp>
    </p:spTree>
    <p:extLst>
      <p:ext uri="{BB962C8B-B14F-4D97-AF65-F5344CB8AC3E}">
        <p14:creationId xmlns:p14="http://schemas.microsoft.com/office/powerpoint/2010/main" val="8182339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Dipole-Dipole is a commonly used set up for Induced polarization.  It consists of two sets of electrodes, the current and potential electrodes.  The pairs of current electrodes and pairs of potential electrodes are usually placed close to one another at equal distances.  While the spacing between the pairs of each current and potential electrodes are spaced further apart at equal distances that are multiples of the spacing between the pairs of current electrodes and potential electrodes.</a:t>
            </a:r>
          </a:p>
          <a:p>
            <a:endParaRPr lang="en-US" sz="1200" dirty="0" smtClean="0"/>
          </a:p>
          <a:p>
            <a:r>
              <a:rPr lang="en-US" sz="1200" dirty="0" smtClean="0"/>
              <a:t>A primary advantage of the dipole-dipole electrode array is the ease of deployment in the field due to shorter wire lengths.</a:t>
            </a:r>
          </a:p>
          <a:p>
            <a:endParaRPr lang="en-US" dirty="0" smtClean="0"/>
          </a:p>
          <a:p>
            <a:r>
              <a:rPr lang="en-US" dirty="0" smtClean="0"/>
              <a:t>Why else would we use Dipole</a:t>
            </a:r>
            <a:r>
              <a:rPr lang="en-US" baseline="0" dirty="0" smtClean="0"/>
              <a:t> Dipole arrangement?</a:t>
            </a:r>
            <a:endParaRPr lang="en-US" dirty="0"/>
          </a:p>
        </p:txBody>
      </p:sp>
      <p:sp>
        <p:nvSpPr>
          <p:cNvPr id="4" name="Slide Number Placeholder 3"/>
          <p:cNvSpPr>
            <a:spLocks noGrp="1"/>
          </p:cNvSpPr>
          <p:nvPr>
            <p:ph type="sldNum" sz="quarter" idx="10"/>
          </p:nvPr>
        </p:nvSpPr>
        <p:spPr/>
        <p:txBody>
          <a:bodyPr/>
          <a:lstStyle/>
          <a:p>
            <a:fld id="{FB6BAB46-140C-C440-AB04-CF7C1557997A}" type="slidenum">
              <a:rPr lang="en-US" smtClean="0"/>
              <a:pPr/>
              <a:t>6</a:t>
            </a:fld>
            <a:endParaRPr lang="en-US"/>
          </a:p>
        </p:txBody>
      </p:sp>
    </p:spTree>
    <p:extLst>
      <p:ext uri="{BB962C8B-B14F-4D97-AF65-F5344CB8AC3E}">
        <p14:creationId xmlns:p14="http://schemas.microsoft.com/office/powerpoint/2010/main" val="50698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Porphyry</a:t>
            </a:r>
            <a:r>
              <a:rPr lang="en-US" baseline="0" dirty="0" smtClean="0"/>
              <a:t> deposits form:</a:t>
            </a:r>
          </a:p>
          <a:p>
            <a:pPr marL="457200" indent="-457200">
              <a:buFont typeface="+mj-lt"/>
              <a:buAutoNum type="arabicPeriod"/>
            </a:pPr>
            <a:r>
              <a:rPr lang="en-US" sz="1200" dirty="0" smtClean="0"/>
              <a:t>Large igneous intrusions develop at convergent boundaries</a:t>
            </a:r>
          </a:p>
          <a:p>
            <a:pPr marL="457200" indent="-457200">
              <a:buFont typeface="+mj-lt"/>
              <a:buAutoNum type="arabicPeriod"/>
            </a:pPr>
            <a:r>
              <a:rPr lang="en-US" sz="1200" dirty="0" smtClean="0"/>
              <a:t>Magma begins to cool within the earth (i.e. </a:t>
            </a:r>
            <a:r>
              <a:rPr lang="en-US" sz="1200" i="1" dirty="0" smtClean="0"/>
              <a:t>intrusions</a:t>
            </a:r>
            <a:r>
              <a:rPr lang="en-US" sz="1200" dirty="0" smtClean="0"/>
              <a:t>)</a:t>
            </a:r>
          </a:p>
          <a:p>
            <a:pPr marL="457200" indent="-457200">
              <a:buFont typeface="+mj-lt"/>
              <a:buAutoNum type="arabicPeriod"/>
            </a:pPr>
            <a:r>
              <a:rPr lang="en-US" sz="1200" dirty="0" smtClean="0"/>
              <a:t>Minerals begin to crystallize out of the magma, copper is </a:t>
            </a:r>
            <a:r>
              <a:rPr lang="en-US" sz="1200" b="1" dirty="0" smtClean="0"/>
              <a:t>not</a:t>
            </a:r>
            <a:r>
              <a:rPr lang="en-US" sz="1200" dirty="0" smtClean="0"/>
              <a:t> one of the first to crystallize since it is not able to fit into the crystal arrangement of the minerals present in the granite. Instead, it remains in solution</a:t>
            </a:r>
            <a:r>
              <a:rPr lang="en-US" sz="1200" dirty="0" smtClean="0">
                <a:sym typeface="Wingdings"/>
              </a:rPr>
              <a:t> </a:t>
            </a:r>
            <a:r>
              <a:rPr lang="en-US" sz="1200" dirty="0" smtClean="0"/>
              <a:t>this </a:t>
            </a:r>
            <a:r>
              <a:rPr lang="en-US" sz="1200" b="1" dirty="0" smtClean="0"/>
              <a:t>increases the concentration of Cu</a:t>
            </a:r>
            <a:r>
              <a:rPr lang="en-US" sz="1200" dirty="0" smtClean="0"/>
              <a:t> in the magma  </a:t>
            </a:r>
          </a:p>
          <a:p>
            <a:pPr marL="457200" indent="-457200">
              <a:buFont typeface="+mj-lt"/>
              <a:buAutoNum type="arabicPeriod"/>
            </a:pPr>
            <a:r>
              <a:rPr lang="en-US" sz="1200" dirty="0" smtClean="0"/>
              <a:t>Granitic intrusion (minus the Cu) cools, and and Cu is left in fluid, it is the last to crystallize</a:t>
            </a:r>
            <a:endParaRPr lang="en-US" sz="1000" dirty="0" smtClean="0"/>
          </a:p>
          <a:p>
            <a:pPr marL="457200" indent="-457200">
              <a:buFont typeface="+mj-lt"/>
              <a:buAutoNum type="arabicPeriod"/>
            </a:pPr>
            <a:r>
              <a:rPr lang="en-US" sz="1200" dirty="0" smtClean="0"/>
              <a:t>The remaining copper rich fluid is the last to crystallize and therefore it enters available fractures or fissures within the rock… or in the case of the Philippines a pre-existing fault line (the Philippine Fault which forms the Philippine Copper Belt)</a:t>
            </a:r>
          </a:p>
          <a:p>
            <a:endParaRPr lang="en-US" dirty="0" smtClean="0"/>
          </a:p>
          <a:p>
            <a:endParaRPr lang="en-US" b="1" dirty="0" smtClean="0"/>
          </a:p>
          <a:p>
            <a:r>
              <a:rPr lang="en-US" dirty="0" smtClean="0"/>
              <a:t>porphyry copper is in the vein network at top, intrusion is cooling - they are the last things to crystallize and take advantage of fractures - they </a:t>
            </a:r>
            <a:r>
              <a:rPr lang="en-US" dirty="0" err="1" smtClean="0"/>
              <a:t>dont</a:t>
            </a:r>
            <a:r>
              <a:rPr lang="en-US" dirty="0" smtClean="0"/>
              <a:t> fit into the other minerals’ crystal systems that form in the intrusive granite so they don't crystallize with the other minerals.</a:t>
            </a:r>
            <a:r>
              <a:rPr lang="en-US" baseline="0" dirty="0" smtClean="0"/>
              <a:t> Instead</a:t>
            </a:r>
            <a:r>
              <a:rPr lang="en-US" dirty="0" smtClean="0"/>
              <a:t> they enter the fluids in the veins </a:t>
            </a:r>
          </a:p>
          <a:p>
            <a:r>
              <a:rPr lang="en-US" dirty="0" smtClean="0"/>
              <a:t>alteration rim around the porphyry </a:t>
            </a:r>
          </a:p>
          <a:p>
            <a:r>
              <a:rPr lang="en-US" dirty="0" smtClean="0"/>
              <a:t>forms around the top and sides of the magma chamber</a:t>
            </a:r>
          </a:p>
          <a:p>
            <a:r>
              <a:rPr lang="en-US" dirty="0" smtClean="0"/>
              <a:t>explore where there is erosion so we can open-pit mine </a:t>
            </a:r>
          </a:p>
          <a:p>
            <a:endParaRPr lang="en-US" dirty="0" smtClean="0"/>
          </a:p>
          <a:p>
            <a:r>
              <a:rPr lang="en-US" dirty="0" smtClean="0"/>
              <a:t>andesitic to </a:t>
            </a:r>
            <a:r>
              <a:rPr lang="en-US" dirty="0" err="1" smtClean="0"/>
              <a:t>rhyolitic</a:t>
            </a:r>
            <a:r>
              <a:rPr lang="en-US" dirty="0" smtClean="0"/>
              <a:t> volcanic types</a:t>
            </a:r>
          </a:p>
          <a:p>
            <a:r>
              <a:rPr lang="en-US" dirty="0" smtClean="0"/>
              <a:t>in subduction zones – since subduction related volcanism</a:t>
            </a:r>
          </a:p>
          <a:p>
            <a:endParaRPr lang="en-US" dirty="0" smtClean="0"/>
          </a:p>
          <a:p>
            <a:r>
              <a:rPr lang="en-US" dirty="0" smtClean="0"/>
              <a:t>Porphyry</a:t>
            </a:r>
            <a:r>
              <a:rPr lang="en-US" baseline="0" dirty="0" smtClean="0"/>
              <a:t> is not a </a:t>
            </a:r>
            <a:r>
              <a:rPr lang="en-US" dirty="0" smtClean="0"/>
              <a:t>massive </a:t>
            </a:r>
            <a:r>
              <a:rPr lang="en-US" dirty="0" err="1" smtClean="0"/>
              <a:t>sulphide</a:t>
            </a:r>
            <a:r>
              <a:rPr lang="en-US" dirty="0" smtClean="0"/>
              <a:t> – it is spread out in a or  vein network</a:t>
            </a:r>
            <a:endParaRPr lang="en-US" dirty="0"/>
          </a:p>
        </p:txBody>
      </p:sp>
      <p:sp>
        <p:nvSpPr>
          <p:cNvPr id="4" name="Slide Number Placeholder 3"/>
          <p:cNvSpPr>
            <a:spLocks noGrp="1"/>
          </p:cNvSpPr>
          <p:nvPr>
            <p:ph type="sldNum" sz="quarter" idx="10"/>
          </p:nvPr>
        </p:nvSpPr>
        <p:spPr/>
        <p:txBody>
          <a:bodyPr/>
          <a:lstStyle/>
          <a:p>
            <a:fld id="{FB6BAB46-140C-C440-AB04-CF7C1557997A}" type="slidenum">
              <a:rPr lang="en-US" smtClean="0"/>
              <a:pPr/>
              <a:t>7</a:t>
            </a:fld>
            <a:endParaRPr lang="en-US"/>
          </a:p>
        </p:txBody>
      </p:sp>
    </p:spTree>
    <p:extLst>
      <p:ext uri="{BB962C8B-B14F-4D97-AF65-F5344CB8AC3E}">
        <p14:creationId xmlns:p14="http://schemas.microsoft.com/office/powerpoint/2010/main" val="14344220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sym typeface="Wingdings"/>
              </a:rPr>
              <a:t>Since each zone has characteristic mineral assemblages, they will hold on to charges differently and for different amounts of time creating different IP responses</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FB6BAB46-140C-C440-AB04-CF7C1557997A}" type="slidenum">
              <a:rPr lang="en-US" smtClean="0"/>
              <a:pPr/>
              <a:t>8</a:t>
            </a:fld>
            <a:endParaRPr lang="en-US"/>
          </a:p>
        </p:txBody>
      </p:sp>
    </p:spTree>
    <p:extLst>
      <p:ext uri="{BB962C8B-B14F-4D97-AF65-F5344CB8AC3E}">
        <p14:creationId xmlns:p14="http://schemas.microsoft.com/office/powerpoint/2010/main" val="26973205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Same case history dr. </a:t>
            </a:r>
            <a:r>
              <a:rPr lang="en-US" sz="1200" dirty="0" err="1" smtClean="0"/>
              <a:t>eaton</a:t>
            </a:r>
            <a:r>
              <a:rPr lang="en-US" sz="1200" baseline="0" dirty="0" smtClean="0"/>
              <a:t> used as an example for how topography can complicate IP responses… but we’re not concerned with that in this case</a:t>
            </a:r>
          </a:p>
          <a:p>
            <a:endParaRPr lang="en-US" sz="2000" dirty="0" smtClean="0"/>
          </a:p>
          <a:p>
            <a:r>
              <a:rPr lang="en-US" sz="2000" dirty="0" smtClean="0"/>
              <a:t>Use of spectral IP &amp; Dipole-Dipole</a:t>
            </a:r>
          </a:p>
          <a:p>
            <a:pPr marL="0" indent="0">
              <a:buNone/>
            </a:pPr>
            <a:endParaRPr lang="en-US" sz="2000" dirty="0" smtClean="0"/>
          </a:p>
          <a:p>
            <a:r>
              <a:rPr lang="en-US" sz="2000" dirty="0" smtClean="0"/>
              <a:t>Low FE = core of deposit (Potassic)</a:t>
            </a:r>
          </a:p>
          <a:p>
            <a:pPr lvl="1"/>
            <a:r>
              <a:rPr lang="en-US" sz="1400" dirty="0" smtClean="0"/>
              <a:t>Highly resistive core (potassic)= high apparent resistivity</a:t>
            </a:r>
          </a:p>
          <a:p>
            <a:pPr lvl="1"/>
            <a:r>
              <a:rPr lang="en-US" sz="1400" dirty="0" smtClean="0"/>
              <a:t>High apparent resistivity = low Fe [(p</a:t>
            </a:r>
            <a:r>
              <a:rPr lang="en-US" sz="1400" baseline="-25000" dirty="0" smtClean="0"/>
              <a:t>0</a:t>
            </a:r>
            <a:r>
              <a:rPr lang="en-US" sz="1400" dirty="0" smtClean="0"/>
              <a:t>-p</a:t>
            </a:r>
            <a:r>
              <a:rPr lang="en-US" sz="1400" baseline="-25000" dirty="0" smtClean="0"/>
              <a:t>1</a:t>
            </a:r>
            <a:r>
              <a:rPr lang="en-US" sz="1400" dirty="0" smtClean="0"/>
              <a:t>)/p</a:t>
            </a:r>
            <a:r>
              <a:rPr lang="en-US" sz="1400" baseline="-25000" dirty="0" smtClean="0"/>
              <a:t>1</a:t>
            </a:r>
            <a:r>
              <a:rPr lang="en-US" sz="1400" dirty="0" smtClean="0"/>
              <a:t>]</a:t>
            </a:r>
          </a:p>
          <a:p>
            <a:pPr marL="411480" lvl="1" indent="0">
              <a:buNone/>
            </a:pPr>
            <a:endParaRPr lang="en-US" sz="1400" dirty="0" smtClean="0"/>
          </a:p>
          <a:p>
            <a:r>
              <a:rPr lang="en-US" sz="2000" dirty="0" smtClean="0"/>
              <a:t>High MF = pyrite halo</a:t>
            </a:r>
          </a:p>
          <a:p>
            <a:pPr marL="0" indent="0">
              <a:buNone/>
            </a:pPr>
            <a:endParaRPr lang="en-US" sz="2000" dirty="0" smtClean="0"/>
          </a:p>
          <a:p>
            <a:r>
              <a:rPr lang="en-US" sz="2000" dirty="0" smtClean="0"/>
              <a:t>Economic ore likely occurs between Potassic and Phyllic zone (potassic core has little sulfides, phyllic zone has high sulfide due to pyritization)</a:t>
            </a:r>
          </a:p>
          <a:p>
            <a:pPr marL="0" indent="0">
              <a:buNone/>
            </a:pPr>
            <a:endParaRPr lang="en-US" sz="2000" dirty="0" smtClean="0"/>
          </a:p>
          <a:p>
            <a:r>
              <a:rPr lang="en-US" sz="2000" dirty="0" smtClean="0"/>
              <a:t>200 million tons of 0.45% Cu</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Tension fractures provide space for magma to move upwards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Deposits exist north of the Philippine Fault (known as Philippine Copper Belt) (Step 5. in porphyry</a:t>
            </a:r>
            <a:r>
              <a:rPr lang="en-US" sz="1200" baseline="0" dirty="0" smtClean="0"/>
              <a:t> </a:t>
            </a:r>
            <a:r>
              <a:rPr lang="en-US" sz="1200" baseline="0" dirty="0" err="1" smtClean="0"/>
              <a:t>formation</a:t>
            </a:r>
            <a:r>
              <a:rPr lang="en-US" sz="1200" baseline="0" dirty="0" err="1" smtClean="0">
                <a:sym typeface="Wingdings"/>
              </a:rPr>
              <a:t></a:t>
            </a:r>
            <a:r>
              <a:rPr lang="en-US" sz="1200" dirty="0" err="1" smtClean="0"/>
              <a:t>The</a:t>
            </a:r>
            <a:r>
              <a:rPr lang="en-US" sz="1200" dirty="0" smtClean="0"/>
              <a:t> copper rich fluid is the last to crystallize and therefore it enters available fractures or fissures within the rock… or in the case of the Philippines a pre-existing fault line (the Philippine Fault which forms the Philippine Copper Belt))</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Copper fills fractures and disseminations in surrounding rock</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Copper occasionally outcropped = targets are likely shallow (we like to look</a:t>
            </a:r>
            <a:r>
              <a:rPr lang="en-US" sz="1200" baseline="0" dirty="0" smtClean="0"/>
              <a:t> for shallow targets because 1. it makes for easy prospecting and tells us where to conduct geophysical surveys and 2. means we can likely easily open-pit mine (which is cheap)</a:t>
            </a:r>
            <a:endParaRPr lang="en-US" sz="120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FB6BAB46-140C-C440-AB04-CF7C1557997A}" type="slidenum">
              <a:rPr lang="en-US" smtClean="0"/>
              <a:pPr/>
              <a:t>9</a:t>
            </a:fld>
            <a:endParaRPr lang="en-US"/>
          </a:p>
        </p:txBody>
      </p:sp>
    </p:spTree>
    <p:extLst>
      <p:ext uri="{BB962C8B-B14F-4D97-AF65-F5344CB8AC3E}">
        <p14:creationId xmlns:p14="http://schemas.microsoft.com/office/powerpoint/2010/main" val="2033306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latin typeface="+mn-lt"/>
                <a:ea typeface="+mn-ea"/>
                <a:cs typeface="+mn-cs"/>
              </a:rPr>
              <a:t>Isolation amplifier</a:t>
            </a:r>
            <a:r>
              <a:rPr lang="en-US" sz="1200" kern="1200" dirty="0" smtClean="0">
                <a:solidFill>
                  <a:schemeClr val="tx1"/>
                </a:solidFill>
                <a:latin typeface="+mn-lt"/>
                <a:ea typeface="+mn-ea"/>
                <a:cs typeface="+mn-cs"/>
              </a:rPr>
              <a:t>: </a:t>
            </a:r>
            <a:r>
              <a:rPr lang="en-CA" sz="1200" kern="1200" dirty="0" smtClean="0">
                <a:solidFill>
                  <a:schemeClr val="tx1"/>
                </a:solidFill>
                <a:latin typeface="+mn-lt"/>
                <a:ea typeface="+mn-ea"/>
                <a:cs typeface="+mn-cs"/>
              </a:rPr>
              <a:t>The isolation amplifier eliminates common mode voltage. Common mode voltage creates a noisy signal and by using an isolation amplifier it eases data interpretation. </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p>
          <a:p>
            <a:r>
              <a:rPr lang="en-US" sz="1200" b="1" kern="1200" dirty="0" smtClean="0">
                <a:solidFill>
                  <a:schemeClr val="tx1"/>
                </a:solidFill>
                <a:latin typeface="+mn-lt"/>
                <a:ea typeface="+mn-ea"/>
                <a:cs typeface="+mn-cs"/>
              </a:rPr>
              <a:t>Transmitter</a:t>
            </a:r>
            <a:r>
              <a:rPr lang="en-US" sz="1200" kern="1200" dirty="0" smtClean="0">
                <a:solidFill>
                  <a:schemeClr val="tx1"/>
                </a:solidFill>
                <a:latin typeface="+mn-lt"/>
                <a:ea typeface="+mn-ea"/>
                <a:cs typeface="+mn-cs"/>
              </a:rPr>
              <a:t>:  sends series of current signals in square wave which are essential in finding our complex </a:t>
            </a:r>
            <a:r>
              <a:rPr lang="en-US" sz="1200" kern="1200" dirty="0" err="1" smtClean="0">
                <a:solidFill>
                  <a:schemeClr val="tx1"/>
                </a:solidFill>
                <a:latin typeface="+mn-lt"/>
                <a:ea typeface="+mn-ea"/>
                <a:cs typeface="+mn-cs"/>
              </a:rPr>
              <a:t>resistivities</a:t>
            </a:r>
            <a:r>
              <a:rPr lang="en-US" sz="1200" kern="1200" dirty="0" smtClean="0">
                <a:solidFill>
                  <a:schemeClr val="tx1"/>
                </a:solidFill>
                <a:latin typeface="+mn-lt"/>
                <a:ea typeface="+mn-ea"/>
                <a:cs typeface="+mn-cs"/>
              </a:rPr>
              <a:t> and phase difference</a:t>
            </a:r>
          </a:p>
          <a:p>
            <a:r>
              <a:rPr lang="en-US" sz="1200" kern="1200" dirty="0" smtClean="0">
                <a:solidFill>
                  <a:schemeClr val="tx1"/>
                </a:solidFill>
                <a:latin typeface="+mn-lt"/>
                <a:ea typeface="+mn-ea"/>
                <a:cs typeface="+mn-cs"/>
              </a:rPr>
              <a:t> </a:t>
            </a:r>
          </a:p>
          <a:p>
            <a:r>
              <a:rPr lang="en-US" sz="1200" b="1" kern="1200" dirty="0" smtClean="0">
                <a:solidFill>
                  <a:schemeClr val="tx1"/>
                </a:solidFill>
                <a:latin typeface="+mn-lt"/>
                <a:ea typeface="+mn-ea"/>
                <a:cs typeface="+mn-cs"/>
              </a:rPr>
              <a:t>Shunt resistor</a:t>
            </a:r>
            <a:r>
              <a:rPr lang="en-US" sz="1200" kern="1200" dirty="0" smtClean="0">
                <a:solidFill>
                  <a:schemeClr val="tx1"/>
                </a:solidFill>
                <a:latin typeface="+mn-lt"/>
                <a:ea typeface="+mn-ea"/>
                <a:cs typeface="+mn-cs"/>
              </a:rPr>
              <a:t>:  The shunt resistor is used when dealing with large currents. The current passes through a small resistive path that is controlled which leads us to measuring our </a:t>
            </a:r>
            <a:r>
              <a:rPr lang="en-US" sz="1200" kern="1200" dirty="0" err="1" smtClean="0">
                <a:solidFill>
                  <a:schemeClr val="tx1"/>
                </a:solidFill>
                <a:latin typeface="+mn-lt"/>
                <a:ea typeface="+mn-ea"/>
                <a:cs typeface="+mn-cs"/>
              </a:rPr>
              <a:t>voltagecreates</a:t>
            </a:r>
            <a:r>
              <a:rPr lang="en-US" sz="1200" kern="1200" dirty="0" smtClean="0">
                <a:solidFill>
                  <a:schemeClr val="tx1"/>
                </a:solidFill>
                <a:latin typeface="+mn-lt"/>
                <a:ea typeface="+mn-ea"/>
                <a:cs typeface="+mn-cs"/>
              </a:rPr>
              <a:t> a small resistive path to measure the voltage from the transmitter</a:t>
            </a:r>
          </a:p>
          <a:p>
            <a:r>
              <a:rPr lang="en-US" sz="1200" b="1" kern="120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Electrodes/Sample:  </a:t>
            </a:r>
            <a:r>
              <a:rPr lang="en-US" sz="1200" kern="1200" dirty="0" smtClean="0">
                <a:solidFill>
                  <a:schemeClr val="tx1"/>
                </a:solidFill>
                <a:latin typeface="+mn-lt"/>
                <a:ea typeface="+mn-ea"/>
                <a:cs typeface="+mn-cs"/>
              </a:rPr>
              <a:t>This is where the rock sample lies, between the two electrodes which pass the current through it, and measure it’s properties. </a:t>
            </a:r>
            <a:endParaRPr lang="en-US" sz="1200" kern="120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B6BAB46-140C-C440-AB04-CF7C1557997A}"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pPr algn="l" eaLnBrk="1" latinLnBrk="0" hangingPunct="1"/>
            <a:fld id="{48D92626-37D2-4832-BF7A-BC283494A20D}" type="datetimeFigureOut">
              <a:rPr lang="en-US" smtClean="0"/>
              <a:pPr algn="l" eaLnBrk="1" latinLnBrk="0" hangingPunct="1"/>
              <a:t>13-11-24</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pPr algn="r" eaLnBrk="1" latinLnBrk="0" hangingPunct="1"/>
            <a:fld id="{8C592886-E571-45D5-8B56-343DC94F8FA6}" type="slidenum">
              <a:rPr kumimoji="0" lang="en-US" smtClean="0"/>
              <a:pPr algn="r" eaLnBrk="1" latinLnBrk="0" hangingPunct="1"/>
              <a:t>‹#›</a:t>
            </a:fld>
            <a:endParaRPr kumimoji="0" lang="en-US" dirty="0">
              <a:solidFill>
                <a:schemeClr val="tx2">
                  <a:shade val="90000"/>
                </a:schemeClr>
              </a:solidFill>
            </a:endParaRPr>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endParaRPr/>
          </a:p>
          <a:p>
            <a:pPr lvl="1" eaLnBrk="1" latinLnBrk="0" hangingPunct="1"/>
            <a:endParaRPr/>
          </a:p>
          <a:p>
            <a:pPr lvl="2" eaLnBrk="1" latinLnBrk="0" hangingPunct="1"/>
            <a:endParaRPr/>
          </a:p>
          <a:p>
            <a:pPr lvl="3" eaLnBrk="1" latinLnBrk="0" hangingPunct="1"/>
            <a:endParaRPr/>
          </a:p>
          <a:p>
            <a:pPr lvl="4" eaLnBrk="1" latinLnBrk="0" hangingPunct="1"/>
            <a:endParaRPr kumimoji="0" lang="en-US"/>
          </a:p>
        </p:txBody>
      </p:sp>
      <p:sp>
        <p:nvSpPr>
          <p:cNvPr id="4" name="Date Placeholder 3"/>
          <p:cNvSpPr>
            <a:spLocks noGrp="1"/>
          </p:cNvSpPr>
          <p:nvPr>
            <p:ph type="dt" sz="half" idx="10"/>
          </p:nvPr>
        </p:nvSpPr>
        <p:spPr/>
        <p:txBody>
          <a:bodyPr/>
          <a:lstStyle>
            <a:extLst/>
          </a:lstStyle>
          <a:p>
            <a:fld id="{48D92626-37D2-4832-BF7A-BC283494A20D}" type="datetimeFigureOut">
              <a:rPr lang="en-US" smtClean="0"/>
              <a:pPr/>
              <a:t>13-11-24</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8C592886-E571-45D5-8B56-343DC94F8FA6}"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endParaRPr/>
          </a:p>
          <a:p>
            <a:pPr lvl="1" eaLnBrk="1" latinLnBrk="0" hangingPunct="1"/>
            <a:endParaRPr/>
          </a:p>
          <a:p>
            <a:pPr lvl="2" eaLnBrk="1" latinLnBrk="0" hangingPunct="1"/>
            <a:endParaRPr/>
          </a:p>
          <a:p>
            <a:pPr lvl="3" eaLnBrk="1" latinLnBrk="0" hangingPunct="1"/>
            <a:endParaRPr/>
          </a:p>
          <a:p>
            <a:pPr lvl="4" eaLnBrk="1" latinLnBrk="0" hangingPunct="1"/>
            <a:endParaRPr kumimoji="0" lang="en-US"/>
          </a:p>
        </p:txBody>
      </p:sp>
      <p:sp>
        <p:nvSpPr>
          <p:cNvPr id="4" name="Date Placeholder 3"/>
          <p:cNvSpPr>
            <a:spLocks noGrp="1"/>
          </p:cNvSpPr>
          <p:nvPr>
            <p:ph type="dt" sz="half" idx="10"/>
          </p:nvPr>
        </p:nvSpPr>
        <p:spPr/>
        <p:txBody>
          <a:bodyPr/>
          <a:lstStyle>
            <a:extLst/>
          </a:lstStyle>
          <a:p>
            <a:fld id="{48D92626-37D2-4832-BF7A-BC283494A20D}" type="datetimeFigureOut">
              <a:rPr lang="en-US" smtClean="0"/>
              <a:pPr/>
              <a:t>13-11-24</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8C592886-E571-45D5-8B56-343DC94F8FA6}"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endParaRPr kumimoji="0" lang="en-US"/>
          </a:p>
        </p:txBody>
      </p:sp>
      <p:sp>
        <p:nvSpPr>
          <p:cNvPr id="3" name="Content Placeholder 2"/>
          <p:cNvSpPr>
            <a:spLocks noGrp="1"/>
          </p:cNvSpPr>
          <p:nvPr>
            <p:ph idx="1"/>
          </p:nvPr>
        </p:nvSpPr>
        <p:spPr/>
        <p:txBody>
          <a:bodyPr/>
          <a:lstStyle>
            <a:extLst/>
          </a:lstStyle>
          <a:p>
            <a:pPr lvl="0" eaLnBrk="1" latinLnBrk="0" hangingPunct="1"/>
            <a:endParaRPr/>
          </a:p>
          <a:p>
            <a:pPr lvl="1" eaLnBrk="1" latinLnBrk="0" hangingPunct="1"/>
            <a:endParaRPr/>
          </a:p>
          <a:p>
            <a:pPr lvl="2" eaLnBrk="1" latinLnBrk="0" hangingPunct="1"/>
            <a:endParaRPr/>
          </a:p>
          <a:p>
            <a:pPr lvl="3" eaLnBrk="1" latinLnBrk="0" hangingPunct="1"/>
            <a:endParaRPr/>
          </a:p>
          <a:p>
            <a:pPr lvl="4" eaLnBrk="1" latinLnBrk="0" hangingPunct="1"/>
            <a:endParaRPr kumimoji="0" lang="en-US"/>
          </a:p>
        </p:txBody>
      </p:sp>
      <p:sp>
        <p:nvSpPr>
          <p:cNvPr id="4" name="Date Placeholder 3"/>
          <p:cNvSpPr>
            <a:spLocks noGrp="1"/>
          </p:cNvSpPr>
          <p:nvPr>
            <p:ph type="dt" sz="half" idx="10"/>
          </p:nvPr>
        </p:nvSpPr>
        <p:spPr/>
        <p:txBody>
          <a:bodyPr/>
          <a:lstStyle>
            <a:extLst/>
          </a:lstStyle>
          <a:p>
            <a:fld id="{48D92626-37D2-4832-BF7A-BC283494A20D}" type="datetimeFigureOut">
              <a:rPr lang="en-US" smtClean="0"/>
              <a:pPr/>
              <a:t>13-11-24</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8C592886-E571-45D5-8B56-343DC94F8FA6}" type="slidenum">
              <a:rPr kumimoji="0" lang="en-US" smtClean="0"/>
              <a:pPr/>
              <a:t>‹#›</a:t>
            </a:fld>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endParaRPr kumimoji="0" lang="en-US"/>
          </a:p>
        </p:txBody>
      </p:sp>
      <p:sp>
        <p:nvSpPr>
          <p:cNvPr id="8" name="Date Placeholder 7"/>
          <p:cNvSpPr>
            <a:spLocks noGrp="1"/>
          </p:cNvSpPr>
          <p:nvPr>
            <p:ph type="dt" sz="half" idx="10"/>
          </p:nvPr>
        </p:nvSpPr>
        <p:spPr>
          <a:xfrm>
            <a:off x="5562600" y="6513670"/>
            <a:ext cx="3002280" cy="274320"/>
          </a:xfrm>
        </p:spPr>
        <p:txBody>
          <a:bodyPr vert="horz" rtlCol="0"/>
          <a:lstStyle>
            <a:extLst/>
          </a:lstStyle>
          <a:p>
            <a:pPr algn="l" eaLnBrk="1" latinLnBrk="0" hangingPunct="1"/>
            <a:fld id="{48D92626-37D2-4832-BF7A-BC283494A20D}" type="datetimeFigureOut">
              <a:rPr lang="en-US" smtClean="0"/>
              <a:pPr algn="l" eaLnBrk="1" latinLnBrk="0" hangingPunct="1"/>
              <a:t>13-11-24</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pPr algn="r" eaLnBrk="1" latinLnBrk="0" hangingPunct="1"/>
            <a:fld id="{8C592886-E571-45D5-8B56-343DC94F8FA6}" type="slidenum">
              <a:rPr kumimoji="0" lang="en-US" smtClean="0"/>
              <a:pPr algn="r" eaLnBrk="1" latinLnBrk="0" hangingPunct="1"/>
              <a:t>‹#›</a:t>
            </a:fld>
            <a:endParaRPr kumimoji="0" lang="en-US">
              <a:solidFill>
                <a:schemeClr val="tx2">
                  <a:shade val="90000"/>
                </a:schemeClr>
              </a:solidFill>
            </a:endParaRPr>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endParaRPr/>
          </a:p>
          <a:p>
            <a:pPr lvl="1" eaLnBrk="1" latinLnBrk="0" hangingPunct="1"/>
            <a:endParaRPr/>
          </a:p>
          <a:p>
            <a:pPr lvl="2" eaLnBrk="1" latinLnBrk="0" hangingPunct="1"/>
            <a:endParaRPr/>
          </a:p>
          <a:p>
            <a:pPr lvl="3" eaLnBrk="1" latinLnBrk="0" hangingPunct="1"/>
            <a:endParaRPr/>
          </a:p>
          <a:p>
            <a:pPr lvl="4" eaLnBrk="1" latinLnBrk="0" hangingPunct="1"/>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endParaRPr/>
          </a:p>
          <a:p>
            <a:pPr lvl="1" eaLnBrk="1" latinLnBrk="0" hangingPunct="1"/>
            <a:endParaRPr/>
          </a:p>
          <a:p>
            <a:pPr lvl="2" eaLnBrk="1" latinLnBrk="0" hangingPunct="1"/>
            <a:endParaRPr/>
          </a:p>
          <a:p>
            <a:pPr lvl="3" eaLnBrk="1" latinLnBrk="0" hangingPunct="1"/>
            <a:endParaRPr/>
          </a:p>
          <a:p>
            <a:pPr lvl="4" eaLnBrk="1" latinLnBrk="0" hangingPunct="1"/>
            <a:endParaRPr kumimoji="0" lang="en-US"/>
          </a:p>
        </p:txBody>
      </p:sp>
      <p:sp>
        <p:nvSpPr>
          <p:cNvPr id="5" name="Date Placeholder 4"/>
          <p:cNvSpPr>
            <a:spLocks noGrp="1"/>
          </p:cNvSpPr>
          <p:nvPr>
            <p:ph type="dt" sz="half" idx="10"/>
          </p:nvPr>
        </p:nvSpPr>
        <p:spPr/>
        <p:txBody>
          <a:bodyPr/>
          <a:lstStyle>
            <a:extLst/>
          </a:lstStyle>
          <a:p>
            <a:fld id="{48D92626-37D2-4832-BF7A-BC283494A20D}" type="datetimeFigureOut">
              <a:rPr lang="en-US" smtClean="0"/>
              <a:pPr/>
              <a:t>13-11-24</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8C592886-E571-45D5-8B56-343DC94F8FA6}" type="slidenum">
              <a:rPr kumimoji="0" lang="en-US" smtClean="0"/>
              <a:pPr/>
              <a:t>‹#›</a:t>
            </a:fld>
            <a:endParaRPr kumimoji="0"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endParaRPr kumimoji="0" lang="en-US"/>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endParaRPr kumimoji="0" lang="en-US"/>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endParaRPr/>
          </a:p>
          <a:p>
            <a:pPr lvl="1" eaLnBrk="1" latinLnBrk="0" hangingPunct="1"/>
            <a:endParaRPr/>
          </a:p>
          <a:p>
            <a:pPr lvl="2" eaLnBrk="1" latinLnBrk="0" hangingPunct="1"/>
            <a:endParaRPr/>
          </a:p>
          <a:p>
            <a:pPr lvl="3" eaLnBrk="1" latinLnBrk="0" hangingPunct="1"/>
            <a:endParaRPr/>
          </a:p>
          <a:p>
            <a:pPr lvl="4" eaLnBrk="1" latinLnBrk="0" hangingPunct="1"/>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endParaRPr/>
          </a:p>
          <a:p>
            <a:pPr lvl="1" eaLnBrk="1" latinLnBrk="0" hangingPunct="1"/>
            <a:endParaRPr/>
          </a:p>
          <a:p>
            <a:pPr lvl="2" eaLnBrk="1" latinLnBrk="0" hangingPunct="1"/>
            <a:endParaRPr/>
          </a:p>
          <a:p>
            <a:pPr lvl="3" eaLnBrk="1" latinLnBrk="0" hangingPunct="1"/>
            <a:endParaRPr/>
          </a:p>
          <a:p>
            <a:pPr lvl="4" eaLnBrk="1" latinLnBrk="0" hangingPunct="1"/>
            <a:endParaRPr kumimoji="0" lang="en-US"/>
          </a:p>
        </p:txBody>
      </p:sp>
      <p:sp>
        <p:nvSpPr>
          <p:cNvPr id="7" name="Date Placeholder 6"/>
          <p:cNvSpPr>
            <a:spLocks noGrp="1"/>
          </p:cNvSpPr>
          <p:nvPr>
            <p:ph type="dt" sz="half" idx="10"/>
          </p:nvPr>
        </p:nvSpPr>
        <p:spPr/>
        <p:txBody>
          <a:bodyPr/>
          <a:lstStyle>
            <a:extLst/>
          </a:lstStyle>
          <a:p>
            <a:fld id="{48D92626-37D2-4832-BF7A-BC283494A20D}" type="datetimeFigureOut">
              <a:rPr lang="en-US" smtClean="0"/>
              <a:pPr/>
              <a:t>13-11-24</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8C592886-E571-45D5-8B56-343DC94F8FA6}" type="slidenum">
              <a:rPr kumimoji="0" lang="en-US" smtClean="0"/>
              <a:pPr/>
              <a:t>‹#›</a:t>
            </a:fld>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endParaRPr kumimoji="0" lang="en-US"/>
          </a:p>
        </p:txBody>
      </p:sp>
      <p:sp>
        <p:nvSpPr>
          <p:cNvPr id="3" name="Date Placeholder 2"/>
          <p:cNvSpPr>
            <a:spLocks noGrp="1"/>
          </p:cNvSpPr>
          <p:nvPr>
            <p:ph type="dt" sz="half" idx="10"/>
          </p:nvPr>
        </p:nvSpPr>
        <p:spPr/>
        <p:txBody>
          <a:bodyPr/>
          <a:lstStyle>
            <a:extLst/>
          </a:lstStyle>
          <a:p>
            <a:fld id="{48D92626-37D2-4832-BF7A-BC283494A20D}" type="datetimeFigureOut">
              <a:rPr lang="en-US" smtClean="0"/>
              <a:pPr/>
              <a:t>13-11-24</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8C592886-E571-45D5-8B56-343DC94F8FA6}" type="slidenum">
              <a:rPr kumimoji="0" lang="en-US" smtClean="0"/>
              <a:pPr/>
              <a:t>‹#›</a:t>
            </a:fld>
            <a:endParaRPr kumimoji="0"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8D92626-37D2-4832-BF7A-BC283494A20D}" type="datetimeFigureOut">
              <a:rPr lang="en-US" smtClean="0"/>
              <a:pPr/>
              <a:t>13-11-24</a:t>
            </a:fld>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fld id="{8C592886-E571-45D5-8B56-343DC94F8FA6}"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endParaRPr kumimoji="0" lang="en-US"/>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endParaRPr/>
          </a:p>
          <a:p>
            <a:pPr lvl="1" eaLnBrk="1" latinLnBrk="0" hangingPunct="1"/>
            <a:endParaRPr/>
          </a:p>
          <a:p>
            <a:pPr lvl="2" eaLnBrk="1" latinLnBrk="0" hangingPunct="1"/>
            <a:endParaRPr/>
          </a:p>
          <a:p>
            <a:pPr lvl="3" eaLnBrk="1" latinLnBrk="0" hangingPunct="1"/>
            <a:endParaRPr/>
          </a:p>
          <a:p>
            <a:pPr lvl="4" eaLnBrk="1" latinLnBrk="0" hangingPunct="1"/>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pPr algn="l" eaLnBrk="1" latinLnBrk="0" hangingPunct="1"/>
            <a:fld id="{48D92626-37D2-4832-BF7A-BC283494A20D}" type="datetimeFigureOut">
              <a:rPr lang="en-US" smtClean="0"/>
              <a:pPr algn="l" eaLnBrk="1" latinLnBrk="0" hangingPunct="1"/>
              <a:t>13-11-24</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pPr algn="r" eaLnBrk="1" latinLnBrk="0" hangingPunct="1"/>
            <a:fld id="{8C592886-E571-45D5-8B56-343DC94F8FA6}" type="slidenum">
              <a:rPr kumimoji="0" lang="en-US" smtClean="0"/>
              <a:pPr algn="r" eaLnBrk="1" latinLnBrk="0" hangingPunct="1"/>
              <a:t>‹#›</a:t>
            </a:fld>
            <a:endParaRPr kumimoji="0" lang="en-US">
              <a:solidFill>
                <a:schemeClr val="tx2">
                  <a:shade val="90000"/>
                </a:schemeClr>
              </a:solidFill>
            </a:endParaRPr>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endParaRPr kumimoji="0" lang="en-US"/>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pPr algn="l" eaLnBrk="1" latinLnBrk="0" hangingPunct="1"/>
            <a:fld id="{48D92626-37D2-4832-BF7A-BC283494A20D}" type="datetimeFigureOut">
              <a:rPr lang="en-US" smtClean="0"/>
              <a:pPr algn="l" eaLnBrk="1" latinLnBrk="0" hangingPunct="1"/>
              <a:t>13-11-24</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pPr algn="r" eaLnBrk="1" latinLnBrk="0" hangingPunct="1"/>
            <a:fld id="{8C592886-E571-45D5-8B56-343DC94F8FA6}" type="slidenum">
              <a:rPr kumimoji="0" lang="en-US" smtClean="0"/>
              <a:pPr algn="r" eaLnBrk="1" latinLnBrk="0" hangingPunct="1"/>
              <a:t>‹#›</a:t>
            </a:fld>
            <a:endParaRPr kumimoji="0" lang="en-US">
              <a:solidFill>
                <a:schemeClr val="tx2">
                  <a:shade val="90000"/>
                </a:schemeClr>
              </a:solidFill>
            </a:endParaRPr>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pPr algn="r" eaLnBrk="1" latinLnBrk="0" hangingPunct="1"/>
            <a:endParaRPr kumimoji="0" lang="en-US" sz="1300" dirty="0">
              <a:solidFill>
                <a:schemeClr val="bg2">
                  <a:tint val="60000"/>
                  <a:satMod val="155000"/>
                </a:schemeClr>
              </a:solidFill>
            </a:endParaRPr>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pPr algn="l" eaLnBrk="1" latinLnBrk="0" hangingPunct="1"/>
            <a:fld id="{48D92626-37D2-4832-BF7A-BC283494A20D}" type="datetimeFigureOut">
              <a:rPr lang="en-US" smtClean="0"/>
              <a:pPr algn="l" eaLnBrk="1" latinLnBrk="0" hangingPunct="1"/>
              <a:t>13-11-24</a:t>
            </a:fld>
            <a:endParaRPr lang="en-US" sz="1300" dirty="0">
              <a:solidFill>
                <a:schemeClr val="bg2">
                  <a:tint val="60000"/>
                  <a:satMod val="155000"/>
                </a:schemeClr>
              </a:solidFill>
            </a:endParaRPr>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pPr algn="r" eaLnBrk="1" latinLnBrk="0" hangingPunct="1"/>
            <a:fld id="{8C592886-E571-45D5-8B56-343DC94F8FA6}" type="slidenum">
              <a:rPr kumimoji="0" lang="en-US" smtClean="0"/>
              <a:pPr algn="r" eaLnBrk="1" latinLnBrk="0" hangingPunct="1"/>
              <a:t>‹#›</a:t>
            </a:fld>
            <a:endParaRPr kumimoji="0" lang="en-US" sz="1600" b="1" dirty="0">
              <a:solidFill>
                <a:schemeClr val="tx2">
                  <a:shade val="90000"/>
                </a:schemeClr>
              </a:solidFill>
              <a:effectLst/>
            </a:endParaRPr>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 Id="rId3"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Porphyry Copper </a:t>
            </a:r>
            <a:br>
              <a:rPr lang="en-US" dirty="0" smtClean="0"/>
            </a:br>
            <a:r>
              <a:rPr lang="en-US" dirty="0" smtClean="0"/>
              <a:t>&amp; Induced Polarization</a:t>
            </a:r>
            <a:endParaRPr lang="en-US" dirty="0"/>
          </a:p>
        </p:txBody>
      </p:sp>
      <p:sp>
        <p:nvSpPr>
          <p:cNvPr id="3" name="Subtitle 2"/>
          <p:cNvSpPr>
            <a:spLocks noGrp="1"/>
          </p:cNvSpPr>
          <p:nvPr>
            <p:ph type="subTitle" idx="1"/>
          </p:nvPr>
        </p:nvSpPr>
        <p:spPr>
          <a:xfrm>
            <a:off x="6388584" y="2797837"/>
            <a:ext cx="2539176" cy="1752600"/>
          </a:xfrm>
        </p:spPr>
        <p:txBody>
          <a:bodyPr>
            <a:normAutofit fontScale="92500" lnSpcReduction="10000"/>
          </a:bodyPr>
          <a:lstStyle/>
          <a:p>
            <a:r>
              <a:rPr lang="en-US" dirty="0" smtClean="0"/>
              <a:t>Jenn Barrett</a:t>
            </a:r>
          </a:p>
          <a:p>
            <a:r>
              <a:rPr lang="en-US" dirty="0"/>
              <a:t>Mikaela </a:t>
            </a:r>
            <a:r>
              <a:rPr lang="en-US" dirty="0" smtClean="0"/>
              <a:t>Fero</a:t>
            </a:r>
          </a:p>
          <a:p>
            <a:r>
              <a:rPr lang="en-US" dirty="0" smtClean="0"/>
              <a:t>Jay Purewal </a:t>
            </a:r>
          </a:p>
          <a:p>
            <a:r>
              <a:rPr lang="en-US" dirty="0" smtClean="0"/>
              <a:t>Omar Qureshi </a:t>
            </a:r>
            <a:endParaRPr lang="en-US" dirty="0"/>
          </a:p>
        </p:txBody>
      </p:sp>
      <p:pic>
        <p:nvPicPr>
          <p:cNvPr id="5" name="Picture 4"/>
          <p:cNvPicPr>
            <a:picLocks noChangeAspect="1"/>
          </p:cNvPicPr>
          <p:nvPr/>
        </p:nvPicPr>
        <p:blipFill>
          <a:blip r:embed="rId2" cstate="print">
            <a:extLst>
              <a:ext uri="{BEBA8EAE-BF5A-486C-A8C5-ECC9F3942E4B}">
                <a14:imgProps xmlns:a14="http://schemas.microsoft.com/office/drawing/2010/main">
                  <a14:imgLayer r:embed="rId3">
                    <a14:imgEffect>
                      <a14:saturation sat="33000"/>
                    </a14:imgEffect>
                  </a14:imgLayer>
                </a14:imgProps>
              </a:ext>
            </a:extLst>
          </a:blip>
          <a:stretch>
            <a:fillRect/>
          </a:stretch>
        </p:blipFill>
        <p:spPr>
          <a:xfrm>
            <a:off x="163472" y="3122206"/>
            <a:ext cx="6245072" cy="2977508"/>
          </a:xfrm>
          <a:prstGeom prst="rect">
            <a:avLst/>
          </a:prstGeom>
        </p:spPr>
      </p:pic>
      <p:sp>
        <p:nvSpPr>
          <p:cNvPr id="4" name="TextBox 3"/>
          <p:cNvSpPr txBox="1"/>
          <p:nvPr/>
        </p:nvSpPr>
        <p:spPr>
          <a:xfrm>
            <a:off x="163473" y="6248400"/>
            <a:ext cx="1716128" cy="372533"/>
          </a:xfrm>
          <a:prstGeom prst="rect">
            <a:avLst/>
          </a:prstGeom>
          <a:noFill/>
        </p:spPr>
        <p:txBody>
          <a:bodyPr wrap="square" rtlCol="0">
            <a:spAutoFit/>
          </a:bodyPr>
          <a:lstStyle/>
          <a:p>
            <a:r>
              <a:rPr lang="en-US" b="1" dirty="0" smtClean="0">
                <a:solidFill>
                  <a:srgbClr val="000000"/>
                </a:solidFill>
              </a:rPr>
              <a:t>(USGS, 2009)</a:t>
            </a:r>
            <a:endParaRPr lang="en-US" b="1" dirty="0">
              <a:solidFill>
                <a:srgbClr val="000000"/>
              </a:solidFill>
            </a:endParaRPr>
          </a:p>
        </p:txBody>
      </p:sp>
    </p:spTree>
    <p:extLst>
      <p:ext uri="{BB962C8B-B14F-4D97-AF65-F5344CB8AC3E}">
        <p14:creationId xmlns:p14="http://schemas.microsoft.com/office/powerpoint/2010/main" val="209515792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1041864"/>
          </a:xfrm>
        </p:spPr>
        <p:txBody>
          <a:bodyPr>
            <a:normAutofit fontScale="90000"/>
          </a:bodyPr>
          <a:lstStyle/>
          <a:p>
            <a:r>
              <a:rPr lang="en-US" dirty="0" smtClean="0"/>
              <a:t>Case Study: Performing IP in a Lab</a:t>
            </a:r>
            <a:endParaRPr lang="en-US" dirty="0"/>
          </a:p>
        </p:txBody>
      </p:sp>
      <p:sp>
        <p:nvSpPr>
          <p:cNvPr id="6" name="Content Placeholder 5"/>
          <p:cNvSpPr>
            <a:spLocks noGrp="1"/>
          </p:cNvSpPr>
          <p:nvPr>
            <p:ph idx="1"/>
          </p:nvPr>
        </p:nvSpPr>
        <p:spPr>
          <a:xfrm>
            <a:off x="4394200" y="1646237"/>
            <a:ext cx="4292600" cy="4526280"/>
          </a:xfrm>
        </p:spPr>
        <p:txBody>
          <a:bodyPr>
            <a:normAutofit lnSpcReduction="10000"/>
          </a:bodyPr>
          <a:lstStyle/>
          <a:p>
            <a:r>
              <a:rPr lang="en-US" sz="2000" b="1" dirty="0" smtClean="0"/>
              <a:t>Isolation amplifier</a:t>
            </a:r>
            <a:r>
              <a:rPr lang="en-US" sz="2000" dirty="0" smtClean="0"/>
              <a:t>: secure data acquisition from common mode voltages</a:t>
            </a:r>
          </a:p>
          <a:p>
            <a:endParaRPr lang="en-US" sz="2000" dirty="0" smtClean="0"/>
          </a:p>
          <a:p>
            <a:r>
              <a:rPr lang="en-US" sz="2000" b="1" dirty="0" smtClean="0"/>
              <a:t>Transmitter</a:t>
            </a:r>
            <a:r>
              <a:rPr lang="en-US" sz="2000" dirty="0" smtClean="0"/>
              <a:t>:  sends series of current signals which are sampled by the GDP-16</a:t>
            </a:r>
          </a:p>
          <a:p>
            <a:endParaRPr lang="en-US" sz="2000" dirty="0" smtClean="0"/>
          </a:p>
          <a:p>
            <a:r>
              <a:rPr lang="en-US" sz="2000" b="1" dirty="0" smtClean="0"/>
              <a:t>Shunt resistor</a:t>
            </a:r>
            <a:r>
              <a:rPr lang="en-US" sz="2000" dirty="0" smtClean="0"/>
              <a:t>: creates a small resistive path to measure the voltage from the transmitter</a:t>
            </a:r>
          </a:p>
          <a:p>
            <a:endParaRPr lang="en-US" sz="2000" dirty="0" smtClean="0"/>
          </a:p>
          <a:p>
            <a:r>
              <a:rPr lang="en-US" sz="2000" b="1" dirty="0" smtClean="0"/>
              <a:t>GDP-16</a:t>
            </a:r>
            <a:r>
              <a:rPr lang="en-US" sz="2000" dirty="0" smtClean="0"/>
              <a:t>: used to measure real/ complex resistivity and the phase difference </a:t>
            </a:r>
            <a:endParaRPr lang="en-US" sz="2000" dirty="0"/>
          </a:p>
        </p:txBody>
      </p:sp>
      <p:pic>
        <p:nvPicPr>
          <p:cNvPr id="10" name="Picture 9"/>
          <p:cNvPicPr/>
          <p:nvPr/>
        </p:nvPicPr>
        <p:blipFill>
          <a:blip r:embed="rId3" cstate="print"/>
          <a:srcRect/>
          <a:stretch>
            <a:fillRect/>
          </a:stretch>
        </p:blipFill>
        <p:spPr bwMode="auto">
          <a:xfrm>
            <a:off x="457201" y="1816100"/>
            <a:ext cx="3733800" cy="464740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0"/>
            <a:ext cx="8229600" cy="1206036"/>
          </a:xfrm>
        </p:spPr>
        <p:txBody>
          <a:bodyPr>
            <a:normAutofit fontScale="90000"/>
          </a:bodyPr>
          <a:lstStyle/>
          <a:p>
            <a:r>
              <a:rPr lang="en-US" dirty="0" smtClean="0"/>
              <a:t>Electrodes and Rock Sample Configuration </a:t>
            </a:r>
            <a:endParaRPr lang="en-US" dirty="0"/>
          </a:p>
        </p:txBody>
      </p:sp>
      <p:sp>
        <p:nvSpPr>
          <p:cNvPr id="3" name="Content Placeholder 2"/>
          <p:cNvSpPr>
            <a:spLocks noGrp="1"/>
          </p:cNvSpPr>
          <p:nvPr>
            <p:ph idx="1"/>
          </p:nvPr>
        </p:nvSpPr>
        <p:spPr>
          <a:xfrm>
            <a:off x="3898900" y="1646237"/>
            <a:ext cx="4787900" cy="4526280"/>
          </a:xfrm>
        </p:spPr>
        <p:txBody>
          <a:bodyPr>
            <a:normAutofit/>
          </a:bodyPr>
          <a:lstStyle/>
          <a:p>
            <a:r>
              <a:rPr lang="en-US" sz="2000" dirty="0" smtClean="0"/>
              <a:t>Certain procedures are taken into consideration before running tests on the sample;</a:t>
            </a:r>
          </a:p>
          <a:p>
            <a:endParaRPr lang="en-US" sz="2000" dirty="0" smtClean="0"/>
          </a:p>
          <a:p>
            <a:pPr lvl="1"/>
            <a:r>
              <a:rPr lang="en-US" sz="1600" dirty="0" smtClean="0"/>
              <a:t>Prevention of surface current</a:t>
            </a:r>
          </a:p>
          <a:p>
            <a:pPr lvl="1"/>
            <a:endParaRPr lang="en-US" sz="1600" dirty="0" smtClean="0"/>
          </a:p>
          <a:p>
            <a:pPr lvl="1"/>
            <a:r>
              <a:rPr lang="en-US" sz="1600" dirty="0" smtClean="0"/>
              <a:t>Trimming of sample</a:t>
            </a:r>
          </a:p>
          <a:p>
            <a:pPr lvl="1"/>
            <a:endParaRPr lang="en-US" sz="1600" dirty="0" smtClean="0"/>
          </a:p>
          <a:p>
            <a:pPr lvl="1"/>
            <a:r>
              <a:rPr lang="en-US" sz="1600" dirty="0" smtClean="0"/>
              <a:t>Damping of sample</a:t>
            </a:r>
          </a:p>
          <a:p>
            <a:pPr lvl="1"/>
            <a:endParaRPr lang="en-US" sz="1600" dirty="0" smtClean="0"/>
          </a:p>
          <a:p>
            <a:pPr lvl="1"/>
            <a:endParaRPr lang="en-US" sz="1600" dirty="0" smtClean="0"/>
          </a:p>
          <a:p>
            <a:pPr lvl="1"/>
            <a:endParaRPr lang="en-US" sz="1600" dirty="0"/>
          </a:p>
        </p:txBody>
      </p:sp>
      <p:pic>
        <p:nvPicPr>
          <p:cNvPr id="5" name="Picture 4"/>
          <p:cNvPicPr/>
          <p:nvPr/>
        </p:nvPicPr>
        <p:blipFill>
          <a:blip r:embed="rId2" cstate="print"/>
          <a:srcRect/>
          <a:stretch>
            <a:fillRect/>
          </a:stretch>
        </p:blipFill>
        <p:spPr bwMode="auto">
          <a:xfrm>
            <a:off x="457201" y="1646238"/>
            <a:ext cx="3263900" cy="4526280"/>
          </a:xfrm>
          <a:prstGeom prst="rect">
            <a:avLst/>
          </a:prstGeom>
          <a:noFill/>
          <a:ln w="9525">
            <a:noFill/>
            <a:miter lim="800000"/>
            <a:headEnd/>
            <a:tailEnd/>
          </a:ln>
        </p:spPr>
      </p:pic>
    </p:spTree>
    <p:extLst>
      <p:ext uri="{BB962C8B-B14F-4D97-AF65-F5344CB8AC3E}">
        <p14:creationId xmlns:p14="http://schemas.microsoft.com/office/powerpoint/2010/main" val="3595012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a:bodyPr>
          <a:lstStyle/>
          <a:p>
            <a:r>
              <a:rPr lang="en-US" sz="2400" dirty="0" smtClean="0"/>
              <a:t>Finds disseminated ores that have weak magnetic and gravity responses</a:t>
            </a:r>
          </a:p>
          <a:p>
            <a:endParaRPr lang="en-US" sz="2400" dirty="0" smtClean="0"/>
          </a:p>
          <a:p>
            <a:r>
              <a:rPr lang="en-US" sz="2400" dirty="0" smtClean="0"/>
              <a:t>Good </a:t>
            </a:r>
            <a:r>
              <a:rPr lang="en-US" sz="2400" dirty="0"/>
              <a:t>p</a:t>
            </a:r>
            <a:r>
              <a:rPr lang="en-US" sz="2400" dirty="0" smtClean="0"/>
              <a:t>reliminary survey</a:t>
            </a:r>
          </a:p>
          <a:p>
            <a:endParaRPr lang="en-US" sz="2400" dirty="0" smtClean="0"/>
          </a:p>
          <a:p>
            <a:r>
              <a:rPr lang="en-US" sz="2400" dirty="0" smtClean="0"/>
              <a:t>Provides supplemental information to build model</a:t>
            </a:r>
            <a:endParaRPr lang="en-US" sz="2400" dirty="0"/>
          </a:p>
        </p:txBody>
      </p:sp>
    </p:spTree>
    <p:extLst>
      <p:ext uri="{BB962C8B-B14F-4D97-AF65-F5344CB8AC3E}">
        <p14:creationId xmlns:p14="http://schemas.microsoft.com/office/powerpoint/2010/main" val="614846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CA" sz="1600" dirty="0"/>
              <a:t>Berger, B.R., </a:t>
            </a:r>
            <a:r>
              <a:rPr lang="en-CA" sz="1600" dirty="0" err="1"/>
              <a:t>Ayuso</a:t>
            </a:r>
            <a:r>
              <a:rPr lang="en-CA" sz="1600" dirty="0"/>
              <a:t>, R.A., Wynn, J.C., Seal, R.R., 2008, Preliminary model of porphyry copper deposits, U.S. Geological Survey Open-File Report, v. 1321, p.55</a:t>
            </a:r>
            <a:endParaRPr lang="en-US" sz="1600" dirty="0"/>
          </a:p>
          <a:p>
            <a:pPr marL="0" indent="0">
              <a:buNone/>
            </a:pPr>
            <a:r>
              <a:rPr lang="en-CA" sz="1600" dirty="0"/>
              <a:t> </a:t>
            </a:r>
            <a:endParaRPr lang="en-US" sz="1600" dirty="0"/>
          </a:p>
          <a:p>
            <a:pPr marL="0" indent="0">
              <a:buNone/>
            </a:pPr>
            <a:r>
              <a:rPr lang="en-CA" sz="1600" dirty="0"/>
              <a:t>Farr, M.R., 2008, Exploring for Copper Deposits, University of Kansas &lt;http://</a:t>
            </a:r>
            <a:r>
              <a:rPr lang="en-CA" sz="1600" dirty="0" err="1"/>
              <a:t>www.beloit.edu</a:t>
            </a:r>
            <a:r>
              <a:rPr lang="en-CA" sz="1600" dirty="0"/>
              <a:t>/</a:t>
            </a:r>
            <a:r>
              <a:rPr lang="en-CA" sz="1600" dirty="0" err="1"/>
              <a:t>sepm</a:t>
            </a:r>
            <a:r>
              <a:rPr lang="en-CA" sz="1600" dirty="0"/>
              <a:t>/</a:t>
            </a:r>
            <a:r>
              <a:rPr lang="en-CA" sz="1600" dirty="0" err="1"/>
              <a:t>Rocks_and_minerals</a:t>
            </a:r>
            <a:r>
              <a:rPr lang="en-CA" sz="1600" dirty="0"/>
              <a:t>/</a:t>
            </a:r>
            <a:r>
              <a:rPr lang="en-CA" sz="1600" dirty="0" err="1"/>
              <a:t>exploring_for_copper.html</a:t>
            </a:r>
            <a:r>
              <a:rPr lang="en-CA" sz="1600" dirty="0"/>
              <a:t>&gt; accessed on November 8, 2013 </a:t>
            </a:r>
            <a:endParaRPr lang="en-US" sz="1600" dirty="0"/>
          </a:p>
          <a:p>
            <a:pPr marL="0" indent="0">
              <a:buNone/>
            </a:pPr>
            <a:r>
              <a:rPr lang="en-CA" sz="1600" dirty="0"/>
              <a:t> </a:t>
            </a:r>
            <a:endParaRPr lang="en-US" sz="1600" dirty="0"/>
          </a:p>
          <a:p>
            <a:pPr marL="0" indent="0">
              <a:buNone/>
            </a:pPr>
            <a:r>
              <a:rPr lang="en-CA" sz="1600" dirty="0"/>
              <a:t>Fink, James B., 1990, Induced Polarization: Applications and Case Histories, Society of Exploration Geophysicists, Tulsa, Okla.</a:t>
            </a:r>
            <a:endParaRPr lang="en-US" sz="1600" dirty="0"/>
          </a:p>
          <a:p>
            <a:pPr marL="0" indent="0">
              <a:buNone/>
            </a:pPr>
            <a:r>
              <a:rPr lang="en-CA" sz="1600" dirty="0"/>
              <a:t> </a:t>
            </a:r>
            <a:endParaRPr lang="en-US" sz="1600" dirty="0"/>
          </a:p>
          <a:p>
            <a:pPr marL="0" indent="0">
              <a:buNone/>
            </a:pPr>
            <a:r>
              <a:rPr lang="en-CA" sz="1600" dirty="0"/>
              <a:t>Fu, Lei, 2011, Induced Polarization Effect in Time Domain: Theory, Modeling and Applications, The University of Utah</a:t>
            </a:r>
            <a:endParaRPr lang="en-US" sz="1600" dirty="0"/>
          </a:p>
          <a:p>
            <a:pPr marL="0" indent="0">
              <a:buNone/>
            </a:pPr>
            <a:r>
              <a:rPr lang="en-CA" sz="1600" dirty="0"/>
              <a:t> </a:t>
            </a:r>
            <a:endParaRPr lang="en-US" sz="1600" dirty="0"/>
          </a:p>
          <a:p>
            <a:pPr marL="0" indent="0">
              <a:buNone/>
            </a:pPr>
            <a:r>
              <a:rPr lang="en-CA" sz="1600" dirty="0"/>
              <a:t>Holliday, J.R., Cooke, D.R., 2007, Advances in geological models and exploration methods for </a:t>
            </a:r>
            <a:r>
              <a:rPr lang="en-CA" sz="1600" dirty="0" err="1"/>
              <a:t>copper+gold</a:t>
            </a:r>
            <a:r>
              <a:rPr lang="en-CA" sz="1600" dirty="0"/>
              <a:t> porphyry deposits, Ore deposits and exploration technology: proceedings of exploration, p. 791-809</a:t>
            </a:r>
            <a:endParaRPr lang="en-US" sz="1600" dirty="0"/>
          </a:p>
          <a:p>
            <a:pPr marL="0" indent="0">
              <a:buNone/>
            </a:pPr>
            <a:r>
              <a:rPr lang="en-US" sz="1600" dirty="0"/>
              <a:t> </a:t>
            </a:r>
          </a:p>
          <a:p>
            <a:pPr marL="0" indent="0">
              <a:buNone/>
            </a:pPr>
            <a:r>
              <a:rPr lang="en-US" sz="1600" dirty="0"/>
              <a:t>Morrison and </a:t>
            </a:r>
            <a:r>
              <a:rPr lang="en-US" sz="1600" dirty="0" err="1"/>
              <a:t>Gasparikova</a:t>
            </a:r>
            <a:r>
              <a:rPr lang="en-US" sz="1600" dirty="0"/>
              <a:t>, 2012, DC Resistivity and IP field systems, data processing and interpretation, &lt;http://</a:t>
            </a:r>
            <a:r>
              <a:rPr lang="en-US" sz="1600" dirty="0" err="1"/>
              <a:t>appliedgeophysics.berkeley.edu</a:t>
            </a:r>
            <a:r>
              <a:rPr lang="en-US" sz="1600" dirty="0"/>
              <a:t>/dc/EM46.pdf&gt; accessed on November 6, 2013</a:t>
            </a:r>
          </a:p>
          <a:p>
            <a:pPr marL="0" indent="0">
              <a:buNone/>
            </a:pPr>
            <a:r>
              <a:rPr lang="en-US" sz="1600" dirty="0"/>
              <a:t> </a:t>
            </a:r>
          </a:p>
          <a:p>
            <a:pPr marL="0" indent="0">
              <a:buNone/>
            </a:pPr>
            <a:r>
              <a:rPr lang="en-CA" sz="1600" dirty="0"/>
              <a:t>Nelson, S.A., 2012, EENS 2120 Petrology: Magmatic Differentiation &lt;http://</a:t>
            </a:r>
            <a:r>
              <a:rPr lang="en-CA" sz="1600" dirty="0" err="1"/>
              <a:t>www.tulane.edu</a:t>
            </a:r>
            <a:r>
              <a:rPr lang="en-CA" sz="1600" dirty="0"/>
              <a:t>/~</a:t>
            </a:r>
            <a:r>
              <a:rPr lang="en-CA" sz="1600" dirty="0" err="1"/>
              <a:t>sanelson</a:t>
            </a:r>
            <a:r>
              <a:rPr lang="en-CA" sz="1600" dirty="0"/>
              <a:t>/eens212/</a:t>
            </a:r>
            <a:r>
              <a:rPr lang="en-CA" sz="1600" dirty="0" err="1"/>
              <a:t>magmadiff.htm</a:t>
            </a:r>
            <a:r>
              <a:rPr lang="en-CA" sz="1600" dirty="0"/>
              <a:t>&gt; accessed on November 8, 2013</a:t>
            </a:r>
            <a:endParaRPr lang="en-US" sz="1600" dirty="0"/>
          </a:p>
          <a:p>
            <a:pPr marL="0" indent="0">
              <a:buNone/>
            </a:pPr>
            <a:r>
              <a:rPr lang="en-CA" sz="1600" dirty="0"/>
              <a:t> </a:t>
            </a:r>
            <a:endParaRPr lang="en-US" sz="1600" dirty="0"/>
          </a:p>
          <a:p>
            <a:pPr marL="0" indent="0">
              <a:buNone/>
            </a:pPr>
            <a:r>
              <a:rPr lang="en-CA" sz="1600" dirty="0" err="1"/>
              <a:t>Niederleithinger</a:t>
            </a:r>
            <a:r>
              <a:rPr lang="en-CA" sz="1600" dirty="0"/>
              <a:t>, E., 2003, Spectral Induced Polarization – a tool for non-destructive testing of soils and building materials, Federal Institute for Materials Research, Berlin, Germany, &lt;http://</a:t>
            </a:r>
            <a:r>
              <a:rPr lang="en-CA" sz="1600" dirty="0" err="1"/>
              <a:t>www.ndt.net</a:t>
            </a:r>
            <a:r>
              <a:rPr lang="en-CA" sz="1600" dirty="0"/>
              <a:t>/article/ndtce03/papers/v060/v060.htm&gt; accessed October 30, 2013</a:t>
            </a:r>
            <a:endParaRPr lang="en-US" sz="1600" dirty="0"/>
          </a:p>
          <a:p>
            <a:pPr marL="0" indent="0">
              <a:buNone/>
            </a:pPr>
            <a:r>
              <a:rPr lang="en-CA" sz="1600" dirty="0"/>
              <a:t> </a:t>
            </a:r>
            <a:endParaRPr lang="en-US" sz="1600" dirty="0"/>
          </a:p>
          <a:p>
            <a:pPr marL="0" indent="0">
              <a:buNone/>
            </a:pPr>
            <a:r>
              <a:rPr lang="en-CA" sz="1600" dirty="0"/>
              <a:t>Oldenburg, D.W., Li, Y.L., Ellis, R.G., 1997, Inversion of geophysical data over a copper gold porphyry deposit: a case history for Mt Milligan, Geophysics, v. 62, n. 5, p. 1419-1431</a:t>
            </a:r>
            <a:endParaRPr lang="en-US" sz="1600" dirty="0"/>
          </a:p>
          <a:p>
            <a:pPr marL="0" indent="0">
              <a:buNone/>
            </a:pPr>
            <a:r>
              <a:rPr lang="en-CA" sz="1600" dirty="0"/>
              <a:t> </a:t>
            </a:r>
            <a:endParaRPr lang="en-US" sz="1600" dirty="0"/>
          </a:p>
          <a:p>
            <a:pPr marL="0" indent="0">
              <a:buNone/>
            </a:pPr>
            <a:r>
              <a:rPr lang="en-CA" sz="1600" dirty="0" err="1"/>
              <a:t>Pelton</a:t>
            </a:r>
            <a:r>
              <a:rPr lang="en-CA" sz="1600" dirty="0"/>
              <a:t>, William H. and Smith, Peter K., 1976, Mapping Porphyry Copper Deposits in the Philippines with IP, Geophysics, v. 41, no. 1 p. 106-122</a:t>
            </a:r>
            <a:endParaRPr lang="en-US" sz="1600" dirty="0"/>
          </a:p>
          <a:p>
            <a:pPr marL="0" indent="0">
              <a:buNone/>
            </a:pPr>
            <a:r>
              <a:rPr lang="en-CA" sz="1600" dirty="0"/>
              <a:t> </a:t>
            </a:r>
            <a:endParaRPr lang="en-US" sz="1600" dirty="0"/>
          </a:p>
          <a:p>
            <a:pPr marL="0" indent="0">
              <a:buNone/>
            </a:pPr>
            <a:r>
              <a:rPr lang="en-CA" sz="1600" dirty="0"/>
              <a:t>Reynolds, John M., 2011, An Introduction to Applied and Environmental Geophysics, 2</a:t>
            </a:r>
            <a:r>
              <a:rPr lang="en-CA" sz="1600" baseline="30000" dirty="0"/>
              <a:t>nd</a:t>
            </a:r>
            <a:r>
              <a:rPr lang="en-CA" sz="1600" dirty="0"/>
              <a:t> Edition, Chichester, Wiley, 712 p.</a:t>
            </a:r>
            <a:endParaRPr lang="en-US" sz="1600" dirty="0"/>
          </a:p>
          <a:p>
            <a:pPr marL="0" indent="0">
              <a:buNone/>
            </a:pPr>
            <a:r>
              <a:rPr lang="en-CA" sz="1600" dirty="0"/>
              <a:t> </a:t>
            </a:r>
            <a:endParaRPr lang="en-US" sz="1600" dirty="0"/>
          </a:p>
          <a:p>
            <a:pPr marL="0" indent="0">
              <a:buNone/>
            </a:pPr>
            <a:r>
              <a:rPr lang="en-CA" sz="1600" dirty="0"/>
              <a:t> </a:t>
            </a:r>
            <a:endParaRPr lang="en-US" sz="1600" dirty="0"/>
          </a:p>
          <a:p>
            <a:pPr marL="0" indent="0">
              <a:buNone/>
            </a:pPr>
            <a:r>
              <a:rPr lang="en-CA" sz="1600" dirty="0"/>
              <a:t>Sharma, </a:t>
            </a:r>
            <a:r>
              <a:rPr lang="en-CA" sz="1600" dirty="0" err="1"/>
              <a:t>Prem</a:t>
            </a:r>
            <a:r>
              <a:rPr lang="en-CA" sz="1600" dirty="0"/>
              <a:t> V., 1997, Environmental and Engineering Geophysics, Cambridge, Cambridge University Press, 500 p.</a:t>
            </a:r>
            <a:endParaRPr lang="en-US" sz="1600" dirty="0"/>
          </a:p>
          <a:p>
            <a:pPr marL="0" indent="0">
              <a:buNone/>
            </a:pPr>
            <a:r>
              <a:rPr lang="en-CA" sz="1600" dirty="0"/>
              <a:t> </a:t>
            </a:r>
            <a:endParaRPr lang="en-US" sz="1600" dirty="0"/>
          </a:p>
          <a:p>
            <a:pPr marL="0" indent="0">
              <a:buNone/>
            </a:pPr>
            <a:r>
              <a:rPr lang="en-CA" sz="1600" dirty="0" err="1"/>
              <a:t>Toovey</a:t>
            </a:r>
            <a:r>
              <a:rPr lang="en-CA" sz="1600" dirty="0"/>
              <a:t>, L.M., 2011, Copper exploration techniques: induced polarization surveys, Copper investing news http://</a:t>
            </a:r>
            <a:r>
              <a:rPr lang="en-CA" sz="1600" dirty="0" err="1"/>
              <a:t>copperinvestingnews.com</a:t>
            </a:r>
            <a:r>
              <a:rPr lang="en-CA" sz="1600" dirty="0"/>
              <a:t>/6465-copper-exploration-techniques-induced-polarization-surveys.html &gt; accessed on October 31st, 2013</a:t>
            </a:r>
            <a:endParaRPr lang="en-US" sz="1600" dirty="0"/>
          </a:p>
          <a:p>
            <a:pPr marL="0" indent="0">
              <a:buNone/>
            </a:pPr>
            <a:r>
              <a:rPr lang="en-CA" sz="1600" dirty="0"/>
              <a:t> </a:t>
            </a:r>
            <a:endParaRPr lang="en-US" sz="1600" dirty="0"/>
          </a:p>
          <a:p>
            <a:pPr marL="0" indent="0">
              <a:buNone/>
            </a:pPr>
            <a:r>
              <a:rPr lang="en-CA" sz="1600" dirty="0" err="1"/>
              <a:t>Toovey</a:t>
            </a:r>
            <a:r>
              <a:rPr lang="en-CA" sz="1600" dirty="0"/>
              <a:t>, L.M., 2011, Porphyry copper: the world’s most valuable deposits, Copper investing news http://</a:t>
            </a:r>
            <a:r>
              <a:rPr lang="en-CA" sz="1600" dirty="0" err="1"/>
              <a:t>copperinvestingnews.com</a:t>
            </a:r>
            <a:r>
              <a:rPr lang="en-CA" sz="1600" dirty="0"/>
              <a:t>/6465-copper-exploration-techniques-induced-polarization-surveys.html &gt; accessed on October 31st, 2013</a:t>
            </a:r>
            <a:endParaRPr lang="en-US" sz="1600" dirty="0"/>
          </a:p>
          <a:p>
            <a:pPr marL="0" indent="0">
              <a:buNone/>
            </a:pPr>
            <a:r>
              <a:rPr lang="en-CA" sz="1600" dirty="0"/>
              <a:t> </a:t>
            </a:r>
            <a:endParaRPr lang="en-US" sz="1600" dirty="0"/>
          </a:p>
          <a:p>
            <a:pPr marL="0" indent="0">
              <a:buNone/>
            </a:pPr>
            <a:r>
              <a:rPr lang="en-CA" sz="1600" dirty="0"/>
              <a:t>Wightman, Jalinoos, and </a:t>
            </a:r>
            <a:r>
              <a:rPr lang="en-CA" sz="1600" dirty="0" err="1"/>
              <a:t>Sirles</a:t>
            </a:r>
            <a:r>
              <a:rPr lang="en-CA" sz="1600" dirty="0"/>
              <a:t>, Induced Polarization. EPA. &lt;</a:t>
            </a:r>
            <a:r>
              <a:rPr lang="en-US" sz="1600" dirty="0"/>
              <a:t>http://</a:t>
            </a:r>
            <a:r>
              <a:rPr lang="en-US" sz="1600" dirty="0" err="1"/>
              <a:t>epa.gov</a:t>
            </a:r>
            <a:r>
              <a:rPr lang="en-US" sz="1600" dirty="0"/>
              <a:t>/</a:t>
            </a:r>
            <a:r>
              <a:rPr lang="en-US" sz="1600" dirty="0" err="1"/>
              <a:t>esd</a:t>
            </a:r>
            <a:r>
              <a:rPr lang="en-US" sz="1600" dirty="0"/>
              <a:t>/</a:t>
            </a:r>
            <a:r>
              <a:rPr lang="en-US" sz="1600" dirty="0" err="1"/>
              <a:t>cmb</a:t>
            </a:r>
            <a:r>
              <a:rPr lang="en-US" sz="1600" dirty="0"/>
              <a:t>/</a:t>
            </a:r>
            <a:r>
              <a:rPr lang="en-US" sz="1600" dirty="0" err="1"/>
              <a:t>GeophysicsWebsite</a:t>
            </a:r>
            <a:r>
              <a:rPr lang="en-US" sz="1600" dirty="0"/>
              <a:t>/pages/reference/methods/</a:t>
            </a:r>
            <a:r>
              <a:rPr lang="en-US" sz="1600" dirty="0" err="1"/>
              <a:t>Surface_Geophysical_Methods</a:t>
            </a:r>
            <a:r>
              <a:rPr lang="en-US" sz="1600" dirty="0"/>
              <a:t>/</a:t>
            </a:r>
            <a:r>
              <a:rPr lang="en-US" sz="1600" dirty="0" err="1"/>
              <a:t>Electrical_Methods</a:t>
            </a:r>
            <a:r>
              <a:rPr lang="en-US" sz="1600" dirty="0"/>
              <a:t>/</a:t>
            </a:r>
            <a:r>
              <a:rPr lang="en-US" sz="1600" dirty="0" err="1"/>
              <a:t>Induced_Polarization.htm</a:t>
            </a:r>
            <a:r>
              <a:rPr lang="en-US" sz="1600" dirty="0"/>
              <a:t>&gt; Accessed November 4, 2013.</a:t>
            </a:r>
          </a:p>
          <a:p>
            <a:pPr marL="0" indent="0">
              <a:buNone/>
            </a:pPr>
            <a:r>
              <a:rPr lang="en-CA" sz="1600" dirty="0"/>
              <a:t> </a:t>
            </a:r>
            <a:endParaRPr lang="en-US" sz="1600" dirty="0"/>
          </a:p>
          <a:p>
            <a:pPr marL="0" indent="0">
              <a:buNone/>
            </a:pPr>
            <a:endParaRPr lang="en-US"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Induced Polarization</a:t>
            </a:r>
            <a:endParaRPr lang="en-US" dirty="0"/>
          </a:p>
        </p:txBody>
      </p:sp>
      <p:sp>
        <p:nvSpPr>
          <p:cNvPr id="3" name="Content Placeholder 2"/>
          <p:cNvSpPr>
            <a:spLocks noGrp="1"/>
          </p:cNvSpPr>
          <p:nvPr>
            <p:ph idx="1"/>
          </p:nvPr>
        </p:nvSpPr>
        <p:spPr>
          <a:xfrm>
            <a:off x="457200" y="1646237"/>
            <a:ext cx="8229600" cy="2200317"/>
          </a:xfrm>
        </p:spPr>
        <p:txBody>
          <a:bodyPr>
            <a:normAutofit/>
          </a:bodyPr>
          <a:lstStyle/>
          <a:p>
            <a:r>
              <a:rPr lang="en-US" sz="1800" b="1" dirty="0"/>
              <a:t>Electromagnetic Method </a:t>
            </a:r>
            <a:r>
              <a:rPr lang="en-US" sz="1800" dirty="0"/>
              <a:t>which uses electrodes with current to create a geophysical image</a:t>
            </a:r>
          </a:p>
          <a:p>
            <a:endParaRPr lang="en-US" sz="1800" dirty="0" smtClean="0"/>
          </a:p>
          <a:p>
            <a:endParaRPr lang="en-US" sz="1800" dirty="0" smtClean="0"/>
          </a:p>
          <a:p>
            <a:r>
              <a:rPr lang="en-US" sz="1800" dirty="0" smtClean="0"/>
              <a:t>if charge has been stored inside a type of rock body we observe an </a:t>
            </a:r>
            <a:r>
              <a:rPr lang="en-US" sz="1800" b="1" dirty="0" smtClean="0"/>
              <a:t>overvoltage effect</a:t>
            </a:r>
            <a:endParaRPr lang="en-US" sz="1800" dirty="0"/>
          </a:p>
          <a:p>
            <a:pPr marL="0" indent="0">
              <a:buNone/>
            </a:pPr>
            <a:endParaRPr lang="en-US" sz="2400" dirty="0" smtClean="0"/>
          </a:p>
        </p:txBody>
      </p:sp>
      <p:pic>
        <p:nvPicPr>
          <p:cNvPr id="1026" name="Picture 2"/>
          <p:cNvPicPr>
            <a:picLocks noChangeAspect="1" noChangeArrowheads="1"/>
          </p:cNvPicPr>
          <p:nvPr/>
        </p:nvPicPr>
        <p:blipFill>
          <a:blip r:embed="rId3" cstate="print"/>
          <a:srcRect/>
          <a:stretch>
            <a:fillRect/>
          </a:stretch>
        </p:blipFill>
        <p:spPr bwMode="auto">
          <a:xfrm>
            <a:off x="2817813" y="3368274"/>
            <a:ext cx="3811587" cy="3151630"/>
          </a:xfrm>
          <a:prstGeom prst="rect">
            <a:avLst/>
          </a:prstGeom>
          <a:noFill/>
          <a:ln w="9525">
            <a:noFill/>
            <a:miter lim="800000"/>
            <a:headEnd/>
            <a:tailEnd/>
          </a:ln>
        </p:spPr>
      </p:pic>
    </p:spTree>
    <p:extLst>
      <p:ext uri="{BB962C8B-B14F-4D97-AF65-F5344CB8AC3E}">
        <p14:creationId xmlns:p14="http://schemas.microsoft.com/office/powerpoint/2010/main" val="215189335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Domain IP</a:t>
            </a:r>
            <a:endParaRPr lang="en-US" dirty="0"/>
          </a:p>
        </p:txBody>
      </p:sp>
      <p:sp>
        <p:nvSpPr>
          <p:cNvPr id="3" name="Content Placeholder 2"/>
          <p:cNvSpPr>
            <a:spLocks noGrp="1"/>
          </p:cNvSpPr>
          <p:nvPr>
            <p:ph idx="1"/>
          </p:nvPr>
        </p:nvSpPr>
        <p:spPr>
          <a:xfrm>
            <a:off x="457200" y="1646237"/>
            <a:ext cx="8229600" cy="1892830"/>
          </a:xfrm>
        </p:spPr>
        <p:txBody>
          <a:bodyPr/>
          <a:lstStyle/>
          <a:p>
            <a:r>
              <a:rPr lang="en-US" sz="2400" dirty="0"/>
              <a:t>a </a:t>
            </a:r>
            <a:r>
              <a:rPr lang="en-US" sz="2400" b="1" dirty="0"/>
              <a:t>potential difference </a:t>
            </a:r>
            <a:r>
              <a:rPr lang="en-US" sz="2400" b="1" dirty="0" smtClean="0"/>
              <a:t>measurement</a:t>
            </a:r>
          </a:p>
          <a:p>
            <a:endParaRPr lang="en-US" sz="2400" dirty="0"/>
          </a:p>
          <a:p>
            <a:r>
              <a:rPr lang="en-US" sz="2400" b="1" dirty="0"/>
              <a:t>Voltage Decay/Overvoltage</a:t>
            </a:r>
            <a:r>
              <a:rPr lang="en-US" sz="2400" dirty="0"/>
              <a:t>: the decay of potential difference as a function of </a:t>
            </a:r>
            <a:r>
              <a:rPr lang="en-US" sz="2400" dirty="0" smtClean="0"/>
              <a:t>time</a:t>
            </a:r>
          </a:p>
        </p:txBody>
      </p:sp>
      <p:pic>
        <p:nvPicPr>
          <p:cNvPr id="4" name="Picture 3"/>
          <p:cNvPicPr>
            <a:picLocks noChangeAspect="1"/>
          </p:cNvPicPr>
          <p:nvPr/>
        </p:nvPicPr>
        <p:blipFill>
          <a:blip r:embed="rId3" cstate="print">
            <a:duotone>
              <a:prstClr val="black"/>
              <a:schemeClr val="accent6">
                <a:tint val="45000"/>
                <a:satMod val="400000"/>
              </a:schemeClr>
            </a:duotone>
          </a:blip>
          <a:stretch>
            <a:fillRect/>
          </a:stretch>
        </p:blipFill>
        <p:spPr>
          <a:xfrm>
            <a:off x="4334195" y="3539066"/>
            <a:ext cx="4581205" cy="2357437"/>
          </a:xfrm>
          <a:prstGeom prst="rect">
            <a:avLst/>
          </a:prstGeom>
        </p:spPr>
      </p:pic>
      <p:pic>
        <p:nvPicPr>
          <p:cNvPr id="2050" name="Picture 2"/>
          <p:cNvPicPr>
            <a:picLocks noChangeAspect="1" noChangeArrowheads="1"/>
          </p:cNvPicPr>
          <p:nvPr/>
        </p:nvPicPr>
        <p:blipFill>
          <a:blip r:embed="rId4" cstate="print"/>
          <a:srcRect/>
          <a:stretch>
            <a:fillRect/>
          </a:stretch>
        </p:blipFill>
        <p:spPr bwMode="auto">
          <a:xfrm>
            <a:off x="135551" y="3539066"/>
            <a:ext cx="4198644" cy="2357437"/>
          </a:xfrm>
          <a:prstGeom prst="rect">
            <a:avLst/>
          </a:prstGeom>
          <a:noFill/>
          <a:ln w="9525">
            <a:noFill/>
            <a:miter lim="800000"/>
            <a:headEnd/>
            <a:tailEnd/>
          </a:ln>
        </p:spPr>
      </p:pic>
      <p:sp>
        <p:nvSpPr>
          <p:cNvPr id="5" name="TextBox 4"/>
          <p:cNvSpPr txBox="1"/>
          <p:nvPr/>
        </p:nvSpPr>
        <p:spPr>
          <a:xfrm>
            <a:off x="7010400" y="5896503"/>
            <a:ext cx="1557867" cy="369332"/>
          </a:xfrm>
          <a:prstGeom prst="rect">
            <a:avLst/>
          </a:prstGeom>
          <a:noFill/>
        </p:spPr>
        <p:txBody>
          <a:bodyPr wrap="square" rtlCol="0">
            <a:spAutoFit/>
          </a:bodyPr>
          <a:lstStyle/>
          <a:p>
            <a:r>
              <a:rPr lang="en-US" b="1" dirty="0" smtClean="0">
                <a:solidFill>
                  <a:srgbClr val="000000"/>
                </a:solidFill>
              </a:rPr>
              <a:t>(Glaser, 2007)</a:t>
            </a:r>
            <a:endParaRPr lang="en-US" b="1" dirty="0">
              <a:solidFill>
                <a:srgbClr val="000000"/>
              </a:solidFill>
            </a:endParaRPr>
          </a:p>
        </p:txBody>
      </p:sp>
    </p:spTree>
    <p:extLst>
      <p:ext uri="{BB962C8B-B14F-4D97-AF65-F5344CB8AC3E}">
        <p14:creationId xmlns:p14="http://schemas.microsoft.com/office/powerpoint/2010/main" val="360258400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Frequency Domain IP</a:t>
            </a:r>
            <a:endParaRPr lang="en-US" dirty="0"/>
          </a:p>
        </p:txBody>
      </p:sp>
      <p:sp>
        <p:nvSpPr>
          <p:cNvPr id="3" name="Content Placeholder 2"/>
          <p:cNvSpPr>
            <a:spLocks noGrp="1"/>
          </p:cNvSpPr>
          <p:nvPr>
            <p:ph idx="1"/>
          </p:nvPr>
        </p:nvSpPr>
        <p:spPr>
          <a:xfrm>
            <a:off x="457200" y="1646237"/>
            <a:ext cx="8229600" cy="2045230"/>
          </a:xfrm>
        </p:spPr>
        <p:txBody>
          <a:bodyPr>
            <a:normAutofit/>
          </a:bodyPr>
          <a:lstStyle/>
          <a:p>
            <a:r>
              <a:rPr lang="en-US" sz="2000" dirty="0"/>
              <a:t>the effects of </a:t>
            </a:r>
            <a:r>
              <a:rPr lang="en-US" sz="2000" b="1" dirty="0"/>
              <a:t>alternating currents </a:t>
            </a:r>
            <a:r>
              <a:rPr lang="en-US" sz="2000" dirty="0"/>
              <a:t>on the measured value of resistivity </a:t>
            </a:r>
          </a:p>
          <a:p>
            <a:endParaRPr lang="en-US" sz="2000" dirty="0"/>
          </a:p>
          <a:p>
            <a:r>
              <a:rPr lang="en-US" sz="2000" dirty="0"/>
              <a:t>more </a:t>
            </a:r>
            <a:r>
              <a:rPr lang="en-US" sz="2000" b="1" dirty="0"/>
              <a:t>often</a:t>
            </a:r>
            <a:r>
              <a:rPr lang="en-US" sz="2000" dirty="0"/>
              <a:t> </a:t>
            </a:r>
            <a:r>
              <a:rPr lang="en-US" sz="2000" b="1" dirty="0"/>
              <a:t>used</a:t>
            </a:r>
            <a:r>
              <a:rPr lang="en-US" sz="2000" dirty="0"/>
              <a:t> than T.D. IP </a:t>
            </a:r>
            <a:r>
              <a:rPr lang="en-US" sz="2000" b="1" dirty="0"/>
              <a:t>to locate ore bodies</a:t>
            </a:r>
          </a:p>
          <a:p>
            <a:endParaRPr lang="en-US" sz="2000" dirty="0"/>
          </a:p>
          <a:p>
            <a:r>
              <a:rPr lang="en-US" sz="2000" dirty="0"/>
              <a:t>The measurement between the </a:t>
            </a:r>
            <a:r>
              <a:rPr lang="en-US" sz="2000" b="1" dirty="0"/>
              <a:t>phase shifts </a:t>
            </a:r>
            <a:r>
              <a:rPr lang="en-US" sz="2000" dirty="0" smtClean="0"/>
              <a:t>between the current produced </a:t>
            </a:r>
            <a:r>
              <a:rPr lang="en-US" sz="2000" dirty="0"/>
              <a:t>and </a:t>
            </a:r>
            <a:r>
              <a:rPr lang="en-US" sz="2000" dirty="0" smtClean="0"/>
              <a:t>the voltage observed </a:t>
            </a:r>
            <a:r>
              <a:rPr lang="en-US" sz="2000" dirty="0"/>
              <a:t>(See Figure b, </a:t>
            </a:r>
            <a:r>
              <a:rPr lang="en-US" sz="2000" dirty="0" smtClean="0"/>
              <a:t>below)</a:t>
            </a:r>
          </a:p>
        </p:txBody>
      </p:sp>
      <p:pic>
        <p:nvPicPr>
          <p:cNvPr id="4" name="Picture 3"/>
          <p:cNvPicPr>
            <a:picLocks noChangeAspect="1"/>
          </p:cNvPicPr>
          <p:nvPr/>
        </p:nvPicPr>
        <p:blipFill>
          <a:blip r:embed="rId3" cstate="print">
            <a:duotone>
              <a:prstClr val="black"/>
              <a:schemeClr val="accent6">
                <a:tint val="45000"/>
                <a:satMod val="400000"/>
              </a:schemeClr>
            </a:duotone>
          </a:blip>
          <a:stretch>
            <a:fillRect/>
          </a:stretch>
        </p:blipFill>
        <p:spPr>
          <a:xfrm>
            <a:off x="1676400" y="3886200"/>
            <a:ext cx="5334000" cy="2744817"/>
          </a:xfrm>
          <a:prstGeom prst="rect">
            <a:avLst/>
          </a:prstGeom>
        </p:spPr>
      </p:pic>
      <p:sp>
        <p:nvSpPr>
          <p:cNvPr id="5" name="Rectangle 4"/>
          <p:cNvSpPr/>
          <p:nvPr/>
        </p:nvSpPr>
        <p:spPr>
          <a:xfrm>
            <a:off x="7010400" y="6305619"/>
            <a:ext cx="1516235" cy="369332"/>
          </a:xfrm>
          <a:prstGeom prst="rect">
            <a:avLst/>
          </a:prstGeom>
        </p:spPr>
        <p:txBody>
          <a:bodyPr wrap="none">
            <a:spAutoFit/>
          </a:bodyPr>
          <a:lstStyle/>
          <a:p>
            <a:r>
              <a:rPr lang="en-US" b="1" dirty="0">
                <a:solidFill>
                  <a:srgbClr val="000000"/>
                </a:solidFill>
              </a:rPr>
              <a:t>(Glaser, 2007)</a:t>
            </a:r>
            <a:endParaRPr lang="en-US" b="1" dirty="0">
              <a:solidFill>
                <a:srgbClr val="000000"/>
              </a:solidFill>
            </a:endParaRPr>
          </a:p>
        </p:txBody>
      </p:sp>
    </p:spTree>
    <p:extLst>
      <p:ext uri="{BB962C8B-B14F-4D97-AF65-F5344CB8AC3E}">
        <p14:creationId xmlns:p14="http://schemas.microsoft.com/office/powerpoint/2010/main" val="100537639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Spectral IP</a:t>
            </a:r>
            <a:endParaRPr lang="en-US" dirty="0"/>
          </a:p>
        </p:txBody>
      </p:sp>
      <p:sp>
        <p:nvSpPr>
          <p:cNvPr id="3" name="Content Placeholder 2"/>
          <p:cNvSpPr>
            <a:spLocks noGrp="1"/>
          </p:cNvSpPr>
          <p:nvPr>
            <p:ph idx="1"/>
          </p:nvPr>
        </p:nvSpPr>
        <p:spPr/>
        <p:txBody>
          <a:bodyPr>
            <a:normAutofit/>
          </a:bodyPr>
          <a:lstStyle/>
          <a:p>
            <a:pPr marL="0" indent="0">
              <a:buNone/>
            </a:pPr>
            <a:endParaRPr lang="en-US" sz="2000" dirty="0" smtClean="0"/>
          </a:p>
          <a:p>
            <a:r>
              <a:rPr lang="en-US" sz="2000" dirty="0" smtClean="0">
                <a:latin typeface="Wingdings"/>
                <a:ea typeface="Wingdings"/>
                <a:cs typeface="Wingdings"/>
                <a:sym typeface="Wingdings"/>
              </a:rPr>
              <a:t></a:t>
            </a:r>
            <a:r>
              <a:rPr lang="en-US" sz="2000" dirty="0" smtClean="0">
                <a:ea typeface="Wingdings"/>
                <a:cs typeface="Wingdings"/>
                <a:sym typeface="Wingdings"/>
              </a:rPr>
              <a:t> </a:t>
            </a:r>
            <a:r>
              <a:rPr lang="en-US" sz="2000" dirty="0" smtClean="0"/>
              <a:t>Phase angle &amp; </a:t>
            </a:r>
            <a:r>
              <a:rPr lang="en-US" sz="2000" dirty="0" smtClean="0">
                <a:latin typeface="Wingdings"/>
                <a:ea typeface="Wingdings"/>
                <a:cs typeface="Wingdings"/>
                <a:sym typeface="Wingdings"/>
              </a:rPr>
              <a:t></a:t>
            </a:r>
            <a:r>
              <a:rPr lang="en-US" sz="2000" dirty="0" smtClean="0">
                <a:ea typeface="Wingdings"/>
                <a:cs typeface="Wingdings"/>
                <a:sym typeface="Wingdings"/>
              </a:rPr>
              <a:t> </a:t>
            </a:r>
            <a:r>
              <a:rPr lang="en-US" sz="2000" dirty="0" smtClean="0"/>
              <a:t>Critical frequency = </a:t>
            </a:r>
            <a:r>
              <a:rPr lang="en-US" sz="2000" dirty="0" smtClean="0">
                <a:latin typeface="Wingdings"/>
                <a:ea typeface="Wingdings"/>
                <a:cs typeface="Wingdings"/>
                <a:sym typeface="Wingdings"/>
              </a:rPr>
              <a:t></a:t>
            </a:r>
            <a:r>
              <a:rPr lang="en-US" sz="2000" dirty="0" smtClean="0">
                <a:ea typeface="Wingdings"/>
                <a:cs typeface="Wingdings"/>
                <a:sym typeface="Wingdings"/>
              </a:rPr>
              <a:t> </a:t>
            </a:r>
            <a:r>
              <a:rPr lang="en-US" sz="2000" dirty="0" smtClean="0"/>
              <a:t>Chargeability</a:t>
            </a:r>
          </a:p>
          <a:p>
            <a:pPr marL="0" indent="0">
              <a:buNone/>
            </a:pPr>
            <a:endParaRPr lang="en-US" sz="2000" dirty="0" smtClean="0"/>
          </a:p>
          <a:p>
            <a:r>
              <a:rPr lang="en-US" sz="2000" dirty="0" smtClean="0"/>
              <a:t>Can be used </a:t>
            </a:r>
            <a:r>
              <a:rPr lang="en-US" sz="2000" b="1" dirty="0" smtClean="0"/>
              <a:t>to separate out zones of primary mineralization </a:t>
            </a:r>
            <a:r>
              <a:rPr lang="en-US" sz="2000" dirty="0" smtClean="0"/>
              <a:t>and the texture of a body (variation in mineralization)</a:t>
            </a:r>
          </a:p>
          <a:p>
            <a:endParaRPr lang="en-US" sz="2000" b="1" dirty="0"/>
          </a:p>
        </p:txBody>
      </p:sp>
      <p:pic>
        <p:nvPicPr>
          <p:cNvPr id="6" name="Picture 5"/>
          <p:cNvPicPr>
            <a:picLocks noChangeAspect="1"/>
          </p:cNvPicPr>
          <p:nvPr/>
        </p:nvPicPr>
        <p:blipFill>
          <a:blip r:embed="rId3" cstate="print"/>
          <a:stretch>
            <a:fillRect/>
          </a:stretch>
        </p:blipFill>
        <p:spPr>
          <a:xfrm>
            <a:off x="457200" y="3403600"/>
            <a:ext cx="8151670" cy="3132667"/>
          </a:xfrm>
          <a:prstGeom prst="rect">
            <a:avLst/>
          </a:prstGeom>
        </p:spPr>
      </p:pic>
      <p:sp>
        <p:nvSpPr>
          <p:cNvPr id="5" name="TextBox 4"/>
          <p:cNvSpPr txBox="1"/>
          <p:nvPr/>
        </p:nvSpPr>
        <p:spPr>
          <a:xfrm>
            <a:off x="6773334" y="6488668"/>
            <a:ext cx="2590800" cy="369332"/>
          </a:xfrm>
          <a:prstGeom prst="rect">
            <a:avLst/>
          </a:prstGeom>
          <a:noFill/>
        </p:spPr>
        <p:txBody>
          <a:bodyPr wrap="square" rtlCol="0">
            <a:spAutoFit/>
          </a:bodyPr>
          <a:lstStyle/>
          <a:p>
            <a:r>
              <a:rPr lang="en-US" b="1" dirty="0" smtClean="0">
                <a:solidFill>
                  <a:srgbClr val="000000"/>
                </a:solidFill>
              </a:rPr>
              <a:t>(</a:t>
            </a:r>
            <a:r>
              <a:rPr lang="en-US" b="1" dirty="0" err="1" smtClean="0">
                <a:solidFill>
                  <a:srgbClr val="000000"/>
                </a:solidFill>
              </a:rPr>
              <a:t>Niederleithinger</a:t>
            </a:r>
            <a:r>
              <a:rPr lang="en-US" b="1" dirty="0" smtClean="0">
                <a:solidFill>
                  <a:srgbClr val="000000"/>
                </a:solidFill>
              </a:rPr>
              <a:t>, 2003)</a:t>
            </a:r>
            <a:endParaRPr lang="en-US" b="1" dirty="0">
              <a:solidFill>
                <a:srgbClr val="000000"/>
              </a:solidFill>
            </a:endParaRPr>
          </a:p>
        </p:txBody>
      </p:sp>
    </p:spTree>
    <p:extLst>
      <p:ext uri="{BB962C8B-B14F-4D97-AF65-F5344CB8AC3E}">
        <p14:creationId xmlns:p14="http://schemas.microsoft.com/office/powerpoint/2010/main" val="338575790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 Arrangement in Field</a:t>
            </a:r>
            <a:endParaRPr lang="en-US" dirty="0"/>
          </a:p>
        </p:txBody>
      </p:sp>
      <p:sp>
        <p:nvSpPr>
          <p:cNvPr id="3" name="Content Placeholder 2"/>
          <p:cNvSpPr>
            <a:spLocks noGrp="1"/>
          </p:cNvSpPr>
          <p:nvPr>
            <p:ph idx="1"/>
          </p:nvPr>
        </p:nvSpPr>
        <p:spPr>
          <a:xfrm>
            <a:off x="457200" y="1646237"/>
            <a:ext cx="8229600" cy="2434696"/>
          </a:xfrm>
        </p:spPr>
        <p:txBody>
          <a:bodyPr>
            <a:normAutofit/>
          </a:bodyPr>
          <a:lstStyle/>
          <a:p>
            <a:r>
              <a:rPr lang="en-US" sz="2400" b="1" dirty="0" smtClean="0"/>
              <a:t>Dipole-Dipole</a:t>
            </a:r>
            <a:r>
              <a:rPr lang="en-US" sz="2400" dirty="0" smtClean="0"/>
              <a:t> arrangement</a:t>
            </a:r>
            <a:endParaRPr lang="en-US" sz="2400" b="1" dirty="0"/>
          </a:p>
        </p:txBody>
      </p:sp>
      <p:pic>
        <p:nvPicPr>
          <p:cNvPr id="4" name="Picture 3"/>
          <p:cNvPicPr>
            <a:picLocks noChangeAspect="1"/>
          </p:cNvPicPr>
          <p:nvPr/>
        </p:nvPicPr>
        <p:blipFill>
          <a:blip r:embed="rId3" cstate="print">
            <a:duotone>
              <a:prstClr val="black"/>
              <a:schemeClr val="accent6">
                <a:tint val="45000"/>
                <a:satMod val="400000"/>
              </a:schemeClr>
            </a:duotone>
          </a:blip>
          <a:stretch>
            <a:fillRect/>
          </a:stretch>
        </p:blipFill>
        <p:spPr>
          <a:xfrm>
            <a:off x="1083733" y="3234265"/>
            <a:ext cx="7061200" cy="2482887"/>
          </a:xfrm>
          <a:prstGeom prst="rect">
            <a:avLst/>
          </a:prstGeom>
        </p:spPr>
      </p:pic>
      <p:sp>
        <p:nvSpPr>
          <p:cNvPr id="5" name="TextBox 4"/>
          <p:cNvSpPr txBox="1"/>
          <p:nvPr/>
        </p:nvSpPr>
        <p:spPr>
          <a:xfrm>
            <a:off x="1083733" y="5892800"/>
            <a:ext cx="2878667" cy="369332"/>
          </a:xfrm>
          <a:prstGeom prst="rect">
            <a:avLst/>
          </a:prstGeom>
          <a:noFill/>
        </p:spPr>
        <p:txBody>
          <a:bodyPr wrap="square" rtlCol="0">
            <a:spAutoFit/>
          </a:bodyPr>
          <a:lstStyle/>
          <a:p>
            <a:r>
              <a:rPr lang="en-US" b="1" dirty="0" smtClean="0">
                <a:solidFill>
                  <a:srgbClr val="000000"/>
                </a:solidFill>
              </a:rPr>
              <a:t>(Morrison, 2012)</a:t>
            </a:r>
            <a:endParaRPr lang="en-US" b="1" dirty="0">
              <a:solidFill>
                <a:srgbClr val="000000"/>
              </a:solidFill>
            </a:endParaRPr>
          </a:p>
        </p:txBody>
      </p:sp>
    </p:spTree>
    <p:extLst>
      <p:ext uri="{BB962C8B-B14F-4D97-AF65-F5344CB8AC3E}">
        <p14:creationId xmlns:p14="http://schemas.microsoft.com/office/powerpoint/2010/main" val="426297295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Porphyry Copper</a:t>
            </a:r>
            <a:endParaRPr lang="en-US" dirty="0"/>
          </a:p>
        </p:txBody>
      </p:sp>
      <p:sp>
        <p:nvSpPr>
          <p:cNvPr id="3" name="Content Placeholder 2"/>
          <p:cNvSpPr>
            <a:spLocks noGrp="1"/>
          </p:cNvSpPr>
          <p:nvPr>
            <p:ph idx="1"/>
          </p:nvPr>
        </p:nvSpPr>
        <p:spPr>
          <a:xfrm>
            <a:off x="287867" y="1396536"/>
            <a:ext cx="5232400" cy="3497793"/>
          </a:xfrm>
        </p:spPr>
        <p:txBody>
          <a:bodyPr>
            <a:normAutofit/>
          </a:bodyPr>
          <a:lstStyle/>
          <a:p>
            <a:r>
              <a:rPr lang="en-US" sz="2400" dirty="0" smtClean="0"/>
              <a:t>Intrusions and hydrothermal fluids create alteration zones </a:t>
            </a:r>
          </a:p>
          <a:p>
            <a:endParaRPr lang="en-US" sz="2400" dirty="0" smtClean="0"/>
          </a:p>
          <a:p>
            <a:r>
              <a:rPr lang="en-US" sz="2400" dirty="0" smtClean="0"/>
              <a:t>Alteration zones differentiated by different mineral assemblages</a:t>
            </a:r>
          </a:p>
          <a:p>
            <a:endParaRPr lang="en-US" sz="2400" dirty="0" smtClean="0"/>
          </a:p>
          <a:p>
            <a:r>
              <a:rPr lang="en-US" sz="2400" dirty="0" smtClean="0"/>
              <a:t>Assemblages often contain ore deposits</a:t>
            </a:r>
          </a:p>
        </p:txBody>
      </p:sp>
      <p:pic>
        <p:nvPicPr>
          <p:cNvPr id="5" name="Picture 4" descr="Screen Shot 2013-11-18 at 5.31.46 PM.png"/>
          <p:cNvPicPr>
            <a:picLocks noChangeAspect="1"/>
          </p:cNvPicPr>
          <p:nvPr/>
        </p:nvPicPr>
        <p:blipFill>
          <a:blip r:embed="rId3"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654667" y="4385733"/>
            <a:ext cx="4865600" cy="2171699"/>
          </a:xfrm>
          <a:prstGeom prst="rect">
            <a:avLst/>
          </a:prstGeom>
        </p:spPr>
      </p:pic>
      <p:pic>
        <p:nvPicPr>
          <p:cNvPr id="6" name="Picture 5" descr="Screen Shot 2013-11-20 at 9.31.20 PM.png"/>
          <p:cNvPicPr>
            <a:picLocks noChangeAspect="1"/>
          </p:cNvPicPr>
          <p:nvPr/>
        </p:nvPicPr>
        <p:blipFill>
          <a:blip r:embed="rId4"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6316062" y="1616074"/>
            <a:ext cx="2370738" cy="3278255"/>
          </a:xfrm>
          <a:prstGeom prst="rect">
            <a:avLst/>
          </a:prstGeom>
        </p:spPr>
      </p:pic>
      <p:sp>
        <p:nvSpPr>
          <p:cNvPr id="4" name="TextBox 3"/>
          <p:cNvSpPr txBox="1"/>
          <p:nvPr/>
        </p:nvSpPr>
        <p:spPr>
          <a:xfrm>
            <a:off x="5672666" y="6333067"/>
            <a:ext cx="2286000" cy="369332"/>
          </a:xfrm>
          <a:prstGeom prst="rect">
            <a:avLst/>
          </a:prstGeom>
          <a:noFill/>
        </p:spPr>
        <p:txBody>
          <a:bodyPr wrap="square" rtlCol="0">
            <a:spAutoFit/>
          </a:bodyPr>
          <a:lstStyle/>
          <a:p>
            <a:r>
              <a:rPr lang="en-US" b="1" dirty="0" smtClean="0">
                <a:solidFill>
                  <a:srgbClr val="000000"/>
                </a:solidFill>
              </a:rPr>
              <a:t>(Farr, 2008)</a:t>
            </a:r>
            <a:endParaRPr lang="en-US" b="1" dirty="0">
              <a:solidFill>
                <a:srgbClr val="000000"/>
              </a:solidFill>
            </a:endParaRPr>
          </a:p>
        </p:txBody>
      </p:sp>
      <p:sp>
        <p:nvSpPr>
          <p:cNvPr id="7" name="TextBox 6"/>
          <p:cNvSpPr txBox="1"/>
          <p:nvPr/>
        </p:nvSpPr>
        <p:spPr>
          <a:xfrm>
            <a:off x="6316062" y="4894329"/>
            <a:ext cx="2370738" cy="646331"/>
          </a:xfrm>
          <a:prstGeom prst="rect">
            <a:avLst/>
          </a:prstGeom>
          <a:noFill/>
        </p:spPr>
        <p:txBody>
          <a:bodyPr wrap="square" rtlCol="0">
            <a:spAutoFit/>
          </a:bodyPr>
          <a:lstStyle/>
          <a:p>
            <a:r>
              <a:rPr lang="en-US" b="1" dirty="0" smtClean="0">
                <a:solidFill>
                  <a:srgbClr val="000000"/>
                </a:solidFill>
              </a:rPr>
              <a:t>Modified from Nelson, 2012 </a:t>
            </a:r>
            <a:endParaRPr lang="en-US" b="1" dirty="0">
              <a:solidFill>
                <a:srgbClr val="000000"/>
              </a:solidFill>
            </a:endParaRPr>
          </a:p>
        </p:txBody>
      </p:sp>
    </p:spTree>
    <p:extLst>
      <p:ext uri="{BB962C8B-B14F-4D97-AF65-F5344CB8AC3E}">
        <p14:creationId xmlns:p14="http://schemas.microsoft.com/office/powerpoint/2010/main" val="328619129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Porphyry Copper and IP</a:t>
            </a:r>
            <a:endParaRPr lang="en-US" dirty="0"/>
          </a:p>
        </p:txBody>
      </p:sp>
      <p:pic>
        <p:nvPicPr>
          <p:cNvPr id="4" name="Picture 3"/>
          <p:cNvPicPr>
            <a:picLocks noChangeAspect="1"/>
          </p:cNvPicPr>
          <p:nvPr/>
        </p:nvPicPr>
        <p:blipFill>
          <a:blip r:embed="rId3" cstate="print"/>
          <a:stretch>
            <a:fillRect/>
          </a:stretch>
        </p:blipFill>
        <p:spPr>
          <a:xfrm>
            <a:off x="313267" y="1396536"/>
            <a:ext cx="3276600" cy="5321300"/>
          </a:xfrm>
          <a:prstGeom prst="rect">
            <a:avLst/>
          </a:prstGeom>
        </p:spPr>
      </p:pic>
      <p:sp>
        <p:nvSpPr>
          <p:cNvPr id="5" name="Rectangle 4"/>
          <p:cNvSpPr/>
          <p:nvPr/>
        </p:nvSpPr>
        <p:spPr>
          <a:xfrm>
            <a:off x="3589866" y="1798934"/>
            <a:ext cx="5249333" cy="2308324"/>
          </a:xfrm>
          <a:prstGeom prst="rect">
            <a:avLst/>
          </a:prstGeom>
        </p:spPr>
        <p:txBody>
          <a:bodyPr wrap="square">
            <a:spAutoFit/>
          </a:bodyPr>
          <a:lstStyle/>
          <a:p>
            <a:pPr marL="285750" indent="-285750">
              <a:buFont typeface="Arial"/>
              <a:buChar char="•"/>
            </a:pPr>
            <a:r>
              <a:rPr lang="en-US" sz="2400" dirty="0"/>
              <a:t>Each zone has </a:t>
            </a:r>
            <a:r>
              <a:rPr lang="en-US" sz="2400" b="1" dirty="0" smtClean="0"/>
              <a:t>different </a:t>
            </a:r>
            <a:r>
              <a:rPr lang="en-US" sz="2400" b="1" dirty="0" err="1" smtClean="0"/>
              <a:t>resistivities</a:t>
            </a:r>
            <a:r>
              <a:rPr lang="en-US" sz="2400" b="1" dirty="0" smtClean="0"/>
              <a:t> </a:t>
            </a:r>
            <a:r>
              <a:rPr lang="en-US" sz="2400" dirty="0">
                <a:sym typeface="Wingdings"/>
              </a:rPr>
              <a:t> </a:t>
            </a:r>
            <a:r>
              <a:rPr lang="en-US" sz="2400" b="1" dirty="0">
                <a:sym typeface="Wingdings"/>
              </a:rPr>
              <a:t>different IP </a:t>
            </a:r>
            <a:r>
              <a:rPr lang="en-US" sz="2400" b="1" dirty="0" smtClean="0">
                <a:sym typeface="Wingdings"/>
              </a:rPr>
              <a:t>responses</a:t>
            </a:r>
          </a:p>
          <a:p>
            <a:endParaRPr lang="en-US" sz="2400" dirty="0">
              <a:sym typeface="Wingdings"/>
            </a:endParaRPr>
          </a:p>
          <a:p>
            <a:pPr marL="285750" indent="-285750">
              <a:buFont typeface="Arial"/>
              <a:buChar char="•"/>
            </a:pPr>
            <a:r>
              <a:rPr lang="en-US" sz="2400" dirty="0">
                <a:sym typeface="Wingdings"/>
              </a:rPr>
              <a:t>High metallic content (Cu) = </a:t>
            </a:r>
            <a:r>
              <a:rPr lang="en-US" sz="2400" b="1" dirty="0">
                <a:sym typeface="Wingdings"/>
              </a:rPr>
              <a:t>high </a:t>
            </a:r>
            <a:r>
              <a:rPr lang="en-US" sz="2400" b="1" dirty="0" smtClean="0">
                <a:sym typeface="Wingdings"/>
              </a:rPr>
              <a:t>chargeability</a:t>
            </a:r>
          </a:p>
          <a:p>
            <a:pPr marL="285750" indent="-285750">
              <a:buFont typeface="Arial"/>
              <a:buChar char="•"/>
            </a:pPr>
            <a:endParaRPr lang="en-US" sz="2400" dirty="0" smtClean="0">
              <a:sym typeface="Wingdings"/>
            </a:endParaRPr>
          </a:p>
        </p:txBody>
      </p:sp>
      <p:sp>
        <p:nvSpPr>
          <p:cNvPr id="3" name="TextBox 2"/>
          <p:cNvSpPr txBox="1"/>
          <p:nvPr/>
        </p:nvSpPr>
        <p:spPr>
          <a:xfrm>
            <a:off x="313267" y="6060742"/>
            <a:ext cx="3107266" cy="646331"/>
          </a:xfrm>
          <a:prstGeom prst="rect">
            <a:avLst/>
          </a:prstGeom>
          <a:solidFill>
            <a:schemeClr val="accent6"/>
          </a:solidFill>
        </p:spPr>
        <p:txBody>
          <a:bodyPr wrap="square" rtlCol="0">
            <a:spAutoFit/>
          </a:bodyPr>
          <a:lstStyle/>
          <a:p>
            <a:r>
              <a:rPr lang="en-US" b="1" dirty="0" smtClean="0">
                <a:solidFill>
                  <a:srgbClr val="000000"/>
                </a:solidFill>
              </a:rPr>
              <a:t>(Oldenburg, 1997)</a:t>
            </a:r>
            <a:endParaRPr lang="en-US" b="1" dirty="0">
              <a:solidFill>
                <a:srgbClr val="000000"/>
              </a:solidFill>
            </a:endParaRPr>
          </a:p>
          <a:p>
            <a:endParaRPr lang="en-US" dirty="0"/>
          </a:p>
        </p:txBody>
      </p:sp>
    </p:spTree>
    <p:extLst>
      <p:ext uri="{BB962C8B-B14F-4D97-AF65-F5344CB8AC3E}">
        <p14:creationId xmlns:p14="http://schemas.microsoft.com/office/powerpoint/2010/main" val="47903815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Case Study: Zoned Deposits in the Philippines</a:t>
            </a:r>
            <a:endParaRPr lang="en-US" dirty="0"/>
          </a:p>
        </p:txBody>
      </p:sp>
      <p:sp>
        <p:nvSpPr>
          <p:cNvPr id="3" name="Content Placeholder 2"/>
          <p:cNvSpPr>
            <a:spLocks noGrp="1"/>
          </p:cNvSpPr>
          <p:nvPr>
            <p:ph idx="1"/>
          </p:nvPr>
        </p:nvSpPr>
        <p:spPr>
          <a:xfrm>
            <a:off x="273539" y="1660769"/>
            <a:ext cx="4747846" cy="5040923"/>
          </a:xfrm>
        </p:spPr>
        <p:txBody>
          <a:bodyPr>
            <a:normAutofit/>
          </a:bodyPr>
          <a:lstStyle/>
          <a:p>
            <a:r>
              <a:rPr lang="en-US" sz="2000" dirty="0" smtClean="0"/>
              <a:t>Use of spectral IP &amp; Dipole-Dipole</a:t>
            </a:r>
          </a:p>
          <a:p>
            <a:pPr marL="0" indent="0">
              <a:buNone/>
            </a:pPr>
            <a:endParaRPr lang="en-US" sz="2000" dirty="0" smtClean="0"/>
          </a:p>
          <a:p>
            <a:r>
              <a:rPr lang="en-US" sz="2000" dirty="0" smtClean="0"/>
              <a:t>Low FE = core of deposit (Potassic)</a:t>
            </a:r>
          </a:p>
          <a:p>
            <a:pPr lvl="1"/>
            <a:r>
              <a:rPr lang="en-US" sz="1400" dirty="0" smtClean="0"/>
              <a:t>Highly resistive core (potassic)= high apparent resistivity</a:t>
            </a:r>
          </a:p>
          <a:p>
            <a:pPr lvl="1"/>
            <a:r>
              <a:rPr lang="en-US" sz="1400" dirty="0" smtClean="0"/>
              <a:t>High apparent resistivity = low Fe [(p</a:t>
            </a:r>
            <a:r>
              <a:rPr lang="en-US" sz="1400" baseline="-25000" dirty="0" smtClean="0"/>
              <a:t>0</a:t>
            </a:r>
            <a:r>
              <a:rPr lang="en-US" sz="1400" dirty="0" smtClean="0"/>
              <a:t>-p</a:t>
            </a:r>
            <a:r>
              <a:rPr lang="en-US" sz="1400" baseline="-25000" dirty="0" smtClean="0"/>
              <a:t>1</a:t>
            </a:r>
            <a:r>
              <a:rPr lang="en-US" sz="1400" dirty="0" smtClean="0"/>
              <a:t>)/p</a:t>
            </a:r>
            <a:r>
              <a:rPr lang="en-US" sz="1400" baseline="-25000" dirty="0" smtClean="0"/>
              <a:t>1</a:t>
            </a:r>
            <a:r>
              <a:rPr lang="en-US" sz="1400" dirty="0" smtClean="0"/>
              <a:t>]</a:t>
            </a:r>
          </a:p>
          <a:p>
            <a:pPr marL="411480" lvl="1" indent="0">
              <a:buNone/>
            </a:pPr>
            <a:endParaRPr lang="en-US" sz="1400" dirty="0" smtClean="0"/>
          </a:p>
          <a:p>
            <a:r>
              <a:rPr lang="en-US" sz="2000" dirty="0" smtClean="0"/>
              <a:t>High MF </a:t>
            </a:r>
            <a:r>
              <a:rPr lang="en-US" sz="2000" dirty="0" smtClean="0"/>
              <a:t>= high M </a:t>
            </a:r>
            <a:r>
              <a:rPr lang="en-US" sz="2000" dirty="0" smtClean="0"/>
              <a:t>= </a:t>
            </a:r>
            <a:r>
              <a:rPr lang="en-US" sz="2000" dirty="0" smtClean="0"/>
              <a:t>pyrite halo</a:t>
            </a:r>
          </a:p>
          <a:p>
            <a:pPr marL="0" indent="0">
              <a:buNone/>
            </a:pPr>
            <a:endParaRPr lang="en-US" sz="2000" dirty="0" smtClean="0"/>
          </a:p>
          <a:p>
            <a:r>
              <a:rPr lang="en-US" sz="2000" dirty="0"/>
              <a:t>Economic ore likely occurs between Potassic and Phyllic zone (potassic core has little sulfides, phyllic zone has high sulfide due to pyritization</a:t>
            </a:r>
            <a:r>
              <a:rPr lang="en-US" sz="2000" dirty="0" smtClean="0"/>
              <a:t>)</a:t>
            </a:r>
          </a:p>
          <a:p>
            <a:pPr marL="0" indent="0">
              <a:buNone/>
            </a:pPr>
            <a:endParaRPr lang="en-US" sz="2000" dirty="0"/>
          </a:p>
          <a:p>
            <a:r>
              <a:rPr lang="en-US" sz="2000" dirty="0" smtClean="0"/>
              <a:t>200 million tons of 0.45% Cu</a:t>
            </a:r>
            <a:endParaRPr lang="en-US" sz="2000" dirty="0"/>
          </a:p>
        </p:txBody>
      </p:sp>
      <p:pic>
        <p:nvPicPr>
          <p:cNvPr id="4" name="Picture 3"/>
          <p:cNvPicPr>
            <a:picLocks noChangeAspect="1"/>
          </p:cNvPicPr>
          <p:nvPr/>
        </p:nvPicPr>
        <p:blipFill>
          <a:blip r:embed="rId3" cstate="print"/>
          <a:stretch>
            <a:fillRect/>
          </a:stretch>
        </p:blipFill>
        <p:spPr>
          <a:xfrm>
            <a:off x="4772762" y="1589993"/>
            <a:ext cx="4371238" cy="3923889"/>
          </a:xfrm>
          <a:prstGeom prst="rect">
            <a:avLst/>
          </a:prstGeom>
        </p:spPr>
      </p:pic>
      <p:sp>
        <p:nvSpPr>
          <p:cNvPr id="6" name="TextBox 5"/>
          <p:cNvSpPr txBox="1"/>
          <p:nvPr/>
        </p:nvSpPr>
        <p:spPr>
          <a:xfrm>
            <a:off x="4772762" y="5046133"/>
            <a:ext cx="4100305" cy="369332"/>
          </a:xfrm>
          <a:prstGeom prst="rect">
            <a:avLst/>
          </a:prstGeom>
          <a:solidFill>
            <a:schemeClr val="bg2">
              <a:lumMod val="75000"/>
              <a:lumOff val="25000"/>
            </a:schemeClr>
          </a:solidFill>
        </p:spPr>
        <p:txBody>
          <a:bodyPr wrap="square" rtlCol="0">
            <a:spAutoFit/>
          </a:bodyPr>
          <a:lstStyle/>
          <a:p>
            <a:r>
              <a:rPr lang="en-US" b="1" dirty="0" smtClean="0">
                <a:solidFill>
                  <a:schemeClr val="bg1"/>
                </a:solidFill>
              </a:rPr>
              <a:t>		              (Berger, 2008)</a:t>
            </a:r>
            <a:endParaRPr lang="en-US" b="1" dirty="0">
              <a:solidFill>
                <a:schemeClr val="bg1"/>
              </a:solidFill>
            </a:endParaRPr>
          </a:p>
        </p:txBody>
      </p:sp>
    </p:spTree>
    <p:extLst>
      <p:ext uri="{BB962C8B-B14F-4D97-AF65-F5344CB8AC3E}">
        <p14:creationId xmlns:p14="http://schemas.microsoft.com/office/powerpoint/2010/main" val="950906110"/>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Foundry.thmx</Template>
  <TotalTime>1658</TotalTime>
  <Words>1869</Words>
  <Application>Microsoft Macintosh PowerPoint</Application>
  <PresentationFormat>On-screen Show (4:3)</PresentationFormat>
  <Paragraphs>216</Paragraphs>
  <Slides>13</Slides>
  <Notes>9</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Foundry</vt:lpstr>
      <vt:lpstr>Porphyry Copper  &amp; Induced Polarization</vt:lpstr>
      <vt:lpstr>Induced Polarization</vt:lpstr>
      <vt:lpstr>Time Domain IP</vt:lpstr>
      <vt:lpstr>Frequency Domain IP</vt:lpstr>
      <vt:lpstr>Spectral IP</vt:lpstr>
      <vt:lpstr>IP Arrangement in Field</vt:lpstr>
      <vt:lpstr>Porphyry Copper</vt:lpstr>
      <vt:lpstr>Porphyry Copper and IP</vt:lpstr>
      <vt:lpstr>Case Study: Zoned Deposits in the Philippines</vt:lpstr>
      <vt:lpstr>Case Study: Performing IP in a Lab</vt:lpstr>
      <vt:lpstr>Electrodes and Rock Sample Configuration </vt:lpstr>
      <vt:lpstr>Conclusions</vt:lpstr>
      <vt:lpstr>References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Porphyry Copper  &amp; Induced Polarization</dc:title>
  <dc:creator>Mikaela Fero</dc:creator>
  <cp:lastModifiedBy>Mikaela Fero</cp:lastModifiedBy>
  <cp:revision>123</cp:revision>
  <dcterms:created xsi:type="dcterms:W3CDTF">2013-11-19T16:54:45Z</dcterms:created>
  <dcterms:modified xsi:type="dcterms:W3CDTF">2013-11-25T03:53:21Z</dcterms:modified>
</cp:coreProperties>
</file>